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73" r:id="rId4"/>
    <p:sldId id="324" r:id="rId5"/>
    <p:sldId id="300" r:id="rId6"/>
    <p:sldId id="301" r:id="rId7"/>
    <p:sldId id="270" r:id="rId8"/>
    <p:sldId id="271" r:id="rId9"/>
    <p:sldId id="297" r:id="rId10"/>
    <p:sldId id="260" r:id="rId11"/>
    <p:sldId id="261" r:id="rId12"/>
    <p:sldId id="262" r:id="rId13"/>
    <p:sldId id="263" r:id="rId14"/>
    <p:sldId id="321" r:id="rId15"/>
    <p:sldId id="322" r:id="rId16"/>
    <p:sldId id="264" r:id="rId17"/>
    <p:sldId id="274" r:id="rId18"/>
    <p:sldId id="298" r:id="rId19"/>
    <p:sldId id="311" r:id="rId20"/>
    <p:sldId id="313" r:id="rId21"/>
    <p:sldId id="314" r:id="rId22"/>
    <p:sldId id="299" r:id="rId23"/>
    <p:sldId id="266" r:id="rId24"/>
    <p:sldId id="267" r:id="rId25"/>
    <p:sldId id="292" r:id="rId26"/>
    <p:sldId id="293" r:id="rId27"/>
    <p:sldId id="294" r:id="rId28"/>
    <p:sldId id="295" r:id="rId29"/>
    <p:sldId id="315" r:id="rId30"/>
    <p:sldId id="316" r:id="rId31"/>
    <p:sldId id="318" r:id="rId32"/>
    <p:sldId id="320" r:id="rId33"/>
    <p:sldId id="302" r:id="rId34"/>
    <p:sldId id="303" r:id="rId35"/>
    <p:sldId id="306" r:id="rId36"/>
    <p:sldId id="304" r:id="rId37"/>
    <p:sldId id="305" r:id="rId38"/>
    <p:sldId id="309" r:id="rId39"/>
    <p:sldId id="307"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1F3"/>
    <a:srgbClr val="C9F2FF"/>
    <a:srgbClr val="FEDAEF"/>
    <a:srgbClr val="F9D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0"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FA6FF-C3FC-4E29-B796-B3558C075A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12F1B29-399E-466D-990A-964342228093}">
      <dgm:prSet/>
      <dgm:spPr>
        <a:solidFill>
          <a:schemeClr val="accent1">
            <a:lumMod val="40000"/>
            <a:lumOff val="60000"/>
          </a:schemeClr>
        </a:solidFill>
      </dgm:spPr>
      <dgm:t>
        <a:bodyPr/>
        <a:lstStyle/>
        <a:p>
          <a:r>
            <a:rPr lang="en-GB" dirty="0"/>
            <a:t>Developing skills in professional curiosity</a:t>
          </a:r>
          <a:endParaRPr lang="en-US" dirty="0"/>
        </a:p>
      </dgm:t>
    </dgm:pt>
    <dgm:pt modelId="{C49F09EA-F27A-4241-BD80-217CA18B52E7}" type="parTrans" cxnId="{A5B9A5A0-C287-45FA-B429-A2E5C627A83B}">
      <dgm:prSet/>
      <dgm:spPr/>
      <dgm:t>
        <a:bodyPr/>
        <a:lstStyle/>
        <a:p>
          <a:endParaRPr lang="en-US"/>
        </a:p>
      </dgm:t>
    </dgm:pt>
    <dgm:pt modelId="{84044D0F-F379-4B85-95F2-EC38D841BFE2}" type="sibTrans" cxnId="{A5B9A5A0-C287-45FA-B429-A2E5C627A83B}">
      <dgm:prSet/>
      <dgm:spPr/>
      <dgm:t>
        <a:bodyPr/>
        <a:lstStyle/>
        <a:p>
          <a:endParaRPr lang="en-US"/>
        </a:p>
      </dgm:t>
    </dgm:pt>
    <dgm:pt modelId="{653C5235-645B-4619-BD57-A5F080A51EA6}">
      <dgm:prSet/>
      <dgm:spPr>
        <a:solidFill>
          <a:schemeClr val="accent1">
            <a:lumMod val="60000"/>
            <a:lumOff val="40000"/>
          </a:schemeClr>
        </a:solidFill>
      </dgm:spPr>
      <dgm:t>
        <a:bodyPr/>
        <a:lstStyle/>
        <a:p>
          <a:r>
            <a:rPr lang="en-US" dirty="0"/>
            <a:t>How strategic leaders and managers can support professionally curious practice</a:t>
          </a:r>
        </a:p>
      </dgm:t>
    </dgm:pt>
    <dgm:pt modelId="{0C131E91-A9F6-4349-9186-AE0B80884B30}" type="parTrans" cxnId="{0D84522B-E53C-4DBA-9D81-2EB9B39A8275}">
      <dgm:prSet/>
      <dgm:spPr/>
      <dgm:t>
        <a:bodyPr/>
        <a:lstStyle/>
        <a:p>
          <a:endParaRPr lang="en-US"/>
        </a:p>
      </dgm:t>
    </dgm:pt>
    <dgm:pt modelId="{1F10452A-68DE-4524-B76F-1366034AF5A6}" type="sibTrans" cxnId="{0D84522B-E53C-4DBA-9D81-2EB9B39A8275}">
      <dgm:prSet/>
      <dgm:spPr/>
      <dgm:t>
        <a:bodyPr/>
        <a:lstStyle/>
        <a:p>
          <a:endParaRPr lang="en-US"/>
        </a:p>
      </dgm:t>
    </dgm:pt>
    <dgm:pt modelId="{A115C5EB-AF56-4488-8D47-FA8C88104C57}">
      <dgm:prSet/>
      <dgm:spPr>
        <a:solidFill>
          <a:schemeClr val="accent1">
            <a:lumMod val="75000"/>
          </a:schemeClr>
        </a:solidFill>
      </dgm:spPr>
      <dgm:t>
        <a:bodyPr/>
        <a:lstStyle/>
        <a:p>
          <a:r>
            <a:rPr lang="en-US" dirty="0"/>
            <a:t>Managers can maximise opportunities for professionally curious practice </a:t>
          </a:r>
        </a:p>
      </dgm:t>
    </dgm:pt>
    <dgm:pt modelId="{E3D8B7E3-D754-49F3-9E2D-CDBB7E0C543D}" type="parTrans" cxnId="{98D7469B-FF5A-4A4D-B39D-867F396B884A}">
      <dgm:prSet/>
      <dgm:spPr/>
      <dgm:t>
        <a:bodyPr/>
        <a:lstStyle/>
        <a:p>
          <a:endParaRPr lang="en-US"/>
        </a:p>
      </dgm:t>
    </dgm:pt>
    <dgm:pt modelId="{821C9E86-82E3-407D-9DF3-298111B0A147}" type="sibTrans" cxnId="{98D7469B-FF5A-4A4D-B39D-867F396B884A}">
      <dgm:prSet/>
      <dgm:spPr/>
      <dgm:t>
        <a:bodyPr/>
        <a:lstStyle/>
        <a:p>
          <a:endParaRPr lang="en-US"/>
        </a:p>
      </dgm:t>
    </dgm:pt>
    <dgm:pt modelId="{94BE0EC8-7D51-48A3-A481-68836DEB9B4B}">
      <dgm:prSet/>
      <dgm:spPr>
        <a:solidFill>
          <a:schemeClr val="accent1">
            <a:lumMod val="50000"/>
          </a:schemeClr>
        </a:solidFill>
      </dgm:spPr>
      <dgm:t>
        <a:bodyPr/>
        <a:lstStyle/>
        <a:p>
          <a:r>
            <a:rPr lang="en-US" dirty="0"/>
            <a:t>Enablers to support professional curiosity </a:t>
          </a:r>
        </a:p>
      </dgm:t>
    </dgm:pt>
    <dgm:pt modelId="{BCF178C9-DB44-4D6C-B943-1B842E39E7B7}" type="parTrans" cxnId="{17F683E1-8AF3-44CA-8254-4833E9C9A135}">
      <dgm:prSet/>
      <dgm:spPr/>
      <dgm:t>
        <a:bodyPr/>
        <a:lstStyle/>
        <a:p>
          <a:endParaRPr lang="en-US"/>
        </a:p>
      </dgm:t>
    </dgm:pt>
    <dgm:pt modelId="{2C41F55D-A920-4B7D-9F10-394FDD0A90F4}" type="sibTrans" cxnId="{17F683E1-8AF3-44CA-8254-4833E9C9A135}">
      <dgm:prSet/>
      <dgm:spPr/>
      <dgm:t>
        <a:bodyPr/>
        <a:lstStyle/>
        <a:p>
          <a:endParaRPr lang="en-US"/>
        </a:p>
      </dgm:t>
    </dgm:pt>
    <dgm:pt modelId="{64EB62C9-4113-4828-8D63-49155C3A7CE9}" type="pres">
      <dgm:prSet presAssocID="{9F3FA6FF-C3FC-4E29-B796-B3558C075AD5}" presName="linear" presStyleCnt="0">
        <dgm:presLayoutVars>
          <dgm:animLvl val="lvl"/>
          <dgm:resizeHandles val="exact"/>
        </dgm:presLayoutVars>
      </dgm:prSet>
      <dgm:spPr/>
    </dgm:pt>
    <dgm:pt modelId="{798BEE1E-E68F-401D-85FC-B80B542F46E5}" type="pres">
      <dgm:prSet presAssocID="{612F1B29-399E-466D-990A-964342228093}" presName="parentText" presStyleLbl="node1" presStyleIdx="0" presStyleCnt="4">
        <dgm:presLayoutVars>
          <dgm:chMax val="0"/>
          <dgm:bulletEnabled val="1"/>
        </dgm:presLayoutVars>
      </dgm:prSet>
      <dgm:spPr/>
    </dgm:pt>
    <dgm:pt modelId="{1AA4F699-DCDB-434D-956A-3E636BA59744}" type="pres">
      <dgm:prSet presAssocID="{84044D0F-F379-4B85-95F2-EC38D841BFE2}" presName="spacer" presStyleCnt="0"/>
      <dgm:spPr/>
    </dgm:pt>
    <dgm:pt modelId="{16657DDF-34A5-4EDF-845C-52F3A6C2DED8}" type="pres">
      <dgm:prSet presAssocID="{653C5235-645B-4619-BD57-A5F080A51EA6}" presName="parentText" presStyleLbl="node1" presStyleIdx="1" presStyleCnt="4">
        <dgm:presLayoutVars>
          <dgm:chMax val="0"/>
          <dgm:bulletEnabled val="1"/>
        </dgm:presLayoutVars>
      </dgm:prSet>
      <dgm:spPr/>
    </dgm:pt>
    <dgm:pt modelId="{40160386-DD9B-4B3F-BDD6-0F227531718C}" type="pres">
      <dgm:prSet presAssocID="{1F10452A-68DE-4524-B76F-1366034AF5A6}" presName="spacer" presStyleCnt="0"/>
      <dgm:spPr/>
    </dgm:pt>
    <dgm:pt modelId="{F41E98D9-8317-4EE3-A8B2-876CD923563B}" type="pres">
      <dgm:prSet presAssocID="{A115C5EB-AF56-4488-8D47-FA8C88104C57}" presName="parentText" presStyleLbl="node1" presStyleIdx="2" presStyleCnt="4" custLinFactNeighborX="505" custLinFactNeighborY="-10691">
        <dgm:presLayoutVars>
          <dgm:chMax val="0"/>
          <dgm:bulletEnabled val="1"/>
        </dgm:presLayoutVars>
      </dgm:prSet>
      <dgm:spPr/>
    </dgm:pt>
    <dgm:pt modelId="{DB962110-AA66-4F78-BF8A-C7201CBC4910}" type="pres">
      <dgm:prSet presAssocID="{821C9E86-82E3-407D-9DF3-298111B0A147}" presName="spacer" presStyleCnt="0"/>
      <dgm:spPr/>
    </dgm:pt>
    <dgm:pt modelId="{E6CEFAE7-ECAA-40C5-8C8A-1DC7F107B7F0}" type="pres">
      <dgm:prSet presAssocID="{94BE0EC8-7D51-48A3-A481-68836DEB9B4B}" presName="parentText" presStyleLbl="node1" presStyleIdx="3" presStyleCnt="4">
        <dgm:presLayoutVars>
          <dgm:chMax val="0"/>
          <dgm:bulletEnabled val="1"/>
        </dgm:presLayoutVars>
      </dgm:prSet>
      <dgm:spPr/>
    </dgm:pt>
  </dgm:ptLst>
  <dgm:cxnLst>
    <dgm:cxn modelId="{7241F105-C8C2-4120-9D3B-14D471B0E0FF}" type="presOf" srcId="{94BE0EC8-7D51-48A3-A481-68836DEB9B4B}" destId="{E6CEFAE7-ECAA-40C5-8C8A-1DC7F107B7F0}" srcOrd="0" destOrd="0" presId="urn:microsoft.com/office/officeart/2005/8/layout/vList2"/>
    <dgm:cxn modelId="{3D45070B-8AA7-4F45-9837-FB1944EF7270}" type="presOf" srcId="{612F1B29-399E-466D-990A-964342228093}" destId="{798BEE1E-E68F-401D-85FC-B80B542F46E5}" srcOrd="0" destOrd="0" presId="urn:microsoft.com/office/officeart/2005/8/layout/vList2"/>
    <dgm:cxn modelId="{0D84522B-E53C-4DBA-9D81-2EB9B39A8275}" srcId="{9F3FA6FF-C3FC-4E29-B796-B3558C075AD5}" destId="{653C5235-645B-4619-BD57-A5F080A51EA6}" srcOrd="1" destOrd="0" parTransId="{0C131E91-A9F6-4349-9186-AE0B80884B30}" sibTransId="{1F10452A-68DE-4524-B76F-1366034AF5A6}"/>
    <dgm:cxn modelId="{EEB0BE74-6C4C-4E21-87F4-11F30ECB87F9}" type="presOf" srcId="{A115C5EB-AF56-4488-8D47-FA8C88104C57}" destId="{F41E98D9-8317-4EE3-A8B2-876CD923563B}" srcOrd="0" destOrd="0" presId="urn:microsoft.com/office/officeart/2005/8/layout/vList2"/>
    <dgm:cxn modelId="{BCC8418D-48EB-4E68-969D-74DB6F981CCF}" type="presOf" srcId="{653C5235-645B-4619-BD57-A5F080A51EA6}" destId="{16657DDF-34A5-4EDF-845C-52F3A6C2DED8}" srcOrd="0" destOrd="0" presId="urn:microsoft.com/office/officeart/2005/8/layout/vList2"/>
    <dgm:cxn modelId="{98D7469B-FF5A-4A4D-B39D-867F396B884A}" srcId="{9F3FA6FF-C3FC-4E29-B796-B3558C075AD5}" destId="{A115C5EB-AF56-4488-8D47-FA8C88104C57}" srcOrd="2" destOrd="0" parTransId="{E3D8B7E3-D754-49F3-9E2D-CDBB7E0C543D}" sibTransId="{821C9E86-82E3-407D-9DF3-298111B0A147}"/>
    <dgm:cxn modelId="{A5B9A5A0-C287-45FA-B429-A2E5C627A83B}" srcId="{9F3FA6FF-C3FC-4E29-B796-B3558C075AD5}" destId="{612F1B29-399E-466D-990A-964342228093}" srcOrd="0" destOrd="0" parTransId="{C49F09EA-F27A-4241-BD80-217CA18B52E7}" sibTransId="{84044D0F-F379-4B85-95F2-EC38D841BFE2}"/>
    <dgm:cxn modelId="{A72276B2-B8F2-4C12-9EA0-1032B47C7216}" type="presOf" srcId="{9F3FA6FF-C3FC-4E29-B796-B3558C075AD5}" destId="{64EB62C9-4113-4828-8D63-49155C3A7CE9}" srcOrd="0" destOrd="0" presId="urn:microsoft.com/office/officeart/2005/8/layout/vList2"/>
    <dgm:cxn modelId="{17F683E1-8AF3-44CA-8254-4833E9C9A135}" srcId="{9F3FA6FF-C3FC-4E29-B796-B3558C075AD5}" destId="{94BE0EC8-7D51-48A3-A481-68836DEB9B4B}" srcOrd="3" destOrd="0" parTransId="{BCF178C9-DB44-4D6C-B943-1B842E39E7B7}" sibTransId="{2C41F55D-A920-4B7D-9F10-394FDD0A90F4}"/>
    <dgm:cxn modelId="{379F4756-0B05-4910-8B4A-992A6375B98E}" type="presParOf" srcId="{64EB62C9-4113-4828-8D63-49155C3A7CE9}" destId="{798BEE1E-E68F-401D-85FC-B80B542F46E5}" srcOrd="0" destOrd="0" presId="urn:microsoft.com/office/officeart/2005/8/layout/vList2"/>
    <dgm:cxn modelId="{BBCA748A-2D23-428C-9B38-522754FF5BF1}" type="presParOf" srcId="{64EB62C9-4113-4828-8D63-49155C3A7CE9}" destId="{1AA4F699-DCDB-434D-956A-3E636BA59744}" srcOrd="1" destOrd="0" presId="urn:microsoft.com/office/officeart/2005/8/layout/vList2"/>
    <dgm:cxn modelId="{32E3D27A-F7DB-492C-8653-9E4D22E2F9B2}" type="presParOf" srcId="{64EB62C9-4113-4828-8D63-49155C3A7CE9}" destId="{16657DDF-34A5-4EDF-845C-52F3A6C2DED8}" srcOrd="2" destOrd="0" presId="urn:microsoft.com/office/officeart/2005/8/layout/vList2"/>
    <dgm:cxn modelId="{E6145076-C984-40E7-8C9E-3F78F2B4F005}" type="presParOf" srcId="{64EB62C9-4113-4828-8D63-49155C3A7CE9}" destId="{40160386-DD9B-4B3F-BDD6-0F227531718C}" srcOrd="3" destOrd="0" presId="urn:microsoft.com/office/officeart/2005/8/layout/vList2"/>
    <dgm:cxn modelId="{A7D356CB-8617-46CE-A8C5-2A05C4AE9488}" type="presParOf" srcId="{64EB62C9-4113-4828-8D63-49155C3A7CE9}" destId="{F41E98D9-8317-4EE3-A8B2-876CD923563B}" srcOrd="4" destOrd="0" presId="urn:microsoft.com/office/officeart/2005/8/layout/vList2"/>
    <dgm:cxn modelId="{D4F909C0-6853-462F-B2D5-C8DAC9D25C50}" type="presParOf" srcId="{64EB62C9-4113-4828-8D63-49155C3A7CE9}" destId="{DB962110-AA66-4F78-BF8A-C7201CBC4910}" srcOrd="5" destOrd="0" presId="urn:microsoft.com/office/officeart/2005/8/layout/vList2"/>
    <dgm:cxn modelId="{3901930E-A28F-4A6C-AFEE-B596973D02DD}" type="presParOf" srcId="{64EB62C9-4113-4828-8D63-49155C3A7CE9}" destId="{E6CEFAE7-ECAA-40C5-8C8A-1DC7F107B7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BEE1E-E68F-401D-85FC-B80B542F46E5}">
      <dsp:nvSpPr>
        <dsp:cNvPr id="0" name=""/>
        <dsp:cNvSpPr/>
      </dsp:nvSpPr>
      <dsp:spPr>
        <a:xfrm>
          <a:off x="0" y="556969"/>
          <a:ext cx="6666833" cy="1026675"/>
        </a:xfrm>
        <a:prstGeom prst="roundRect">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Developing skills in professional curiosity</a:t>
          </a:r>
          <a:endParaRPr lang="en-US" sz="2700" kern="1200" dirty="0"/>
        </a:p>
      </dsp:txBody>
      <dsp:txXfrm>
        <a:off x="50118" y="607087"/>
        <a:ext cx="6566597" cy="926439"/>
      </dsp:txXfrm>
    </dsp:sp>
    <dsp:sp modelId="{16657DDF-34A5-4EDF-845C-52F3A6C2DED8}">
      <dsp:nvSpPr>
        <dsp:cNvPr id="0" name=""/>
        <dsp:cNvSpPr/>
      </dsp:nvSpPr>
      <dsp:spPr>
        <a:xfrm>
          <a:off x="0" y="1661404"/>
          <a:ext cx="6666833" cy="1026675"/>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strategic leaders and managers can support professionally curious practice</a:t>
          </a:r>
        </a:p>
      </dsp:txBody>
      <dsp:txXfrm>
        <a:off x="50118" y="1711522"/>
        <a:ext cx="6566597" cy="926439"/>
      </dsp:txXfrm>
    </dsp:sp>
    <dsp:sp modelId="{F41E98D9-8317-4EE3-A8B2-876CD923563B}">
      <dsp:nvSpPr>
        <dsp:cNvPr id="0" name=""/>
        <dsp:cNvSpPr/>
      </dsp:nvSpPr>
      <dsp:spPr>
        <a:xfrm>
          <a:off x="0" y="2757526"/>
          <a:ext cx="6666833" cy="1026675"/>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Managers can maximise opportunities for professionally curious practice </a:t>
          </a:r>
        </a:p>
      </dsp:txBody>
      <dsp:txXfrm>
        <a:off x="50118" y="2807644"/>
        <a:ext cx="6566597" cy="926439"/>
      </dsp:txXfrm>
    </dsp:sp>
    <dsp:sp modelId="{E6CEFAE7-ECAA-40C5-8C8A-1DC7F107B7F0}">
      <dsp:nvSpPr>
        <dsp:cNvPr id="0" name=""/>
        <dsp:cNvSpPr/>
      </dsp:nvSpPr>
      <dsp:spPr>
        <a:xfrm>
          <a:off x="0" y="3870275"/>
          <a:ext cx="6666833" cy="1026675"/>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Enablers to support professional curiosity </a:t>
          </a:r>
        </a:p>
      </dsp:txBody>
      <dsp:txXfrm>
        <a:off x="50118" y="3920393"/>
        <a:ext cx="6566597" cy="926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8913E-A678-4851-BE68-94FB6BED3481}" type="datetimeFigureOut">
              <a:rPr lang="en-GB" smtClean="0"/>
              <a:t>13/11/2024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A51D2-1716-4CE1-964A-EFE0F60B80DD}" type="slidenum">
              <a:rPr lang="en-GB" smtClean="0"/>
              <a:t>‹#›</a:t>
            </a:fld>
            <a:endParaRPr lang="en-GB" dirty="0"/>
          </a:p>
        </p:txBody>
      </p:sp>
    </p:spTree>
    <p:extLst>
      <p:ext uri="{BB962C8B-B14F-4D97-AF65-F5344CB8AC3E}">
        <p14:creationId xmlns:p14="http://schemas.microsoft.com/office/powerpoint/2010/main" val="34393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2</a:t>
            </a:fld>
            <a:endParaRPr lang="en-GB" dirty="0"/>
          </a:p>
        </p:txBody>
      </p:sp>
    </p:spTree>
    <p:extLst>
      <p:ext uri="{BB962C8B-B14F-4D97-AF65-F5344CB8AC3E}">
        <p14:creationId xmlns:p14="http://schemas.microsoft.com/office/powerpoint/2010/main" val="2843206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23</a:t>
            </a:fld>
            <a:endParaRPr lang="en-GB" dirty="0"/>
          </a:p>
        </p:txBody>
      </p:sp>
    </p:spTree>
    <p:extLst>
      <p:ext uri="{BB962C8B-B14F-4D97-AF65-F5344CB8AC3E}">
        <p14:creationId xmlns:p14="http://schemas.microsoft.com/office/powerpoint/2010/main" val="328132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34</a:t>
            </a:fld>
            <a:endParaRPr lang="en-GB" dirty="0"/>
          </a:p>
        </p:txBody>
      </p:sp>
    </p:spTree>
    <p:extLst>
      <p:ext uri="{BB962C8B-B14F-4D97-AF65-F5344CB8AC3E}">
        <p14:creationId xmlns:p14="http://schemas.microsoft.com/office/powerpoint/2010/main" val="413856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35</a:t>
            </a:fld>
            <a:endParaRPr lang="en-GB" dirty="0"/>
          </a:p>
        </p:txBody>
      </p:sp>
    </p:spTree>
    <p:extLst>
      <p:ext uri="{BB962C8B-B14F-4D97-AF65-F5344CB8AC3E}">
        <p14:creationId xmlns:p14="http://schemas.microsoft.com/office/powerpoint/2010/main" val="224860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36</a:t>
            </a:fld>
            <a:endParaRPr lang="en-GB" dirty="0"/>
          </a:p>
        </p:txBody>
      </p:sp>
    </p:spTree>
    <p:extLst>
      <p:ext uri="{BB962C8B-B14F-4D97-AF65-F5344CB8AC3E}">
        <p14:creationId xmlns:p14="http://schemas.microsoft.com/office/powerpoint/2010/main" val="292870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38</a:t>
            </a:fld>
            <a:endParaRPr lang="en-GB" dirty="0"/>
          </a:p>
        </p:txBody>
      </p:sp>
    </p:spTree>
    <p:extLst>
      <p:ext uri="{BB962C8B-B14F-4D97-AF65-F5344CB8AC3E}">
        <p14:creationId xmlns:p14="http://schemas.microsoft.com/office/powerpoint/2010/main" val="429049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39</a:t>
            </a:fld>
            <a:endParaRPr lang="en-GB" dirty="0"/>
          </a:p>
        </p:txBody>
      </p:sp>
    </p:spTree>
    <p:extLst>
      <p:ext uri="{BB962C8B-B14F-4D97-AF65-F5344CB8AC3E}">
        <p14:creationId xmlns:p14="http://schemas.microsoft.com/office/powerpoint/2010/main" val="42016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40</a:t>
            </a:fld>
            <a:endParaRPr lang="en-GB" dirty="0"/>
          </a:p>
        </p:txBody>
      </p:sp>
    </p:spTree>
    <p:extLst>
      <p:ext uri="{BB962C8B-B14F-4D97-AF65-F5344CB8AC3E}">
        <p14:creationId xmlns:p14="http://schemas.microsoft.com/office/powerpoint/2010/main" val="82163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6</a:t>
            </a:fld>
            <a:endParaRPr lang="en-GB" dirty="0"/>
          </a:p>
        </p:txBody>
      </p:sp>
    </p:spTree>
    <p:extLst>
      <p:ext uri="{BB962C8B-B14F-4D97-AF65-F5344CB8AC3E}">
        <p14:creationId xmlns:p14="http://schemas.microsoft.com/office/powerpoint/2010/main" val="195690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7</a:t>
            </a:fld>
            <a:endParaRPr lang="en-GB" dirty="0"/>
          </a:p>
        </p:txBody>
      </p:sp>
    </p:spTree>
    <p:extLst>
      <p:ext uri="{BB962C8B-B14F-4D97-AF65-F5344CB8AC3E}">
        <p14:creationId xmlns:p14="http://schemas.microsoft.com/office/powerpoint/2010/main" val="364007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8</a:t>
            </a:fld>
            <a:endParaRPr lang="en-GB" dirty="0"/>
          </a:p>
        </p:txBody>
      </p:sp>
    </p:spTree>
    <p:extLst>
      <p:ext uri="{BB962C8B-B14F-4D97-AF65-F5344CB8AC3E}">
        <p14:creationId xmlns:p14="http://schemas.microsoft.com/office/powerpoint/2010/main" val="247498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9</a:t>
            </a:fld>
            <a:endParaRPr lang="en-GB" dirty="0"/>
          </a:p>
        </p:txBody>
      </p:sp>
    </p:spTree>
    <p:extLst>
      <p:ext uri="{BB962C8B-B14F-4D97-AF65-F5344CB8AC3E}">
        <p14:creationId xmlns:p14="http://schemas.microsoft.com/office/powerpoint/2010/main" val="22889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14</a:t>
            </a:fld>
            <a:endParaRPr lang="en-GB" dirty="0"/>
          </a:p>
        </p:txBody>
      </p:sp>
    </p:spTree>
    <p:extLst>
      <p:ext uri="{BB962C8B-B14F-4D97-AF65-F5344CB8AC3E}">
        <p14:creationId xmlns:p14="http://schemas.microsoft.com/office/powerpoint/2010/main" val="298937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17</a:t>
            </a:fld>
            <a:endParaRPr lang="en-GB" dirty="0"/>
          </a:p>
        </p:txBody>
      </p:sp>
    </p:spTree>
    <p:extLst>
      <p:ext uri="{BB962C8B-B14F-4D97-AF65-F5344CB8AC3E}">
        <p14:creationId xmlns:p14="http://schemas.microsoft.com/office/powerpoint/2010/main" val="93188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18</a:t>
            </a:fld>
            <a:endParaRPr lang="en-GB" dirty="0"/>
          </a:p>
        </p:txBody>
      </p:sp>
    </p:spTree>
    <p:extLst>
      <p:ext uri="{BB962C8B-B14F-4D97-AF65-F5344CB8AC3E}">
        <p14:creationId xmlns:p14="http://schemas.microsoft.com/office/powerpoint/2010/main" val="284390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22</a:t>
            </a:fld>
            <a:endParaRPr lang="en-GB" dirty="0"/>
          </a:p>
        </p:txBody>
      </p:sp>
    </p:spTree>
    <p:extLst>
      <p:ext uri="{BB962C8B-B14F-4D97-AF65-F5344CB8AC3E}">
        <p14:creationId xmlns:p14="http://schemas.microsoft.com/office/powerpoint/2010/main" val="113319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05283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33350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4522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255924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19889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282419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27440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245274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211619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353244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17778F-99A7-4755-AFCE-B839C4C205C0}" type="datetimeFigureOut">
              <a:rPr lang="en-GB" smtClean="0"/>
              <a:t>13/11/2024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95272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7778F-99A7-4755-AFCE-B839C4C205C0}" type="datetimeFigureOut">
              <a:rPr lang="en-GB" smtClean="0"/>
              <a:t>13/11/2024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D3F37-20B9-4D27-A6B9-275595289694}" type="slidenum">
              <a:rPr lang="en-GB" smtClean="0"/>
              <a:t>‹#›</a:t>
            </a:fld>
            <a:endParaRPr lang="en-GB" dirty="0"/>
          </a:p>
        </p:txBody>
      </p:sp>
    </p:spTree>
    <p:extLst>
      <p:ext uri="{BB962C8B-B14F-4D97-AF65-F5344CB8AC3E}">
        <p14:creationId xmlns:p14="http://schemas.microsoft.com/office/powerpoint/2010/main" val="110360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svg"/><Relationship Id="rId7" Type="http://schemas.openxmlformats.org/officeDocument/2006/relationships/image" Target="../media/image2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15.svg"/><Relationship Id="rId4" Type="http://schemas.openxmlformats.org/officeDocument/2006/relationships/image" Target="../media/image25.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www.bing.com/videos/search?q=was+not+brought+youtube&amp;docid=608028912088122138&amp;mid=CEBC696FB6A6094827DECEBC696FB6A6094827DE&amp;view=detail&amp;FORM=VI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lincolnshire.gov.uk/downloads/file/3488/joint-professional-resolution-and-escalation-protocol" TargetMode="External"/><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5.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3.svg"/><Relationship Id="rId26" Type="http://schemas.openxmlformats.org/officeDocument/2006/relationships/image" Target="../media/image18.png"/><Relationship Id="rId3" Type="http://schemas.openxmlformats.org/officeDocument/2006/relationships/slide" Target="slide9.xml"/><Relationship Id="rId21" Type="http://schemas.openxmlformats.org/officeDocument/2006/relationships/image" Target="../media/image15.svg"/><Relationship Id="rId7" Type="http://schemas.openxmlformats.org/officeDocument/2006/relationships/image" Target="../media/image6.png"/><Relationship Id="rId12" Type="http://schemas.openxmlformats.org/officeDocument/2006/relationships/slide" Target="slide24.xml"/><Relationship Id="rId17" Type="http://schemas.openxmlformats.org/officeDocument/2006/relationships/image" Target="../media/image12.png"/><Relationship Id="rId25" Type="http://schemas.openxmlformats.org/officeDocument/2006/relationships/slide" Target="slide33.xml"/><Relationship Id="rId33"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slide" Target="slide3.xml"/><Relationship Id="rId20" Type="http://schemas.openxmlformats.org/officeDocument/2006/relationships/image" Target="../media/image14.png"/><Relationship Id="rId29"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9.svg"/><Relationship Id="rId24" Type="http://schemas.openxmlformats.org/officeDocument/2006/relationships/image" Target="../media/image17.svg"/><Relationship Id="rId32" Type="http://schemas.openxmlformats.org/officeDocument/2006/relationships/image" Target="../media/image22.png"/><Relationship Id="rId5" Type="http://schemas.openxmlformats.org/officeDocument/2006/relationships/image" Target="../media/image5.svg"/><Relationship Id="rId15" Type="http://schemas.openxmlformats.org/officeDocument/2006/relationships/slide" Target="slide16.xml"/><Relationship Id="rId23" Type="http://schemas.openxmlformats.org/officeDocument/2006/relationships/image" Target="../media/image16.png"/><Relationship Id="rId28" Type="http://schemas.openxmlformats.org/officeDocument/2006/relationships/slide" Target="slide19.xml"/><Relationship Id="rId10" Type="http://schemas.openxmlformats.org/officeDocument/2006/relationships/image" Target="../media/image8.png"/><Relationship Id="rId19" Type="http://schemas.openxmlformats.org/officeDocument/2006/relationships/slide" Target="slide2.xml"/><Relationship Id="rId31" Type="http://schemas.openxmlformats.org/officeDocument/2006/relationships/slide" Target="slide20.xml"/><Relationship Id="rId4" Type="http://schemas.openxmlformats.org/officeDocument/2006/relationships/image" Target="../media/image4.png"/><Relationship Id="rId9" Type="http://schemas.openxmlformats.org/officeDocument/2006/relationships/slide" Target="slide23.xml"/><Relationship Id="rId14" Type="http://schemas.openxmlformats.org/officeDocument/2006/relationships/image" Target="../media/image11.svg"/><Relationship Id="rId22" Type="http://schemas.openxmlformats.org/officeDocument/2006/relationships/slide" Target="slide17.xml"/><Relationship Id="rId27" Type="http://schemas.openxmlformats.org/officeDocument/2006/relationships/image" Target="../media/image19.svg"/><Relationship Id="rId30" Type="http://schemas.openxmlformats.org/officeDocument/2006/relationships/image" Target="../media/image21.svg"/><Relationship Id="rId8"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sv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sv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5.svg"/><Relationship Id="rId3" Type="http://schemas.openxmlformats.org/officeDocument/2006/relationships/hyperlink" Target="https://www.youtube.com/watch?v=iAxlVsP_oCI&amp;feature=emb_logo" TargetMode="External"/><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slide" Target="slide2.xml"/><Relationship Id="rId5" Type="http://schemas.openxmlformats.org/officeDocument/2006/relationships/hyperlink" Target="https://www.youtube.com/watch?v=dAdNL6d4lpk" TargetMode="External"/><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hyperlink" Target="https://www.youtube.com/watch?v=1juU2B6cD_Q&amp;feature=emb_logo" TargetMode="Externa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lincolnshirescb.proceduresonline.com/" TargetMode="External"/><Relationship Id="rId7" Type="http://schemas.openxmlformats.org/officeDocument/2006/relationships/image" Target="../media/image9.svg"/><Relationship Id="rId12" Type="http://schemas.openxmlformats.org/officeDocument/2006/relationships/hyperlink" Target="https://www.osab.org.uk/cms-data/depot/hipwig/Professional-Curiosity-in-Safeguarding-Adults-Research-in-Practice-Strategic-Briefing.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hyperlink" Target="https://library.nspcc.org.uk/HeritageScripts/Hapi.dll/search2?searchterm=professional%20curiosity&amp;Fields=%40&amp;Media=%23&amp;Bool=AND" TargetMode="External"/><Relationship Id="rId5" Type="http://schemas.openxmlformats.org/officeDocument/2006/relationships/image" Target="../media/image39.png"/><Relationship Id="rId10" Type="http://schemas.openxmlformats.org/officeDocument/2006/relationships/image" Target="../media/image15.svg"/><Relationship Id="rId4" Type="http://schemas.openxmlformats.org/officeDocument/2006/relationships/hyperlink" Target="https://lincolnshirescb.proceduresonline.com/files/thresholds.pdf?zoom_highlight=threshold#search=%22threshold%22" TargetMode="External"/><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1.sv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4.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png"/><Relationship Id="rId18" Type="http://schemas.openxmlformats.org/officeDocument/2006/relationships/image" Target="../media/image4.png"/><Relationship Id="rId3" Type="http://schemas.openxmlformats.org/officeDocument/2006/relationships/slide" Target="slide10.xml"/><Relationship Id="rId21" Type="http://schemas.openxmlformats.org/officeDocument/2006/relationships/image" Target="../media/image14.png"/><Relationship Id="rId7" Type="http://schemas.openxmlformats.org/officeDocument/2006/relationships/image" Target="../media/image27.png"/><Relationship Id="rId12" Type="http://schemas.openxmlformats.org/officeDocument/2006/relationships/slide" Target="slide12.xml"/><Relationship Id="rId17" Type="http://schemas.openxmlformats.org/officeDocument/2006/relationships/image" Target="../media/image34.svg"/><Relationship Id="rId2" Type="http://schemas.openxmlformats.org/officeDocument/2006/relationships/notesSlide" Target="../notesSlides/notesSlide5.xml"/><Relationship Id="rId16" Type="http://schemas.openxmlformats.org/officeDocument/2006/relationships/image" Target="../media/image33.png"/><Relationship Id="rId20"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26.svg"/><Relationship Id="rId11" Type="http://schemas.openxmlformats.org/officeDocument/2006/relationships/image" Target="../media/image30.svg"/><Relationship Id="rId5" Type="http://schemas.openxmlformats.org/officeDocument/2006/relationships/image" Target="../media/image25.png"/><Relationship Id="rId15" Type="http://schemas.openxmlformats.org/officeDocument/2006/relationships/slide" Target="slide13.xml"/><Relationship Id="rId10" Type="http://schemas.openxmlformats.org/officeDocument/2006/relationships/image" Target="../media/image29.png"/><Relationship Id="rId19" Type="http://schemas.openxmlformats.org/officeDocument/2006/relationships/image" Target="../media/image5.svg"/><Relationship Id="rId4" Type="http://schemas.openxmlformats.org/officeDocument/2006/relationships/slide" Target="slide7.xml"/><Relationship Id="rId9" Type="http://schemas.openxmlformats.org/officeDocument/2006/relationships/slide" Target="slide11.xml"/><Relationship Id="rId14" Type="http://schemas.openxmlformats.org/officeDocument/2006/relationships/image" Target="../media/image32.svg"/><Relationship Id="rId22"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87936" y="2617400"/>
            <a:ext cx="10407823" cy="2387600"/>
          </a:xfrm>
        </p:spPr>
        <p:txBody>
          <a:bodyPr>
            <a:normAutofit fontScale="90000"/>
          </a:bodyPr>
          <a:lstStyle/>
          <a:p>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PROFESSIONAL CURIOSITY</a:t>
            </a:r>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Resource pack for sharing learning and improving practice</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  </a:t>
            </a:r>
            <a:br>
              <a:rPr lang="en-GB" sz="3600" b="1" dirty="0">
                <a:latin typeface="Arial" panose="020B0604020202020204" pitchFamily="34" charset="0"/>
                <a:cs typeface="Arial" panose="020B0604020202020204" pitchFamily="34" charset="0"/>
              </a:rPr>
            </a:br>
            <a:br>
              <a:rPr lang="en-GB" sz="3600" dirty="0"/>
            </a:b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55" y="4701226"/>
            <a:ext cx="2891295" cy="1842839"/>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8DE5CBA2-8502-4674-9278-D92C8B9FF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566" y="743729"/>
            <a:ext cx="3170548" cy="1109272"/>
          </a:xfrm>
          <a:prstGeom prst="rect">
            <a:avLst/>
          </a:prstGeom>
        </p:spPr>
      </p:pic>
      <p:pic>
        <p:nvPicPr>
          <p:cNvPr id="3" name="Picture 2">
            <a:extLst>
              <a:ext uri="{FF2B5EF4-FFF2-40B4-BE49-F238E27FC236}">
                <a16:creationId xmlns:a16="http://schemas.microsoft.com/office/drawing/2014/main" id="{C5CD2C3D-2700-49CE-8FCF-55FE87F15B95}"/>
              </a:ext>
            </a:extLst>
          </p:cNvPr>
          <p:cNvPicPr>
            <a:picLocks noChangeAspect="1"/>
          </p:cNvPicPr>
          <p:nvPr/>
        </p:nvPicPr>
        <p:blipFill>
          <a:blip r:embed="rId4"/>
          <a:stretch>
            <a:fillRect/>
          </a:stretch>
        </p:blipFill>
        <p:spPr>
          <a:xfrm>
            <a:off x="1537850" y="428756"/>
            <a:ext cx="2914220" cy="1570998"/>
          </a:xfrm>
          <a:prstGeom prst="rect">
            <a:avLst/>
          </a:prstGeom>
        </p:spPr>
      </p:pic>
    </p:spTree>
    <p:extLst>
      <p:ext uri="{BB962C8B-B14F-4D97-AF65-F5344CB8AC3E}">
        <p14:creationId xmlns:p14="http://schemas.microsoft.com/office/powerpoint/2010/main" val="623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b="1" dirty="0">
                <a:latin typeface="+mn-lt"/>
              </a:rPr>
              <a:t>Top Tips  </a:t>
            </a:r>
          </a:p>
        </p:txBody>
      </p:sp>
      <p:sp>
        <p:nvSpPr>
          <p:cNvPr id="6" name="Content Placeholder 5"/>
          <p:cNvSpPr>
            <a:spLocks noGrp="1"/>
          </p:cNvSpPr>
          <p:nvPr>
            <p:ph idx="1"/>
          </p:nvPr>
        </p:nvSpPr>
        <p:spPr/>
        <p:txBody>
          <a:bodyPr>
            <a:normAutofit/>
          </a:bodyPr>
          <a:lstStyle/>
          <a:p>
            <a:endParaRPr lang="en-GB" dirty="0"/>
          </a:p>
          <a:p>
            <a:r>
              <a:rPr lang="en-GB" dirty="0"/>
              <a:t>Is there anything about what you see when you meet with this child/adult/family which prompts questions or makes you feel uneasy?</a:t>
            </a:r>
          </a:p>
          <a:p>
            <a:r>
              <a:rPr lang="en-GB" dirty="0"/>
              <a:t>Are you observing any behaviour which is indicative of abuse or neglect?</a:t>
            </a:r>
          </a:p>
          <a:p>
            <a:r>
              <a:rPr lang="en-GB" dirty="0"/>
              <a:t>Does what you see support or contradict what you’re being told?</a:t>
            </a:r>
          </a:p>
          <a:p>
            <a:endParaRPr lang="en-GB" dirty="0"/>
          </a:p>
        </p:txBody>
      </p:sp>
      <p:sp>
        <p:nvSpPr>
          <p:cNvPr id="8" name="Rectangle 7">
            <a:extLst>
              <a:ext uri="{FF2B5EF4-FFF2-40B4-BE49-F238E27FC236}">
                <a16:creationId xmlns:a16="http://schemas.microsoft.com/office/drawing/2014/main" id="{12AC5013-80B0-4A9C-8AEE-BA2C620694D1}"/>
              </a:ext>
            </a:extLst>
          </p:cNvPr>
          <p:cNvSpPr/>
          <p:nvPr/>
        </p:nvSpPr>
        <p:spPr>
          <a:xfrm>
            <a:off x="751840" y="1377541"/>
            <a:ext cx="10871200" cy="647904"/>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LOOK</a:t>
            </a:r>
          </a:p>
        </p:txBody>
      </p:sp>
      <p:pic>
        <p:nvPicPr>
          <p:cNvPr id="9"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8563" y="476750"/>
            <a:ext cx="947225" cy="686292"/>
          </a:xfrm>
          <a:prstGeom prst="rect">
            <a:avLst/>
          </a:prstGeom>
        </p:spPr>
      </p:pic>
      <p:grpSp>
        <p:nvGrpSpPr>
          <p:cNvPr id="10" name="Group 9">
            <a:extLst>
              <a:ext uri="{FF2B5EF4-FFF2-40B4-BE49-F238E27FC236}">
                <a16:creationId xmlns:a16="http://schemas.microsoft.com/office/drawing/2014/main" id="{9FC90D87-7F33-4F1A-B93B-974C00C002E8}"/>
              </a:ext>
            </a:extLst>
          </p:cNvPr>
          <p:cNvGrpSpPr/>
          <p:nvPr/>
        </p:nvGrpSpPr>
        <p:grpSpPr>
          <a:xfrm>
            <a:off x="7502014" y="1317142"/>
            <a:ext cx="934226" cy="708304"/>
            <a:chOff x="6766553" y="3273647"/>
            <a:chExt cx="882031" cy="882031"/>
          </a:xfrm>
        </p:grpSpPr>
        <p:pic>
          <p:nvPicPr>
            <p:cNvPr id="11" name="Graphic 32" descr="Magnifying glass">
              <a:extLst>
                <a:ext uri="{FF2B5EF4-FFF2-40B4-BE49-F238E27FC236}">
                  <a16:creationId xmlns:a16="http://schemas.microsoft.com/office/drawing/2014/main" id="{38927E0E-4D81-450D-8131-2C4DD63C01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6553" y="3273647"/>
              <a:ext cx="882031" cy="882031"/>
            </a:xfrm>
            <a:prstGeom prst="rect">
              <a:avLst/>
            </a:prstGeom>
          </p:spPr>
        </p:pic>
        <p:pic>
          <p:nvPicPr>
            <p:cNvPr id="12" name="Graphic 33" descr="Eye">
              <a:extLst>
                <a:ext uri="{FF2B5EF4-FFF2-40B4-BE49-F238E27FC236}">
                  <a16:creationId xmlns:a16="http://schemas.microsoft.com/office/drawing/2014/main" id="{BE9EFD14-82E8-4BC8-97A1-1C87457FF2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3387" y="3419285"/>
              <a:ext cx="379838" cy="379838"/>
            </a:xfrm>
            <a:prstGeom prst="rect">
              <a:avLst/>
            </a:prstGeom>
          </p:spPr>
        </p:pic>
      </p:grpSp>
      <p:pic>
        <p:nvPicPr>
          <p:cNvPr id="13" name="Graphic 37" descr="Home">
            <a:hlinkClick r:id="rId8"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229296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Top Tips  </a:t>
            </a:r>
          </a:p>
        </p:txBody>
      </p:sp>
      <p:sp>
        <p:nvSpPr>
          <p:cNvPr id="3" name="Content Placeholder 2"/>
          <p:cNvSpPr>
            <a:spLocks noGrp="1"/>
          </p:cNvSpPr>
          <p:nvPr>
            <p:ph idx="1"/>
          </p:nvPr>
        </p:nvSpPr>
        <p:spPr/>
        <p:txBody>
          <a:bodyPr>
            <a:normAutofit/>
          </a:bodyPr>
          <a:lstStyle/>
          <a:p>
            <a:endParaRPr lang="en-GB" dirty="0"/>
          </a:p>
          <a:p>
            <a:r>
              <a:rPr lang="en-GB" dirty="0"/>
              <a:t>Are you being told anything which needs further clarification?</a:t>
            </a:r>
          </a:p>
          <a:p>
            <a:pPr marL="0" indent="0">
              <a:buNone/>
            </a:pPr>
            <a:endParaRPr lang="en-GB" dirty="0"/>
          </a:p>
          <a:p>
            <a:r>
              <a:rPr lang="en-GB" dirty="0"/>
              <a:t>Are you concerned about what you hear family members say to each other?</a:t>
            </a:r>
          </a:p>
          <a:p>
            <a:endParaRPr lang="en-GB" dirty="0"/>
          </a:p>
          <a:p>
            <a:r>
              <a:rPr lang="en-GB" dirty="0"/>
              <a:t>Is someone in this family trying to tell you something but is finding it difficult to express themselves? If so, how can you help them to do so? </a:t>
            </a:r>
          </a:p>
          <a:p>
            <a:endParaRPr lang="en-GB" dirty="0"/>
          </a:p>
        </p:txBody>
      </p:sp>
      <p:sp>
        <p:nvSpPr>
          <p:cNvPr id="5" name="Rectangle 4">
            <a:extLst>
              <a:ext uri="{FF2B5EF4-FFF2-40B4-BE49-F238E27FC236}">
                <a16:creationId xmlns:a16="http://schemas.microsoft.com/office/drawing/2014/main" id="{12AC5013-80B0-4A9C-8AEE-BA2C620694D1}"/>
              </a:ext>
            </a:extLst>
          </p:cNvPr>
          <p:cNvSpPr/>
          <p:nvPr/>
        </p:nvSpPr>
        <p:spPr>
          <a:xfrm>
            <a:off x="838200" y="1455175"/>
            <a:ext cx="10916920" cy="749936"/>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LISTEN</a:t>
            </a:r>
          </a:p>
        </p:txBody>
      </p:sp>
      <p:pic>
        <p:nvPicPr>
          <p:cNvPr id="7"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8563" y="476750"/>
            <a:ext cx="947225" cy="686292"/>
          </a:xfrm>
          <a:prstGeom prst="rect">
            <a:avLst/>
          </a:prstGeom>
        </p:spPr>
      </p:pic>
      <p:pic>
        <p:nvPicPr>
          <p:cNvPr id="8" name="Graphic 31" descr="Ear">
            <a:extLst>
              <a:ext uri="{FF2B5EF4-FFF2-40B4-BE49-F238E27FC236}">
                <a16:creationId xmlns:a16="http://schemas.microsoft.com/office/drawing/2014/main" id="{31F5741E-113A-4B8B-930B-6EB5F89031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6968" y="1455175"/>
            <a:ext cx="691102" cy="691102"/>
          </a:xfrm>
          <a:prstGeom prst="rect">
            <a:avLst/>
          </a:prstGeom>
        </p:spPr>
      </p:pic>
      <p:pic>
        <p:nvPicPr>
          <p:cNvPr id="9"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247496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94" y="158757"/>
            <a:ext cx="10515600" cy="883572"/>
          </a:xfrm>
        </p:spPr>
        <p:txBody>
          <a:bodyPr/>
          <a:lstStyle/>
          <a:p>
            <a:r>
              <a:rPr lang="en-GB" dirty="0">
                <a:latin typeface="+mn-lt"/>
              </a:rPr>
              <a:t>Top Tips</a:t>
            </a:r>
          </a:p>
        </p:txBody>
      </p:sp>
      <p:sp>
        <p:nvSpPr>
          <p:cNvPr id="3" name="Content Placeholder 2"/>
          <p:cNvSpPr>
            <a:spLocks noGrp="1"/>
          </p:cNvSpPr>
          <p:nvPr>
            <p:ph idx="1"/>
          </p:nvPr>
        </p:nvSpPr>
        <p:spPr>
          <a:xfrm>
            <a:off x="693621" y="1690716"/>
            <a:ext cx="11052312" cy="5008527"/>
          </a:xfrm>
        </p:spPr>
        <p:txBody>
          <a:bodyPr>
            <a:normAutofit fontScale="85000" lnSpcReduction="20000"/>
          </a:bodyPr>
          <a:lstStyle/>
          <a:p>
            <a:pPr marL="0" lvl="0" indent="0">
              <a:lnSpc>
                <a:spcPct val="120000"/>
              </a:lnSpc>
              <a:buNone/>
            </a:pPr>
            <a:r>
              <a:rPr lang="en-GB" sz="2300" dirty="0"/>
              <a:t>Are there direct, open questions you could ask when you meet this child/adult/family which will provide more information about the vulnerability of individual family members?</a:t>
            </a:r>
            <a:br>
              <a:rPr lang="en-GB" sz="2300" dirty="0"/>
            </a:br>
            <a:r>
              <a:rPr lang="en-GB" sz="2300" dirty="0"/>
              <a:t>Here are some examples:</a:t>
            </a:r>
          </a:p>
          <a:p>
            <a:pPr lvl="1"/>
            <a:r>
              <a:rPr lang="en-GB" sz="2300" dirty="0"/>
              <a:t>Tell me how do members of your family deal with conflict?</a:t>
            </a:r>
          </a:p>
          <a:p>
            <a:pPr lvl="1"/>
            <a:r>
              <a:rPr lang="en-GB" sz="2300" dirty="0"/>
              <a:t>Explain to me how the adults in the household respond to stress?</a:t>
            </a:r>
          </a:p>
          <a:p>
            <a:pPr lvl="1"/>
            <a:r>
              <a:rPr lang="en-GB" sz="2300" dirty="0"/>
              <a:t>Describe the  arrangements that are in place for the child or young person to access education?</a:t>
            </a:r>
          </a:p>
          <a:p>
            <a:pPr lvl="1"/>
            <a:r>
              <a:rPr lang="en-GB" sz="2300" dirty="0"/>
              <a:t>Tell me who is working with you of your family?</a:t>
            </a:r>
          </a:p>
          <a:p>
            <a:pPr lvl="1"/>
            <a:r>
              <a:rPr lang="en-GB" sz="2300" dirty="0"/>
              <a:t>Explain to me what it is like to be (name) living in this family/household?</a:t>
            </a:r>
          </a:p>
          <a:p>
            <a:pPr lvl="1"/>
            <a:r>
              <a:rPr lang="en-GB" sz="2300" dirty="0"/>
              <a:t>Describe a typical day for you?</a:t>
            </a:r>
          </a:p>
          <a:p>
            <a:pPr lvl="1"/>
            <a:r>
              <a:rPr lang="en-GB" sz="2300" dirty="0"/>
              <a:t>Who is this with you at this appointment?</a:t>
            </a:r>
          </a:p>
          <a:p>
            <a:pPr lvl="1"/>
            <a:r>
              <a:rPr lang="en-US" sz="2300" dirty="0"/>
              <a:t>Tell me about the last time you felt happy?</a:t>
            </a:r>
            <a:endParaRPr lang="en-GB" sz="2300" dirty="0"/>
          </a:p>
          <a:p>
            <a:pPr lvl="1"/>
            <a:r>
              <a:rPr lang="en-GB" sz="2300" dirty="0"/>
              <a:t>Who is living with you?</a:t>
            </a:r>
          </a:p>
          <a:p>
            <a:pPr lvl="1"/>
            <a:r>
              <a:rPr lang="en-GB" sz="2300" dirty="0"/>
              <a:t>What do you look forward to?</a:t>
            </a:r>
          </a:p>
          <a:p>
            <a:pPr lvl="1"/>
            <a:r>
              <a:rPr lang="en-GB" sz="2300" dirty="0"/>
              <a:t>Tell me about the people who regularly visit your home?</a:t>
            </a:r>
          </a:p>
          <a:p>
            <a:pPr lvl="1"/>
            <a:r>
              <a:rPr lang="en-GB" sz="2300" dirty="0"/>
              <a:t>Are you in fear of the consequences of doing something, or not doing something?</a:t>
            </a:r>
          </a:p>
          <a:p>
            <a:pPr lvl="1"/>
            <a:r>
              <a:rPr lang="en-GB" sz="2300" dirty="0"/>
              <a:t>Do you want to tell me anything else?</a:t>
            </a:r>
          </a:p>
          <a:p>
            <a:pPr marL="0" lvl="0" indent="0">
              <a:buNone/>
            </a:pPr>
            <a:endParaRPr lang="en-GB" sz="2600" dirty="0"/>
          </a:p>
        </p:txBody>
      </p:sp>
      <p:sp>
        <p:nvSpPr>
          <p:cNvPr id="5" name="Rectangle 4">
            <a:extLst>
              <a:ext uri="{FF2B5EF4-FFF2-40B4-BE49-F238E27FC236}">
                <a16:creationId xmlns:a16="http://schemas.microsoft.com/office/drawing/2014/main" id="{12AC5013-80B0-4A9C-8AEE-BA2C620694D1}"/>
              </a:ext>
            </a:extLst>
          </p:cNvPr>
          <p:cNvSpPr/>
          <p:nvPr/>
        </p:nvSpPr>
        <p:spPr>
          <a:xfrm>
            <a:off x="855097" y="1011459"/>
            <a:ext cx="10890836" cy="59605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ASK </a:t>
            </a:r>
          </a:p>
        </p:txBody>
      </p:sp>
      <p:pic>
        <p:nvPicPr>
          <p:cNvPr id="6" name="Graphic 28" descr="Warning">
            <a:hlinkClick r:id="rId2"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2981" y="241962"/>
            <a:ext cx="947225" cy="686292"/>
          </a:xfrm>
          <a:prstGeom prst="rect">
            <a:avLst/>
          </a:prstGeom>
        </p:spPr>
      </p:pic>
      <p:pic>
        <p:nvPicPr>
          <p:cNvPr id="7" name="Graphic 37" descr="Home">
            <a:hlinkClick r:id="rId5"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376056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4" y="157114"/>
            <a:ext cx="10515600" cy="1325563"/>
          </a:xfrm>
        </p:spPr>
        <p:txBody>
          <a:bodyPr>
            <a:normAutofit/>
          </a:bodyPr>
          <a:lstStyle/>
          <a:p>
            <a:r>
              <a:rPr lang="en-GB" sz="3600" b="1" dirty="0">
                <a:latin typeface="+mn-lt"/>
              </a:rPr>
              <a:t>Top Tips </a:t>
            </a:r>
          </a:p>
        </p:txBody>
      </p:sp>
      <p:sp>
        <p:nvSpPr>
          <p:cNvPr id="3" name="Content Placeholder 2"/>
          <p:cNvSpPr>
            <a:spLocks noGrp="1"/>
          </p:cNvSpPr>
          <p:nvPr>
            <p:ph idx="1"/>
          </p:nvPr>
        </p:nvSpPr>
        <p:spPr/>
        <p:txBody>
          <a:bodyPr>
            <a:normAutofit fontScale="92500" lnSpcReduction="20000"/>
          </a:bodyPr>
          <a:lstStyle/>
          <a:p>
            <a:endParaRPr lang="en-GB" dirty="0"/>
          </a:p>
          <a:p>
            <a:r>
              <a:rPr lang="en-GB" dirty="0"/>
              <a:t>Are other professionals involved? If so, don’t presume they are dealing with your concerns.</a:t>
            </a:r>
          </a:p>
          <a:p>
            <a:endParaRPr lang="en-GB" dirty="0"/>
          </a:p>
          <a:p>
            <a:r>
              <a:rPr lang="en-GB" dirty="0"/>
              <a:t>Have other professionals seen the same as you?</a:t>
            </a:r>
          </a:p>
          <a:p>
            <a:endParaRPr lang="en-GB" dirty="0"/>
          </a:p>
          <a:p>
            <a:r>
              <a:rPr lang="en-GB" dirty="0"/>
              <a:t>Are professionals being told the same or different things? </a:t>
            </a:r>
          </a:p>
          <a:p>
            <a:endParaRPr lang="en-GB" dirty="0"/>
          </a:p>
          <a:p>
            <a:r>
              <a:rPr lang="en-GB" dirty="0"/>
              <a:t>Are others concerned? If so, what action has been taken so far and is there anything else which should or could be done by you or anyone else? </a:t>
            </a:r>
          </a:p>
          <a:p>
            <a:endParaRPr lang="en-GB" dirty="0"/>
          </a:p>
          <a:p>
            <a:endParaRPr lang="en-GB" dirty="0"/>
          </a:p>
        </p:txBody>
      </p:sp>
      <p:sp>
        <p:nvSpPr>
          <p:cNvPr id="6" name="Rectangle 5">
            <a:extLst>
              <a:ext uri="{FF2B5EF4-FFF2-40B4-BE49-F238E27FC236}">
                <a16:creationId xmlns:a16="http://schemas.microsoft.com/office/drawing/2014/main" id="{12AC5013-80B0-4A9C-8AEE-BA2C620694D1}"/>
              </a:ext>
            </a:extLst>
          </p:cNvPr>
          <p:cNvSpPr/>
          <p:nvPr/>
        </p:nvSpPr>
        <p:spPr>
          <a:xfrm>
            <a:off x="397564" y="1377541"/>
            <a:ext cx="11392652" cy="697065"/>
          </a:xfrm>
          <a:prstGeom prst="rect">
            <a:avLst/>
          </a:prstGeom>
          <a:solidFill>
            <a:srgbClr val="FF0000"/>
          </a:solidFill>
          <a:ln w="25400" algn="ctr">
            <a:solidFill>
              <a:srgbClr val="FF0000"/>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CHECK OUT </a:t>
            </a:r>
          </a:p>
        </p:txBody>
      </p:sp>
      <p:pic>
        <p:nvPicPr>
          <p:cNvPr id="7"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8563" y="476750"/>
            <a:ext cx="947225" cy="686292"/>
          </a:xfrm>
          <a:prstGeom prst="rect">
            <a:avLst/>
          </a:prstGeom>
        </p:spPr>
      </p:pic>
      <p:pic>
        <p:nvPicPr>
          <p:cNvPr id="8" name="Graphic 23" descr="Checklist RTL">
            <a:hlinkClick r:id="" action="ppaction://noaction"/>
            <a:extLst>
              <a:ext uri="{FF2B5EF4-FFF2-40B4-BE49-F238E27FC236}">
                <a16:creationId xmlns:a16="http://schemas.microsoft.com/office/drawing/2014/main" id="{8CD5412F-7E03-49BC-9474-FA2A95B35F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4632" y="1387105"/>
            <a:ext cx="618626" cy="620141"/>
          </a:xfrm>
          <a:prstGeom prst="rect">
            <a:avLst/>
          </a:prstGeom>
        </p:spPr>
      </p:pic>
      <p:pic>
        <p:nvPicPr>
          <p:cNvPr id="9"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146001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3BCE-366C-FB5C-06DF-3A4DFA65ADD7}"/>
              </a:ext>
            </a:extLst>
          </p:cNvPr>
          <p:cNvSpPr>
            <a:spLocks noGrp="1"/>
          </p:cNvSpPr>
          <p:nvPr>
            <p:ph type="title"/>
          </p:nvPr>
        </p:nvSpPr>
        <p:spPr/>
        <p:txBody>
          <a:bodyPr>
            <a:normAutofit fontScale="90000"/>
          </a:bodyPr>
          <a:lstStyle/>
          <a:p>
            <a:r>
              <a:rPr lang="en-US" sz="3200" dirty="0"/>
              <a:t>Guidance when appointments are cancelled by partners, carers or parents where there is a pattern of missed appointments</a:t>
            </a:r>
            <a:endParaRPr lang="en-GB" sz="3200" dirty="0"/>
          </a:p>
        </p:txBody>
      </p:sp>
      <p:sp>
        <p:nvSpPr>
          <p:cNvPr id="3" name="Content Placeholder 2">
            <a:extLst>
              <a:ext uri="{FF2B5EF4-FFF2-40B4-BE49-F238E27FC236}">
                <a16:creationId xmlns:a16="http://schemas.microsoft.com/office/drawing/2014/main" id="{D1059E18-EA37-488F-EDBF-7B96F0325C4E}"/>
              </a:ext>
            </a:extLst>
          </p:cNvPr>
          <p:cNvSpPr>
            <a:spLocks noGrp="1"/>
          </p:cNvSpPr>
          <p:nvPr>
            <p:ph idx="1"/>
          </p:nvPr>
        </p:nvSpPr>
        <p:spPr>
          <a:xfrm>
            <a:off x="838200" y="1541846"/>
            <a:ext cx="10515600" cy="4351338"/>
          </a:xfrm>
        </p:spPr>
        <p:txBody>
          <a:bodyPr>
            <a:normAutofit fontScale="47500" lnSpcReduction="20000"/>
          </a:bodyPr>
          <a:lstStyle/>
          <a:p>
            <a:endParaRPr lang="en-GB" sz="2800" dirty="0">
              <a:effectLst/>
              <a:latin typeface="Arial" panose="020B0604020202020204" pitchFamily="34" charset="0"/>
              <a:ea typeface="Calibri" panose="020F0502020204030204" pitchFamily="34" charset="0"/>
            </a:endParaRPr>
          </a:p>
          <a:p>
            <a:r>
              <a:rPr lang="en-GB" sz="3300" dirty="0">
                <a:effectLst/>
                <a:latin typeface="Arial" panose="020B0604020202020204" pitchFamily="34" charset="0"/>
                <a:ea typeface="Calibri" panose="020F0502020204030204" pitchFamily="34" charset="0"/>
              </a:rPr>
              <a:t>When appointments and/or care packages are cancelled by partners or carers on behalf of an</a:t>
            </a:r>
            <a:r>
              <a:rPr lang="en-GB" sz="3300" dirty="0">
                <a:latin typeface="Arial" panose="020B0604020202020204" pitchFamily="34" charset="0"/>
                <a:ea typeface="Calibri" panose="020F0502020204030204" pitchFamily="34" charset="0"/>
              </a:rPr>
              <a:t> adult;</a:t>
            </a:r>
            <a:r>
              <a:rPr lang="en-GB" sz="3300" dirty="0">
                <a:effectLst/>
                <a:latin typeface="Arial" panose="020B0604020202020204" pitchFamily="34" charset="0"/>
                <a:ea typeface="Calibri" panose="020F0502020204030204" pitchFamily="34" charset="0"/>
              </a:rPr>
              <a:t> make all attempts to speak to the individual the appointment is being cancelled for on their own, tailored to their individual communication needs, to </a:t>
            </a:r>
            <a:r>
              <a:rPr lang="en-GB" sz="3300" dirty="0">
                <a:latin typeface="Arial" panose="020B0604020202020204" pitchFamily="34" charset="0"/>
                <a:ea typeface="Calibri" panose="020F0502020204030204" pitchFamily="34" charset="0"/>
              </a:rPr>
              <a:t>explore whether this is their choice and the reasons underlying this. </a:t>
            </a:r>
          </a:p>
          <a:p>
            <a:r>
              <a:rPr lang="en-GB" sz="3300" dirty="0">
                <a:latin typeface="Arial" panose="020B0604020202020204" pitchFamily="34" charset="0"/>
                <a:ea typeface="Calibri" panose="020F0502020204030204" pitchFamily="34" charset="0"/>
              </a:rPr>
              <a:t>When appointments are being cancelled on behalf of a child, taking into consideration their age and communication abilities, make all attempts to speak to the child to check their welfare and hear their view on the cancellation. </a:t>
            </a:r>
          </a:p>
          <a:p>
            <a:r>
              <a:rPr lang="en-GB" sz="3300" dirty="0">
                <a:effectLst/>
                <a:latin typeface="Arial" panose="020B0604020202020204" pitchFamily="34" charset="0"/>
                <a:ea typeface="Calibri" panose="020F0502020204030204" pitchFamily="34" charset="0"/>
              </a:rPr>
              <a:t>If it is not poss</a:t>
            </a:r>
            <a:r>
              <a:rPr lang="en-GB" sz="3300" dirty="0">
                <a:latin typeface="Arial" panose="020B0604020202020204" pitchFamily="34" charset="0"/>
                <a:ea typeface="Calibri" panose="020F0502020204030204" pitchFamily="34" charset="0"/>
              </a:rPr>
              <a:t>ible to speak to the person, be curious with the person cancelling the appointment, as to why it is being cancelled. Explore if the carer/parent needs additional support. </a:t>
            </a:r>
            <a:endParaRPr lang="en-GB" sz="3300" dirty="0">
              <a:effectLst/>
              <a:latin typeface="Arial" panose="020B0604020202020204" pitchFamily="34" charset="0"/>
              <a:ea typeface="Calibri" panose="020F0502020204030204" pitchFamily="34" charset="0"/>
            </a:endParaRPr>
          </a:p>
          <a:p>
            <a:r>
              <a:rPr lang="en-GB" sz="3300" dirty="0">
                <a:latin typeface="Arial" panose="020B0604020202020204" pitchFamily="34" charset="0"/>
                <a:ea typeface="Calibri" panose="020F0502020204030204" pitchFamily="34" charset="0"/>
              </a:rPr>
              <a:t>Where the person cancelling the appointment is the individual’s partner and carer, keep in mind any concerns around domestic abuse and if this forms part of controlling behaviour. </a:t>
            </a:r>
          </a:p>
          <a:p>
            <a:r>
              <a:rPr lang="en-GB" sz="3300" dirty="0">
                <a:latin typeface="Arial" panose="020B0604020202020204" pitchFamily="34" charset="0"/>
                <a:ea typeface="Calibri" panose="020F0502020204030204" pitchFamily="34" charset="0"/>
              </a:rPr>
              <a:t>Discuss the impact of the cancelled appointment on the individual and their partner, carer or parent.</a:t>
            </a:r>
          </a:p>
          <a:p>
            <a:r>
              <a:rPr lang="en-GB" sz="3300" dirty="0">
                <a:latin typeface="Arial" panose="020B0604020202020204" pitchFamily="34" charset="0"/>
                <a:ea typeface="Calibri" panose="020F0502020204030204" pitchFamily="34" charset="0"/>
              </a:rPr>
              <a:t>Does this form a pattern of not attending appointments? If so, explore with the individual the reasons underlying this behaviour. Contact other agencies involved and query if this is the case with their service.</a:t>
            </a:r>
          </a:p>
          <a:p>
            <a:r>
              <a:rPr lang="en-GB" sz="3300" dirty="0">
                <a:latin typeface="Arial" panose="020B0604020202020204" pitchFamily="34" charset="0"/>
                <a:ea typeface="Calibri" panose="020F0502020204030204" pitchFamily="34" charset="0"/>
              </a:rPr>
              <a:t>Please see LSAB’s ‘Did Not Attend or was Not Supported to Attend’ guidance for adults. For children, please check your organisation’s own policies and consider this </a:t>
            </a:r>
            <a:r>
              <a:rPr lang="en-GB" sz="3300" dirty="0">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video</a:t>
            </a:r>
            <a:r>
              <a:rPr lang="en-GB" sz="3300" dirty="0">
                <a:latin typeface="Arial" panose="020B0604020202020204" pitchFamily="34" charset="0"/>
                <a:ea typeface="Calibri" panose="020F0502020204030204" pitchFamily="34" charset="0"/>
              </a:rPr>
              <a:t>. </a:t>
            </a:r>
          </a:p>
          <a:p>
            <a:pPr marL="0" indent="0">
              <a:buNone/>
            </a:pPr>
            <a:endParaRPr lang="en-GB" dirty="0"/>
          </a:p>
        </p:txBody>
      </p:sp>
    </p:spTree>
    <p:extLst>
      <p:ext uri="{BB962C8B-B14F-4D97-AF65-F5344CB8AC3E}">
        <p14:creationId xmlns:p14="http://schemas.microsoft.com/office/powerpoint/2010/main" val="1674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9AEE-F4D4-6EB0-C58B-365631F0453A}"/>
              </a:ext>
            </a:extLst>
          </p:cNvPr>
          <p:cNvSpPr>
            <a:spLocks noGrp="1"/>
          </p:cNvSpPr>
          <p:nvPr>
            <p:ph type="title"/>
          </p:nvPr>
        </p:nvSpPr>
        <p:spPr/>
        <p:txBody>
          <a:bodyPr>
            <a:normAutofit/>
          </a:bodyPr>
          <a:lstStyle/>
          <a:p>
            <a:r>
              <a:rPr lang="en-US" sz="3600" dirty="0"/>
              <a:t>Guidance when a carer, parent or other speaks on an adult’s behalf</a:t>
            </a:r>
            <a:endParaRPr lang="en-GB" sz="3600" dirty="0"/>
          </a:p>
        </p:txBody>
      </p:sp>
      <p:sp>
        <p:nvSpPr>
          <p:cNvPr id="3" name="Content Placeholder 2">
            <a:extLst>
              <a:ext uri="{FF2B5EF4-FFF2-40B4-BE49-F238E27FC236}">
                <a16:creationId xmlns:a16="http://schemas.microsoft.com/office/drawing/2014/main" id="{1FFD28FE-35C9-C87E-50FA-30270990999B}"/>
              </a:ext>
            </a:extLst>
          </p:cNvPr>
          <p:cNvSpPr>
            <a:spLocks noGrp="1"/>
          </p:cNvSpPr>
          <p:nvPr>
            <p:ph idx="1"/>
          </p:nvPr>
        </p:nvSpPr>
        <p:spPr/>
        <p:txBody>
          <a:bodyPr>
            <a:normAutofit/>
          </a:bodyPr>
          <a:lstStyle/>
          <a:p>
            <a:r>
              <a:rPr lang="en-US" sz="1600" dirty="0"/>
              <a:t>In most circumstances when an adult has capacity, obtain information from the adult directly.</a:t>
            </a:r>
          </a:p>
          <a:p>
            <a:r>
              <a:rPr lang="en-US" sz="1600" dirty="0"/>
              <a:t>When a carer, parent or other speaks on behalf of an adult with capacity, check with the adult this is their wish and offer if they would like to speak privately.</a:t>
            </a:r>
          </a:p>
          <a:p>
            <a:r>
              <a:rPr lang="en-US" sz="1600" dirty="0"/>
              <a:t>When an adult agrees for another adult to speak on their behalf, document this.</a:t>
            </a:r>
          </a:p>
          <a:p>
            <a:r>
              <a:rPr lang="en-US" sz="1600" dirty="0"/>
              <a:t>When a carer or other refuses treatment on behalf of an adult with capacity, investigate the reasons for the refusal, if this is the adult’s wish and assure the adult understands the implications.</a:t>
            </a:r>
          </a:p>
          <a:p>
            <a:r>
              <a:rPr lang="en-US" sz="1600" dirty="0"/>
              <a:t>Remember, if it’s not recorded it didn’t happen. Evidence your professional curiosity and the adult’s voice within records.</a:t>
            </a:r>
            <a:endParaRPr lang="en-GB" sz="1600" dirty="0"/>
          </a:p>
        </p:txBody>
      </p:sp>
    </p:spTree>
    <p:extLst>
      <p:ext uri="{BB962C8B-B14F-4D97-AF65-F5344CB8AC3E}">
        <p14:creationId xmlns:p14="http://schemas.microsoft.com/office/powerpoint/2010/main" val="2146912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3686"/>
          </a:xfrm>
        </p:spPr>
        <p:txBody>
          <a:bodyPr>
            <a:normAutofit/>
          </a:bodyPr>
          <a:lstStyle/>
          <a:p>
            <a:r>
              <a:rPr lang="en-GB" sz="3600" b="1" dirty="0">
                <a:latin typeface="+mn-lt"/>
              </a:rPr>
              <a:t>Top Tips - Remember to… </a:t>
            </a:r>
          </a:p>
        </p:txBody>
      </p:sp>
      <p:sp>
        <p:nvSpPr>
          <p:cNvPr id="3" name="Content Placeholder 2"/>
          <p:cNvSpPr>
            <a:spLocks noGrp="1"/>
          </p:cNvSpPr>
          <p:nvPr>
            <p:ph idx="1"/>
          </p:nvPr>
        </p:nvSpPr>
        <p:spPr>
          <a:xfrm>
            <a:off x="619432" y="1188812"/>
            <a:ext cx="11051458" cy="4842345"/>
          </a:xfrm>
        </p:spPr>
        <p:txBody>
          <a:bodyPr>
            <a:noAutofit/>
          </a:bodyPr>
          <a:lstStyle/>
          <a:p>
            <a:pPr lvl="0">
              <a:lnSpc>
                <a:spcPct val="100000"/>
              </a:lnSpc>
            </a:pPr>
            <a:r>
              <a:rPr lang="en-GB" sz="1800" dirty="0"/>
              <a:t>Question your own assumptions about how individuals/families function and watch out for over optimism</a:t>
            </a:r>
          </a:p>
          <a:p>
            <a:pPr lvl="0">
              <a:lnSpc>
                <a:spcPct val="100000"/>
              </a:lnSpc>
            </a:pPr>
            <a:r>
              <a:rPr lang="en-GB" sz="1800" dirty="0"/>
              <a:t>Recognise your own feelings (e.g. tiredness, feeling rushed or illness) and how this might impact on your view of a child/adult/family on a given day</a:t>
            </a:r>
          </a:p>
          <a:p>
            <a:pPr lvl="0">
              <a:lnSpc>
                <a:spcPct val="100000"/>
              </a:lnSpc>
            </a:pPr>
            <a:r>
              <a:rPr lang="en-GB" sz="1800" dirty="0"/>
              <a:t>Think about why someone may not be telling you the whole truth</a:t>
            </a:r>
          </a:p>
          <a:p>
            <a:pPr lvl="0">
              <a:lnSpc>
                <a:spcPct val="100000"/>
              </a:lnSpc>
            </a:pPr>
            <a:r>
              <a:rPr lang="en-GB" sz="1800" dirty="0"/>
              <a:t>Demonstrate a willingness to have challenging conversations</a:t>
            </a:r>
          </a:p>
          <a:p>
            <a:pPr>
              <a:lnSpc>
                <a:spcPct val="100000"/>
              </a:lnSpc>
            </a:pPr>
            <a:r>
              <a:rPr lang="en-GB" sz="1800" dirty="0"/>
              <a:t>Address any professional anxiety about how hostile or resistant individual/families might react to being asked direct or difficult questions</a:t>
            </a:r>
          </a:p>
          <a:p>
            <a:pPr>
              <a:lnSpc>
                <a:spcPct val="100000"/>
              </a:lnSpc>
            </a:pPr>
            <a:r>
              <a:rPr lang="en-GB" sz="1800" dirty="0"/>
              <a:t> Remain open minded and expect the unexpected</a:t>
            </a:r>
          </a:p>
          <a:p>
            <a:pPr>
              <a:lnSpc>
                <a:spcPct val="100000"/>
              </a:lnSpc>
            </a:pPr>
            <a:r>
              <a:rPr lang="en-GB" sz="1800" dirty="0"/>
              <a:t> Appreciate that respectful scepticism/nosiness and challenge are healthy. It is good practice and ok to question what you are told</a:t>
            </a:r>
          </a:p>
          <a:p>
            <a:pPr>
              <a:lnSpc>
                <a:spcPct val="100000"/>
              </a:lnSpc>
            </a:pPr>
            <a:r>
              <a:rPr lang="en-GB" sz="1800" dirty="0"/>
              <a:t> Recognise when individuals/adult repeatedly do not do what they said they would and named this and discuss with them</a:t>
            </a:r>
          </a:p>
          <a:p>
            <a:pPr>
              <a:lnSpc>
                <a:spcPct val="100000"/>
              </a:lnSpc>
            </a:pPr>
            <a:r>
              <a:rPr lang="en-GB" sz="1800" dirty="0"/>
              <a:t> Understand the cumulative impact of multiple or combined risk factors, e.g. domestic abuse, drug/alcohol misuse, mental health)</a:t>
            </a:r>
          </a:p>
          <a:p>
            <a:pPr lvl="0">
              <a:lnSpc>
                <a:spcPct val="100000"/>
              </a:lnSpc>
            </a:pPr>
            <a:r>
              <a:rPr lang="en-GB" sz="1800" dirty="0"/>
              <a:t>Ensure that your practice is reflective and that you have access to regular supervision</a:t>
            </a:r>
          </a:p>
          <a:p>
            <a:endParaRPr lang="en-GB" sz="1800" dirty="0"/>
          </a:p>
        </p:txBody>
      </p:sp>
      <p:pic>
        <p:nvPicPr>
          <p:cNvPr id="5"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5120" y="433823"/>
            <a:ext cx="947225" cy="686292"/>
          </a:xfrm>
          <a:prstGeom prst="rect">
            <a:avLst/>
          </a:prstGeom>
        </p:spPr>
      </p:pic>
      <p:pic>
        <p:nvPicPr>
          <p:cNvPr id="6"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641" y="6031157"/>
            <a:ext cx="529159" cy="600996"/>
          </a:xfrm>
          <a:prstGeom prst="rect">
            <a:avLst/>
          </a:prstGeom>
        </p:spPr>
      </p:pic>
    </p:spTree>
    <p:extLst>
      <p:ext uri="{BB962C8B-B14F-4D97-AF65-F5344CB8AC3E}">
        <p14:creationId xmlns:p14="http://schemas.microsoft.com/office/powerpoint/2010/main" val="296752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1BF5-3451-4B92-BE58-747CED27853E}"/>
              </a:ext>
            </a:extLst>
          </p:cNvPr>
          <p:cNvSpPr>
            <a:spLocks noGrp="1"/>
          </p:cNvSpPr>
          <p:nvPr>
            <p:ph type="title"/>
          </p:nvPr>
        </p:nvSpPr>
        <p:spPr>
          <a:xfrm>
            <a:off x="550606" y="222389"/>
            <a:ext cx="10515600" cy="862327"/>
          </a:xfrm>
        </p:spPr>
        <p:txBody>
          <a:bodyPr>
            <a:normAutofit/>
          </a:bodyPr>
          <a:lstStyle/>
          <a:p>
            <a:r>
              <a:rPr lang="en-GB" sz="3600" b="1" dirty="0">
                <a:latin typeface="+mn-lt"/>
              </a:rPr>
              <a:t>Barriers to Professional Curiosity</a:t>
            </a:r>
          </a:p>
        </p:txBody>
      </p:sp>
      <p:sp>
        <p:nvSpPr>
          <p:cNvPr id="3" name="Content Placeholder 2">
            <a:extLst>
              <a:ext uri="{FF2B5EF4-FFF2-40B4-BE49-F238E27FC236}">
                <a16:creationId xmlns:a16="http://schemas.microsoft.com/office/drawing/2014/main" id="{53E6EC4B-17FB-4687-ABE2-C57BB8EA9209}"/>
              </a:ext>
            </a:extLst>
          </p:cNvPr>
          <p:cNvSpPr>
            <a:spLocks noGrp="1"/>
          </p:cNvSpPr>
          <p:nvPr>
            <p:ph sz="half" idx="1"/>
          </p:nvPr>
        </p:nvSpPr>
        <p:spPr>
          <a:xfrm>
            <a:off x="550606" y="2181042"/>
            <a:ext cx="5545393" cy="4438701"/>
          </a:xfrm>
        </p:spPr>
        <p:txBody>
          <a:bodyPr>
            <a:noAutofit/>
          </a:bodyPr>
          <a:lstStyle/>
          <a:p>
            <a:pPr marL="0" indent="0">
              <a:buNone/>
            </a:pPr>
            <a:r>
              <a:rPr lang="en-GB" sz="1600" dirty="0"/>
              <a:t>➢</a:t>
            </a:r>
            <a:r>
              <a:rPr lang="en-GB" sz="1600" b="1" dirty="0"/>
              <a:t>Disguised compliance: </a:t>
            </a:r>
            <a:r>
              <a:rPr lang="en-US" sz="1600" dirty="0"/>
              <a:t>A family member or carer gives the appearance of co-operating to avoid raising suspicions, to allay professional concerns and ultimately to reduce professional involvement. We need to establish the facts and gather and analyse evidence about what is actually happening. We need to focus on outcomes rather than processes to ensure we remain child or adult centred. </a:t>
            </a:r>
          </a:p>
          <a:p>
            <a:pPr marL="0" indent="0">
              <a:buNone/>
            </a:pPr>
            <a:r>
              <a:rPr lang="en-GB" sz="1600" dirty="0"/>
              <a:t>➢</a:t>
            </a:r>
            <a:r>
              <a:rPr lang="en-GB" sz="1600" b="1" dirty="0"/>
              <a:t>The ‘rule of optimism’: </a:t>
            </a:r>
            <a:r>
              <a:rPr lang="en-GB" sz="1600" dirty="0"/>
              <a:t>A</a:t>
            </a:r>
            <a:r>
              <a:rPr lang="en-US" sz="1600" dirty="0"/>
              <a:t> strengths-based approach, does not mean that new or escalating risks should not be treated seriously. The ‘rule of optimism’ is a well-known dynamic in which professionals can tend to rationalise away new or escalating risks despite clear evidence to the contrary.</a:t>
            </a:r>
          </a:p>
          <a:p>
            <a:pPr marL="0" indent="0">
              <a:buNone/>
            </a:pPr>
            <a:r>
              <a:rPr lang="en-GB" sz="1600" dirty="0"/>
              <a:t>➢</a:t>
            </a:r>
            <a:r>
              <a:rPr lang="en-GB" sz="1600" b="1" dirty="0"/>
              <a:t>Accumulating risk: </a:t>
            </a:r>
            <a:r>
              <a:rPr lang="en-US" sz="1600" dirty="0"/>
              <a:t>Reviews repeatedly demonstrate that professionals tend to respond to each situation or new risk discretely, rather than assessing the new information within the context of the whole picture or looking at the cumulative effect of a series of incidents and information. </a:t>
            </a:r>
            <a:endParaRPr lang="en-GB" sz="1600" dirty="0"/>
          </a:p>
          <a:p>
            <a:endParaRPr lang="en-GB" sz="1400" dirty="0"/>
          </a:p>
        </p:txBody>
      </p:sp>
      <p:sp>
        <p:nvSpPr>
          <p:cNvPr id="6" name="Content Placeholder 5"/>
          <p:cNvSpPr>
            <a:spLocks noGrp="1"/>
          </p:cNvSpPr>
          <p:nvPr>
            <p:ph sz="half" idx="2"/>
          </p:nvPr>
        </p:nvSpPr>
        <p:spPr>
          <a:xfrm>
            <a:off x="6319104" y="2081873"/>
            <a:ext cx="5181600" cy="4646698"/>
          </a:xfrm>
        </p:spPr>
        <p:txBody>
          <a:bodyPr>
            <a:noAutofit/>
          </a:bodyPr>
          <a:lstStyle/>
          <a:p>
            <a:pPr marL="0" indent="0">
              <a:buNone/>
            </a:pPr>
            <a:r>
              <a:rPr lang="en-GB" sz="1600" dirty="0"/>
              <a:t>➢</a:t>
            </a:r>
            <a:r>
              <a:rPr lang="en-GB" sz="1600" b="1" dirty="0"/>
              <a:t>Normalisation: </a:t>
            </a:r>
            <a:r>
              <a:rPr lang="en-GB" sz="1600" dirty="0"/>
              <a:t> </a:t>
            </a:r>
            <a:r>
              <a:rPr lang="en-US" sz="1600" dirty="0"/>
              <a:t>This refers to social processes through which ideas and actions come to be seen as 'normal' and become taken-for-granted or 'natural' in everyday life. Because they are seen as ‘normal’ they cease to be questioned and are therefore not recognised as potential risks or assessed as such.</a:t>
            </a:r>
            <a:r>
              <a:rPr lang="en-GB" sz="1600" dirty="0"/>
              <a:t>.</a:t>
            </a:r>
          </a:p>
          <a:p>
            <a:pPr marL="0" indent="0">
              <a:buNone/>
            </a:pPr>
            <a:r>
              <a:rPr lang="en-GB" sz="1600" b="1" dirty="0"/>
              <a:t>➢Professional deference: </a:t>
            </a:r>
            <a:r>
              <a:rPr lang="en-US" sz="1600" dirty="0"/>
              <a:t>Workers who have most contact with the child or adult are in a good position to recognise when the risks to them are escalating. However, there can be a tendency to defer to the opinion of a ‘higher status’ professional who has limited contact with the person but who views the risk as less significant. Be confident in your own judgement and always outline your observations and concerns to other professionals, be courageous and challenge their opinion of risk if it varies from your own. </a:t>
            </a:r>
          </a:p>
          <a:p>
            <a:pPr marL="0" indent="0">
              <a:buNone/>
            </a:pPr>
            <a:r>
              <a:rPr lang="en-US" sz="1600" dirty="0"/>
              <a:t>Escalate ongoing concerns through your manager and use the </a:t>
            </a:r>
            <a:r>
              <a:rPr lang="en-US" sz="1600" dirty="0">
                <a:hlinkClick r:id="rId3"/>
              </a:rPr>
              <a:t>Joint Professional Resolution and Escalation Protocol</a:t>
            </a:r>
            <a:endParaRPr lang="en-GB" sz="1600" dirty="0"/>
          </a:p>
        </p:txBody>
      </p:sp>
      <p:sp>
        <p:nvSpPr>
          <p:cNvPr id="10" name="TextBox 9"/>
          <p:cNvSpPr txBox="1"/>
          <p:nvPr/>
        </p:nvSpPr>
        <p:spPr>
          <a:xfrm>
            <a:off x="550606" y="1033612"/>
            <a:ext cx="11244970" cy="923330"/>
          </a:xfrm>
          <a:prstGeom prst="rect">
            <a:avLst/>
          </a:prstGeom>
          <a:noFill/>
        </p:spPr>
        <p:txBody>
          <a:bodyPr wrap="square" rtlCol="0">
            <a:spAutoFit/>
          </a:bodyPr>
          <a:lstStyle/>
          <a:p>
            <a:r>
              <a:rPr lang="en-US" dirty="0"/>
              <a:t>It is important to note that when a lack of professional curiosity is cited as a factor in a tragic incident, this does not automatically mean that blame should be apportioned. It is widely recognised that there are many barriers to being professionally curious. Some of the barriers to professionally curious practice are set out below;</a:t>
            </a:r>
            <a:endParaRPr lang="en-GB" dirty="0"/>
          </a:p>
        </p:txBody>
      </p:sp>
      <p:pic>
        <p:nvPicPr>
          <p:cNvPr id="12"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781" y="6090585"/>
            <a:ext cx="529159" cy="529159"/>
          </a:xfrm>
          <a:prstGeom prst="rect">
            <a:avLst/>
          </a:prstGeom>
        </p:spPr>
      </p:pic>
      <p:pic>
        <p:nvPicPr>
          <p:cNvPr id="7" name="Picture 6">
            <a:extLst>
              <a:ext uri="{FF2B5EF4-FFF2-40B4-BE49-F238E27FC236}">
                <a16:creationId xmlns:a16="http://schemas.microsoft.com/office/drawing/2014/main" id="{EF7C160C-95D7-4D1F-A9AF-0DD650A30D64}"/>
              </a:ext>
            </a:extLst>
          </p:cNvPr>
          <p:cNvPicPr>
            <a:picLocks noChangeAspect="1"/>
          </p:cNvPicPr>
          <p:nvPr/>
        </p:nvPicPr>
        <p:blipFill>
          <a:blip r:embed="rId7"/>
          <a:stretch>
            <a:fillRect/>
          </a:stretch>
        </p:blipFill>
        <p:spPr>
          <a:xfrm>
            <a:off x="8247857" y="144063"/>
            <a:ext cx="1968760" cy="1018978"/>
          </a:xfrm>
          <a:prstGeom prst="rect">
            <a:avLst/>
          </a:prstGeom>
        </p:spPr>
      </p:pic>
      <p:pic>
        <p:nvPicPr>
          <p:cNvPr id="9" name="Graphic 8" descr="Full Brick Wall with solid fill">
            <a:extLst>
              <a:ext uri="{FF2B5EF4-FFF2-40B4-BE49-F238E27FC236}">
                <a16:creationId xmlns:a16="http://schemas.microsoft.com/office/drawing/2014/main" id="{E5D7FF8F-81DA-7DAD-C819-0C7AD33310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95063" y="227270"/>
            <a:ext cx="646331" cy="646331"/>
          </a:xfrm>
          <a:prstGeom prst="rect">
            <a:avLst/>
          </a:prstGeom>
        </p:spPr>
      </p:pic>
    </p:spTree>
    <p:extLst>
      <p:ext uri="{BB962C8B-B14F-4D97-AF65-F5344CB8AC3E}">
        <p14:creationId xmlns:p14="http://schemas.microsoft.com/office/powerpoint/2010/main" val="152440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084826-79D9-47A6-8720-995CF4226382}"/>
              </a:ext>
            </a:extLst>
          </p:cNvPr>
          <p:cNvPicPr>
            <a:picLocks noChangeAspect="1"/>
          </p:cNvPicPr>
          <p:nvPr/>
        </p:nvPicPr>
        <p:blipFill>
          <a:blip r:embed="rId3"/>
          <a:stretch>
            <a:fillRect/>
          </a:stretch>
        </p:blipFill>
        <p:spPr>
          <a:xfrm>
            <a:off x="7769177" y="0"/>
            <a:ext cx="1532747" cy="1060660"/>
          </a:xfrm>
          <a:prstGeom prst="rect">
            <a:avLst/>
          </a:prstGeom>
        </p:spPr>
      </p:pic>
      <p:sp>
        <p:nvSpPr>
          <p:cNvPr id="2" name="Title 1"/>
          <p:cNvSpPr>
            <a:spLocks noGrp="1"/>
          </p:cNvSpPr>
          <p:nvPr>
            <p:ph type="title"/>
          </p:nvPr>
        </p:nvSpPr>
        <p:spPr>
          <a:xfrm>
            <a:off x="643207" y="163296"/>
            <a:ext cx="10692581" cy="999747"/>
          </a:xfrm>
        </p:spPr>
        <p:txBody>
          <a:bodyPr>
            <a:normAutofit/>
          </a:bodyPr>
          <a:lstStyle/>
          <a:p>
            <a:r>
              <a:rPr lang="en-GB" sz="3600" b="1" dirty="0">
                <a:latin typeface="+mn-lt"/>
              </a:rPr>
              <a:t>Barriers continued…</a:t>
            </a:r>
            <a:endParaRPr lang="en-GB" sz="3600" dirty="0">
              <a:latin typeface="+mn-lt"/>
            </a:endParaRPr>
          </a:p>
        </p:txBody>
      </p:sp>
      <p:sp>
        <p:nvSpPr>
          <p:cNvPr id="3" name="Content Placeholder 2"/>
          <p:cNvSpPr>
            <a:spLocks noGrp="1"/>
          </p:cNvSpPr>
          <p:nvPr>
            <p:ph sz="half" idx="1"/>
          </p:nvPr>
        </p:nvSpPr>
        <p:spPr>
          <a:xfrm>
            <a:off x="496267" y="1055606"/>
            <a:ext cx="5269286" cy="5109939"/>
          </a:xfrm>
        </p:spPr>
        <p:txBody>
          <a:bodyPr>
            <a:normAutofit fontScale="25000" lnSpcReduction="20000"/>
          </a:bodyPr>
          <a:lstStyle/>
          <a:p>
            <a:pPr marL="0" indent="0">
              <a:lnSpc>
                <a:spcPct val="120000"/>
              </a:lnSpc>
              <a:spcBef>
                <a:spcPts val="600"/>
              </a:spcBef>
              <a:spcAft>
                <a:spcPts val="600"/>
              </a:spcAft>
              <a:buNone/>
            </a:pPr>
            <a:r>
              <a:rPr lang="en-GB" sz="6400" b="1" dirty="0"/>
              <a:t>➢Confirmation bias:  </a:t>
            </a:r>
            <a:r>
              <a:rPr lang="en-US" sz="6400" dirty="0"/>
              <a:t>This is when we look for evidence that supports or confirms our pre-held view and ignores contrary information that refutes them. It occurs when we filter out potentially useful facts and opinions that don't coincide with our preconceived ideas.</a:t>
            </a:r>
          </a:p>
          <a:p>
            <a:pPr marL="0" indent="0">
              <a:lnSpc>
                <a:spcPct val="120000"/>
              </a:lnSpc>
              <a:spcBef>
                <a:spcPts val="600"/>
              </a:spcBef>
              <a:spcAft>
                <a:spcPts val="600"/>
              </a:spcAft>
              <a:buNone/>
            </a:pPr>
            <a:r>
              <a:rPr lang="en-GB" sz="6400" b="1" dirty="0"/>
              <a:t>➢‘Knowing but not knowing’ </a:t>
            </a:r>
            <a:r>
              <a:rPr lang="en-US" sz="6400" dirty="0"/>
              <a:t>This is about having a sense that something is not right but not knowing exactly what, so it is difficult to grasp the problem and take action.</a:t>
            </a:r>
          </a:p>
          <a:p>
            <a:pPr marL="0" indent="0">
              <a:lnSpc>
                <a:spcPct val="120000"/>
              </a:lnSpc>
              <a:spcBef>
                <a:spcPts val="600"/>
              </a:spcBef>
              <a:spcAft>
                <a:spcPts val="600"/>
              </a:spcAft>
              <a:buNone/>
            </a:pPr>
            <a:r>
              <a:rPr lang="en-GB" sz="6400" dirty="0"/>
              <a:t>➢</a:t>
            </a:r>
            <a:r>
              <a:rPr lang="en-GB" sz="6400" b="1" dirty="0"/>
              <a:t>Confidence in managing tension</a:t>
            </a:r>
            <a:r>
              <a:rPr lang="en-GB" sz="6400" dirty="0"/>
              <a:t>, </a:t>
            </a:r>
            <a:r>
              <a:rPr lang="en-US" sz="6400" dirty="0"/>
              <a:t>Disagreement, disruption and aggression from families or others, can undermine confidence and divert meetings away from topics the professional wants to explore and back to the family’s own agenda.</a:t>
            </a:r>
          </a:p>
          <a:p>
            <a:pPr marL="0" indent="0">
              <a:lnSpc>
                <a:spcPct val="120000"/>
              </a:lnSpc>
              <a:spcBef>
                <a:spcPts val="600"/>
              </a:spcBef>
              <a:spcAft>
                <a:spcPts val="600"/>
              </a:spcAft>
              <a:buNone/>
            </a:pPr>
            <a:r>
              <a:rPr lang="en-GB" sz="6400" b="1" dirty="0"/>
              <a:t>➢Dealing with uncertainty: </a:t>
            </a:r>
            <a:r>
              <a:rPr lang="en-US" sz="6400" dirty="0"/>
              <a:t>Contested accounts, vague or retracted disclosures, deception and inconclusive medical evidence are common in safeguarding practice. Practitioners are often presented with concerns which are impossible to substantiate. In such situations, ‘there is a temptation to discount concerns that cannot be proved’. </a:t>
            </a:r>
            <a:endParaRPr lang="en-GB" sz="6400" dirty="0"/>
          </a:p>
          <a:p>
            <a:pPr marL="0" indent="0">
              <a:buNone/>
            </a:pPr>
            <a:endParaRPr lang="en-GB" sz="3400" dirty="0"/>
          </a:p>
        </p:txBody>
      </p:sp>
      <p:sp>
        <p:nvSpPr>
          <p:cNvPr id="4" name="Content Placeholder 3"/>
          <p:cNvSpPr>
            <a:spLocks noGrp="1"/>
          </p:cNvSpPr>
          <p:nvPr>
            <p:ph sz="half" idx="2"/>
          </p:nvPr>
        </p:nvSpPr>
        <p:spPr>
          <a:xfrm>
            <a:off x="5989497" y="922039"/>
            <a:ext cx="6124336" cy="5013921"/>
          </a:xfrm>
        </p:spPr>
        <p:txBody>
          <a:bodyPr>
            <a:noAutofit/>
          </a:bodyPr>
          <a:lstStyle/>
          <a:p>
            <a:pPr marL="0" indent="0">
              <a:lnSpc>
                <a:spcPct val="100000"/>
              </a:lnSpc>
              <a:spcBef>
                <a:spcPts val="600"/>
              </a:spcBef>
              <a:spcAft>
                <a:spcPts val="600"/>
              </a:spcAft>
              <a:buNone/>
            </a:pPr>
            <a:r>
              <a:rPr lang="en-US" sz="1600" dirty="0"/>
              <a:t>A person-centred approach requires professionals  to remain mindful of the original concern and be professionally curious;</a:t>
            </a:r>
          </a:p>
          <a:p>
            <a:pPr>
              <a:lnSpc>
                <a:spcPct val="100000"/>
              </a:lnSpc>
              <a:spcBef>
                <a:spcPts val="600"/>
              </a:spcBef>
              <a:spcAft>
                <a:spcPts val="600"/>
              </a:spcAft>
              <a:buFont typeface="Wingdings" panose="05000000000000000000" pitchFamily="2" charset="2"/>
              <a:buChar char="Ø"/>
            </a:pPr>
            <a:r>
              <a:rPr lang="en-US" sz="1600" dirty="0"/>
              <a:t>‘Unsubstantiated’ concerns and inconclusive medical evidence should not lead to case closure without further assessment,</a:t>
            </a:r>
          </a:p>
          <a:p>
            <a:pPr>
              <a:lnSpc>
                <a:spcPct val="100000"/>
              </a:lnSpc>
              <a:spcBef>
                <a:spcPts val="600"/>
              </a:spcBef>
              <a:spcAft>
                <a:spcPts val="600"/>
              </a:spcAft>
              <a:buFont typeface="Wingdings" panose="05000000000000000000" pitchFamily="2" charset="2"/>
              <a:buChar char="Ø"/>
            </a:pPr>
            <a:r>
              <a:rPr lang="en-US" sz="1600" dirty="0"/>
              <a:t>Retracted allegations still need to be investigated wherever possible,</a:t>
            </a:r>
          </a:p>
          <a:p>
            <a:pPr>
              <a:lnSpc>
                <a:spcPct val="100000"/>
              </a:lnSpc>
              <a:spcBef>
                <a:spcPts val="600"/>
              </a:spcBef>
              <a:spcAft>
                <a:spcPts val="600"/>
              </a:spcAft>
              <a:buFont typeface="Wingdings" panose="05000000000000000000" pitchFamily="2" charset="2"/>
              <a:buChar char="Ø"/>
            </a:pPr>
            <a:r>
              <a:rPr lang="en-US" sz="1600" dirty="0"/>
              <a:t>The use of risk assessment tools can reduce uncertainty, but they are not a substitute for professional judgement. Results need to be collated with observations and other sources of information,</a:t>
            </a:r>
          </a:p>
          <a:p>
            <a:pPr>
              <a:lnSpc>
                <a:spcPct val="100000"/>
              </a:lnSpc>
              <a:spcBef>
                <a:spcPts val="600"/>
              </a:spcBef>
              <a:spcAft>
                <a:spcPts val="600"/>
              </a:spcAft>
              <a:buFont typeface="Wingdings" panose="05000000000000000000" pitchFamily="2" charset="2"/>
              <a:buChar char="Ø"/>
            </a:pPr>
            <a:r>
              <a:rPr lang="en-US" sz="1600"/>
              <a:t>Social and health </a:t>
            </a:r>
            <a:r>
              <a:rPr lang="en-US" sz="1600" dirty="0"/>
              <a:t>care practitioners are responsible for triangulating information, seeking independent confirmation of information from a range of practitioners. This can be challenging, particularly when there are differing accounts, theories and research to understand the situation. </a:t>
            </a:r>
          </a:p>
          <a:p>
            <a:pPr marL="0" indent="0">
              <a:lnSpc>
                <a:spcPct val="100000"/>
              </a:lnSpc>
              <a:spcBef>
                <a:spcPts val="600"/>
              </a:spcBef>
              <a:spcAft>
                <a:spcPts val="600"/>
              </a:spcAft>
              <a:buNone/>
            </a:pPr>
            <a:r>
              <a:rPr lang="en-GB" sz="1600" b="1" dirty="0"/>
              <a:t>Other barriers include: </a:t>
            </a:r>
            <a:r>
              <a:rPr lang="en-GB" sz="1600" dirty="0"/>
              <a:t>Poor supervision, complexity and pressure of work, changes of case worker and repeatedly ‘starting again’ in casework, closing cases too quickly, fixed thinking, preconceived ideas and values, and a lack of openness to new knowledge are all barriers to a professionally curious approach.</a:t>
            </a:r>
          </a:p>
          <a:p>
            <a:pPr>
              <a:lnSpc>
                <a:spcPct val="100000"/>
              </a:lnSpc>
              <a:spcBef>
                <a:spcPts val="600"/>
              </a:spcBef>
              <a:spcAft>
                <a:spcPts val="600"/>
              </a:spcAft>
            </a:pPr>
            <a:endParaRPr lang="en-GB" sz="1500" dirty="0"/>
          </a:p>
        </p:txBody>
      </p:sp>
      <p:pic>
        <p:nvPicPr>
          <p:cNvPr id="7"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060" y="6165545"/>
            <a:ext cx="529159" cy="529159"/>
          </a:xfrm>
          <a:prstGeom prst="rect">
            <a:avLst/>
          </a:prstGeom>
        </p:spPr>
      </p:pic>
      <p:pic>
        <p:nvPicPr>
          <p:cNvPr id="8" name="Graphic 7" descr="Full Brick Wall with solid fill">
            <a:extLst>
              <a:ext uri="{FF2B5EF4-FFF2-40B4-BE49-F238E27FC236}">
                <a16:creationId xmlns:a16="http://schemas.microsoft.com/office/drawing/2014/main" id="{5FD4CE74-AAEF-3337-E808-BF82D0F623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95063" y="227270"/>
            <a:ext cx="646331" cy="646331"/>
          </a:xfrm>
          <a:prstGeom prst="rect">
            <a:avLst/>
          </a:prstGeom>
        </p:spPr>
      </p:pic>
    </p:spTree>
    <p:extLst>
      <p:ext uri="{BB962C8B-B14F-4D97-AF65-F5344CB8AC3E}">
        <p14:creationId xmlns:p14="http://schemas.microsoft.com/office/powerpoint/2010/main" val="32504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4777E-CE31-2B29-D6D4-C4D9B903829E}"/>
              </a:ext>
            </a:extLst>
          </p:cNvPr>
          <p:cNvSpPr>
            <a:spLocks noGrp="1"/>
          </p:cNvSpPr>
          <p:nvPr>
            <p:ph type="title"/>
          </p:nvPr>
        </p:nvSpPr>
        <p:spPr>
          <a:xfrm>
            <a:off x="482138" y="365125"/>
            <a:ext cx="10871662" cy="757093"/>
          </a:xfrm>
        </p:spPr>
        <p:txBody>
          <a:bodyPr/>
          <a:lstStyle/>
          <a:p>
            <a:pPr>
              <a:spcBef>
                <a:spcPts val="600"/>
              </a:spcBef>
              <a:spcAft>
                <a:spcPts val="600"/>
              </a:spcAft>
            </a:pPr>
            <a:r>
              <a:rPr lang="en-GB" sz="4400" b="1" kern="0" dirty="0">
                <a:effectLst/>
                <a:latin typeface="Arial" panose="020B0604020202020204" pitchFamily="34" charset="0"/>
              </a:rPr>
              <a:t>Application to risk assessments:</a:t>
            </a:r>
            <a:endParaRPr lang="en-GB" dirty="0"/>
          </a:p>
        </p:txBody>
      </p:sp>
      <p:sp>
        <p:nvSpPr>
          <p:cNvPr id="6" name="Content Placeholder 5">
            <a:extLst>
              <a:ext uri="{FF2B5EF4-FFF2-40B4-BE49-F238E27FC236}">
                <a16:creationId xmlns:a16="http://schemas.microsoft.com/office/drawing/2014/main" id="{7D325280-36DC-F6A4-1926-6AA10DB09657}"/>
              </a:ext>
            </a:extLst>
          </p:cNvPr>
          <p:cNvSpPr>
            <a:spLocks noGrp="1"/>
          </p:cNvSpPr>
          <p:nvPr>
            <p:ph idx="1"/>
          </p:nvPr>
        </p:nvSpPr>
        <p:spPr>
          <a:xfrm>
            <a:off x="374073" y="1271847"/>
            <a:ext cx="11280371" cy="5345084"/>
          </a:xfrm>
        </p:spPr>
        <p:txBody>
          <a:bodyPr>
            <a:noAutofit/>
          </a:bodyPr>
          <a:lstStyle/>
          <a:p>
            <a:pPr algn="just">
              <a:spcBef>
                <a:spcPts val="600"/>
              </a:spcBef>
              <a:spcAft>
                <a:spcPts val="600"/>
              </a:spcAft>
            </a:pPr>
            <a:r>
              <a:rPr lang="en-GB" sz="1800" dirty="0">
                <a:effectLst/>
                <a:latin typeface="Arial" panose="020B0604020202020204" pitchFamily="34" charset="0"/>
                <a:ea typeface="Calibri" panose="020F0502020204030204" pitchFamily="34" charset="0"/>
              </a:rPr>
              <a:t>Ensure that when you are assessing and monitoring concerns that you use a process of triangulation: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included the perspective of the child/young person or adult in your assessment?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had a case discussion with a / your supervisor or safeguarding team / professional?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Has multi-agency information sharing taken place?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Do you understand the role of the people supporting the person to inform the risks and protective factors?</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ensured that any personal or professional bias is removed from your assessment?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What information do the case records hold (chronology), are there any themes/patterns/trends?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What are the family/friends/neighbours saying, does it corroborate self-reporting or are there discrepancies to follow up?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What information is held by other professionals and what is their analysis of the current situation?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used your professional skills to articulate “gut feelings” so that they can be monitored and reviewed?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used the information to inform decision making and to reflect upon and review current strategies?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Do you know when to use the Lincolnshire Safeguarding Children Partnership or Lincolnshire Adult Safeguarding Boards escalation/resolution policy? </a:t>
            </a:r>
          </a:p>
          <a:p>
            <a:endParaRPr lang="en-GB" sz="1800" dirty="0"/>
          </a:p>
        </p:txBody>
      </p:sp>
      <p:pic>
        <p:nvPicPr>
          <p:cNvPr id="25" name="Graphic 24" descr="Head with gears with solid fill">
            <a:extLst>
              <a:ext uri="{FF2B5EF4-FFF2-40B4-BE49-F238E27FC236}">
                <a16:creationId xmlns:a16="http://schemas.microsoft.com/office/drawing/2014/main" id="{D6EB52E2-7949-193E-06BA-F1866D7103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7281" y="365125"/>
            <a:ext cx="646331" cy="646331"/>
          </a:xfrm>
          <a:prstGeom prst="rect">
            <a:avLst/>
          </a:prstGeom>
        </p:spPr>
      </p:pic>
      <p:pic>
        <p:nvPicPr>
          <p:cNvPr id="7" name="Graphic 37" descr="Home">
            <a:hlinkClick r:id="rId4" action="ppaction://hlinksldjump"/>
            <a:extLst>
              <a:ext uri="{FF2B5EF4-FFF2-40B4-BE49-F238E27FC236}">
                <a16:creationId xmlns:a16="http://schemas.microsoft.com/office/drawing/2014/main" id="{3257A1CB-36C3-0C72-0C51-41722079B9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060" y="6165545"/>
            <a:ext cx="529159" cy="529159"/>
          </a:xfrm>
          <a:prstGeom prst="rect">
            <a:avLst/>
          </a:prstGeom>
        </p:spPr>
      </p:pic>
    </p:spTree>
    <p:extLst>
      <p:ext uri="{BB962C8B-B14F-4D97-AF65-F5344CB8AC3E}">
        <p14:creationId xmlns:p14="http://schemas.microsoft.com/office/powerpoint/2010/main" val="168298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911"/>
          </a:xfrm>
        </p:spPr>
        <p:txBody>
          <a:bodyPr/>
          <a:lstStyle/>
          <a:p>
            <a:r>
              <a:rPr lang="en-GB" b="1" dirty="0">
                <a:latin typeface="+mn-lt"/>
              </a:rPr>
              <a:t>How to use this resource</a:t>
            </a:r>
          </a:p>
        </p:txBody>
      </p:sp>
      <p:sp>
        <p:nvSpPr>
          <p:cNvPr id="3" name="Content Placeholder 2"/>
          <p:cNvSpPr>
            <a:spLocks noGrp="1"/>
          </p:cNvSpPr>
          <p:nvPr>
            <p:ph idx="1"/>
          </p:nvPr>
        </p:nvSpPr>
        <p:spPr>
          <a:xfrm>
            <a:off x="506360" y="1123036"/>
            <a:ext cx="11259542" cy="5053927"/>
          </a:xfrm>
        </p:spPr>
        <p:txBody>
          <a:bodyPr>
            <a:normAutofit/>
          </a:bodyPr>
          <a:lstStyle/>
          <a:p>
            <a:pPr marL="0" indent="0">
              <a:buNone/>
            </a:pPr>
            <a:r>
              <a:rPr lang="en-GB" sz="1800" dirty="0"/>
              <a:t>This resource pack aims to raise awareness about the topics we want to embed into practice. </a:t>
            </a:r>
          </a:p>
          <a:p>
            <a:pPr marL="0" indent="0">
              <a:buNone/>
            </a:pPr>
            <a:r>
              <a:rPr lang="en-GB" sz="1800" dirty="0"/>
              <a:t>The expectation is that you will share this resource pack widely and use it:  </a:t>
            </a:r>
          </a:p>
          <a:p>
            <a:pPr lvl="1">
              <a:buFont typeface="Wingdings" panose="05000000000000000000" pitchFamily="2" charset="2"/>
              <a:buChar char="ü"/>
            </a:pPr>
            <a:r>
              <a:rPr lang="en-GB" sz="1800" dirty="0"/>
              <a:t>in team meetings</a:t>
            </a:r>
          </a:p>
          <a:p>
            <a:pPr lvl="1">
              <a:buFont typeface="Wingdings" panose="05000000000000000000" pitchFamily="2" charset="2"/>
              <a:buChar char="ü"/>
            </a:pPr>
            <a:r>
              <a:rPr lang="en-GB" sz="1800" dirty="0"/>
              <a:t>as part of group/individual supervision or for own development</a:t>
            </a:r>
          </a:p>
          <a:p>
            <a:pPr marL="0" indent="0">
              <a:buNone/>
            </a:pPr>
            <a:r>
              <a:rPr lang="en-GB" sz="1800" dirty="0"/>
              <a:t>You can look at it as a whole or dip in or out of it at your convenience. </a:t>
            </a:r>
          </a:p>
          <a:p>
            <a:pPr marL="0" indent="0" algn="ctr">
              <a:buNone/>
            </a:pPr>
            <a:r>
              <a:rPr lang="en-GB" sz="1800" i="1" dirty="0"/>
              <a:t>Information within this resource pack has been collated from a number of safeguarding partnerships including Swindon, Waltham Forest, Manchester and Norfolk Safeguarding Adults Board. </a:t>
            </a:r>
          </a:p>
          <a:p>
            <a:pPr marL="0" indent="0" algn="ctr">
              <a:buNone/>
            </a:pPr>
            <a:r>
              <a:rPr lang="en-GB" sz="1800" i="1" dirty="0"/>
              <a:t>Some external resources can be accessed by either click on the logo or hyperlink.</a:t>
            </a:r>
          </a:p>
        </p:txBody>
      </p:sp>
      <p:sp>
        <p:nvSpPr>
          <p:cNvPr id="5" name="TextBox 4"/>
          <p:cNvSpPr txBox="1"/>
          <p:nvPr/>
        </p:nvSpPr>
        <p:spPr>
          <a:xfrm>
            <a:off x="506360" y="4257156"/>
            <a:ext cx="2992619" cy="338554"/>
          </a:xfrm>
          <a:prstGeom prst="rect">
            <a:avLst/>
          </a:prstGeom>
          <a:noFill/>
        </p:spPr>
        <p:txBody>
          <a:bodyPr wrap="square" rtlCol="0">
            <a:spAutoFit/>
          </a:bodyPr>
          <a:lstStyle/>
          <a:p>
            <a:r>
              <a:rPr lang="en-GB" sz="1600" b="1" dirty="0"/>
              <a:t>Navigation bar – dip in/out</a:t>
            </a:r>
          </a:p>
        </p:txBody>
      </p:sp>
      <p:pic>
        <p:nvPicPr>
          <p:cNvPr id="11" name="Graphic 28" descr="Warning">
            <a:hlinkClick r:id="rId3"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1352" y="5207205"/>
            <a:ext cx="665863" cy="482437"/>
          </a:xfrm>
          <a:prstGeom prst="rect">
            <a:avLst/>
          </a:prstGeom>
        </p:spPr>
      </p:pic>
      <p:sp>
        <p:nvSpPr>
          <p:cNvPr id="12" name="TextBox 11"/>
          <p:cNvSpPr txBox="1"/>
          <p:nvPr/>
        </p:nvSpPr>
        <p:spPr>
          <a:xfrm>
            <a:off x="2619128" y="5749879"/>
            <a:ext cx="832741" cy="276999"/>
          </a:xfrm>
          <a:prstGeom prst="rect">
            <a:avLst/>
          </a:prstGeom>
          <a:noFill/>
        </p:spPr>
        <p:txBody>
          <a:bodyPr wrap="square" rtlCol="0">
            <a:spAutoFit/>
          </a:bodyPr>
          <a:lstStyle/>
          <a:p>
            <a:r>
              <a:rPr lang="en-GB" sz="1200" b="1" dirty="0"/>
              <a:t>Top Tips</a:t>
            </a:r>
          </a:p>
        </p:txBody>
      </p:sp>
      <p:pic>
        <p:nvPicPr>
          <p:cNvPr id="13" name="Graphic 26" descr="Presentation with media">
            <a:hlinkClick r:id="rId6" action="ppaction://hlinksldjump"/>
            <a:extLst>
              <a:ext uri="{FF2B5EF4-FFF2-40B4-BE49-F238E27FC236}">
                <a16:creationId xmlns:a16="http://schemas.microsoft.com/office/drawing/2014/main" id="{CD9EC2DF-90F2-4238-AF4B-22FD0EE596D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9694" y="5145109"/>
            <a:ext cx="648870" cy="646064"/>
          </a:xfrm>
          <a:prstGeom prst="rect">
            <a:avLst/>
          </a:prstGeom>
        </p:spPr>
      </p:pic>
      <p:sp>
        <p:nvSpPr>
          <p:cNvPr id="14" name="TextBox 13"/>
          <p:cNvSpPr txBox="1"/>
          <p:nvPr/>
        </p:nvSpPr>
        <p:spPr>
          <a:xfrm>
            <a:off x="7432293" y="5824238"/>
            <a:ext cx="1167996" cy="461665"/>
          </a:xfrm>
          <a:prstGeom prst="rect">
            <a:avLst/>
          </a:prstGeom>
          <a:noFill/>
        </p:spPr>
        <p:txBody>
          <a:bodyPr wrap="square" rtlCol="0">
            <a:spAutoFit/>
          </a:bodyPr>
          <a:lstStyle/>
          <a:p>
            <a:pPr algn="ctr"/>
            <a:r>
              <a:rPr lang="en-GB" sz="1200" b="1" dirty="0"/>
              <a:t>Watch/Listen to films</a:t>
            </a:r>
          </a:p>
        </p:txBody>
      </p:sp>
      <p:grpSp>
        <p:nvGrpSpPr>
          <p:cNvPr id="15" name="Group 14">
            <a:extLst>
              <a:ext uri="{FF2B5EF4-FFF2-40B4-BE49-F238E27FC236}">
                <a16:creationId xmlns:a16="http://schemas.microsoft.com/office/drawing/2014/main" id="{413D9A33-9054-4B4F-AE7A-5A62C1EAE53B}"/>
              </a:ext>
            </a:extLst>
          </p:cNvPr>
          <p:cNvGrpSpPr/>
          <p:nvPr/>
        </p:nvGrpSpPr>
        <p:grpSpPr>
          <a:xfrm>
            <a:off x="8444177" y="5207205"/>
            <a:ext cx="1260672" cy="963304"/>
            <a:chOff x="6793035" y="5988237"/>
            <a:chExt cx="990631" cy="777694"/>
          </a:xfrm>
        </p:grpSpPr>
        <p:pic>
          <p:nvPicPr>
            <p:cNvPr id="16" name="Graphic 24" descr="List">
              <a:hlinkClick r:id="rId9" action="ppaction://hlinksldjump"/>
              <a:extLst>
                <a:ext uri="{FF2B5EF4-FFF2-40B4-BE49-F238E27FC236}">
                  <a16:creationId xmlns:a16="http://schemas.microsoft.com/office/drawing/2014/main" id="{5483C19E-1802-49F1-8870-61240BB06B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47728" y="5988237"/>
              <a:ext cx="461666" cy="461666"/>
            </a:xfrm>
            <a:prstGeom prst="rect">
              <a:avLst/>
            </a:prstGeom>
          </p:spPr>
        </p:pic>
        <p:sp>
          <p:nvSpPr>
            <p:cNvPr id="17" name="TextBox 16">
              <a:hlinkClick r:id="" action="ppaction://noaction"/>
              <a:extLst>
                <a:ext uri="{FF2B5EF4-FFF2-40B4-BE49-F238E27FC236}">
                  <a16:creationId xmlns:a16="http://schemas.microsoft.com/office/drawing/2014/main" id="{01784E04-8F19-4B21-89ED-0F14032E71B4}"/>
                </a:ext>
              </a:extLst>
            </p:cNvPr>
            <p:cNvSpPr txBox="1"/>
            <p:nvPr/>
          </p:nvSpPr>
          <p:spPr>
            <a:xfrm>
              <a:off x="6793035" y="6488932"/>
              <a:ext cx="990631" cy="276999"/>
            </a:xfrm>
            <a:prstGeom prst="rect">
              <a:avLst/>
            </a:prstGeom>
            <a:noFill/>
          </p:spPr>
          <p:txBody>
            <a:bodyPr wrap="square" rtlCol="0">
              <a:spAutoFit/>
            </a:bodyPr>
            <a:lstStyle/>
            <a:p>
              <a:pPr algn="ctr"/>
              <a:r>
                <a:rPr lang="en-GB" sz="1200" b="1" dirty="0"/>
                <a:t>Resources</a:t>
              </a:r>
            </a:p>
          </p:txBody>
        </p:sp>
      </p:grpSp>
      <p:grpSp>
        <p:nvGrpSpPr>
          <p:cNvPr id="19" name="Group 18">
            <a:extLst>
              <a:ext uri="{FF2B5EF4-FFF2-40B4-BE49-F238E27FC236}">
                <a16:creationId xmlns:a16="http://schemas.microsoft.com/office/drawing/2014/main" id="{8C878BC9-4045-42E6-8D38-0C004781D25B}"/>
              </a:ext>
            </a:extLst>
          </p:cNvPr>
          <p:cNvGrpSpPr/>
          <p:nvPr/>
        </p:nvGrpSpPr>
        <p:grpSpPr>
          <a:xfrm>
            <a:off x="9750068" y="5131362"/>
            <a:ext cx="1025532" cy="1173336"/>
            <a:chOff x="8568597" y="5903455"/>
            <a:chExt cx="1233914" cy="1173336"/>
          </a:xfrm>
        </p:grpSpPr>
        <p:pic>
          <p:nvPicPr>
            <p:cNvPr id="21" name="Graphic 28" descr="Meeting">
              <a:hlinkClick r:id="rId12" action="ppaction://hlinksldjump"/>
              <a:extLst>
                <a:ext uri="{FF2B5EF4-FFF2-40B4-BE49-F238E27FC236}">
                  <a16:creationId xmlns:a16="http://schemas.microsoft.com/office/drawing/2014/main" id="{0CC30A5E-4A3A-4FD3-BF79-C803A1E198A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88936" y="5903455"/>
              <a:ext cx="706893" cy="706893"/>
            </a:xfrm>
            <a:prstGeom prst="rect">
              <a:avLst/>
            </a:prstGeom>
          </p:spPr>
        </p:pic>
        <p:sp>
          <p:nvSpPr>
            <p:cNvPr id="22" name="TextBox 21">
              <a:hlinkClick r:id="rId15" action="ppaction://hlinksldjump"/>
              <a:extLst>
                <a:ext uri="{FF2B5EF4-FFF2-40B4-BE49-F238E27FC236}">
                  <a16:creationId xmlns:a16="http://schemas.microsoft.com/office/drawing/2014/main" id="{1F4920C6-4AE7-4762-8EEF-9E3077115754}"/>
                </a:ext>
              </a:extLst>
            </p:cNvPr>
            <p:cNvSpPr txBox="1"/>
            <p:nvPr/>
          </p:nvSpPr>
          <p:spPr>
            <a:xfrm>
              <a:off x="8568597" y="6615126"/>
              <a:ext cx="1233914" cy="461665"/>
            </a:xfrm>
            <a:prstGeom prst="rect">
              <a:avLst/>
            </a:prstGeom>
            <a:noFill/>
          </p:spPr>
          <p:txBody>
            <a:bodyPr wrap="square" rtlCol="0">
              <a:spAutoFit/>
            </a:bodyPr>
            <a:lstStyle/>
            <a:p>
              <a:r>
                <a:rPr lang="en-GB" sz="1200" b="1" dirty="0">
                  <a:latin typeface="+mj-lt"/>
                </a:rPr>
                <a:t>Scenarios: to discuss</a:t>
              </a:r>
            </a:p>
          </p:txBody>
        </p:sp>
      </p:grpSp>
      <p:grpSp>
        <p:nvGrpSpPr>
          <p:cNvPr id="26" name="Group 25">
            <a:extLst>
              <a:ext uri="{FF2B5EF4-FFF2-40B4-BE49-F238E27FC236}">
                <a16:creationId xmlns:a16="http://schemas.microsoft.com/office/drawing/2014/main" id="{C8205A52-AB7B-4B80-8B48-85B850A75E24}"/>
              </a:ext>
            </a:extLst>
          </p:cNvPr>
          <p:cNvGrpSpPr/>
          <p:nvPr/>
        </p:nvGrpSpPr>
        <p:grpSpPr>
          <a:xfrm>
            <a:off x="1290936" y="5215447"/>
            <a:ext cx="1167997" cy="1187633"/>
            <a:chOff x="2117705" y="6367746"/>
            <a:chExt cx="1167997" cy="1187633"/>
          </a:xfrm>
        </p:grpSpPr>
        <p:pic>
          <p:nvPicPr>
            <p:cNvPr id="27" name="Graphic 18" descr="Help">
              <a:hlinkClick r:id="rId16" action="ppaction://hlinksldjump"/>
              <a:extLst>
                <a:ext uri="{FF2B5EF4-FFF2-40B4-BE49-F238E27FC236}">
                  <a16:creationId xmlns:a16="http://schemas.microsoft.com/office/drawing/2014/main" id="{B1FD99BD-8D4D-41EF-9A2A-AE48D7187C1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439328" y="6367746"/>
              <a:ext cx="524753" cy="524753"/>
            </a:xfrm>
            <a:prstGeom prst="rect">
              <a:avLst/>
            </a:prstGeom>
          </p:spPr>
        </p:pic>
        <p:sp>
          <p:nvSpPr>
            <p:cNvPr id="28" name="TextBox 27">
              <a:hlinkClick r:id="rId16" action="ppaction://hlinksldjump"/>
              <a:extLst>
                <a:ext uri="{FF2B5EF4-FFF2-40B4-BE49-F238E27FC236}">
                  <a16:creationId xmlns:a16="http://schemas.microsoft.com/office/drawing/2014/main" id="{8B9D7058-FF11-4DC4-BA3D-3CD2C0E4A7B3}"/>
                </a:ext>
              </a:extLst>
            </p:cNvPr>
            <p:cNvSpPr txBox="1"/>
            <p:nvPr/>
          </p:nvSpPr>
          <p:spPr>
            <a:xfrm>
              <a:off x="2117705" y="6909048"/>
              <a:ext cx="1167997" cy="646331"/>
            </a:xfrm>
            <a:prstGeom prst="rect">
              <a:avLst/>
            </a:prstGeom>
            <a:noFill/>
          </p:spPr>
          <p:txBody>
            <a:bodyPr wrap="square" rtlCol="0">
              <a:spAutoFit/>
            </a:bodyPr>
            <a:lstStyle/>
            <a:p>
              <a:pPr algn="ctr"/>
              <a:r>
                <a:rPr lang="en-GB" sz="1200" b="1" dirty="0">
                  <a:latin typeface="+mj-lt"/>
                </a:rPr>
                <a:t>What is professional curiosity? </a:t>
              </a:r>
            </a:p>
          </p:txBody>
        </p:sp>
      </p:grpSp>
      <p:pic>
        <p:nvPicPr>
          <p:cNvPr id="29" name="Graphic 37" descr="Home">
            <a:hlinkClick r:id="rId19"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3831" y="5183843"/>
            <a:ext cx="529159" cy="529159"/>
          </a:xfrm>
          <a:prstGeom prst="rect">
            <a:avLst/>
          </a:prstGeom>
        </p:spPr>
      </p:pic>
      <p:pic>
        <p:nvPicPr>
          <p:cNvPr id="6" name="Graphic 5" descr="Full Brick Wall with solid fill">
            <a:hlinkClick r:id="rId22" action="ppaction://hlinksldjump"/>
            <a:extLst>
              <a:ext uri="{FF2B5EF4-FFF2-40B4-BE49-F238E27FC236}">
                <a16:creationId xmlns:a16="http://schemas.microsoft.com/office/drawing/2014/main" id="{8670DC5A-ED9E-4524-8F2A-8037D55BAA5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896706" y="5133090"/>
            <a:ext cx="646331" cy="646331"/>
          </a:xfrm>
          <a:prstGeom prst="rect">
            <a:avLst/>
          </a:prstGeom>
        </p:spPr>
      </p:pic>
      <p:sp>
        <p:nvSpPr>
          <p:cNvPr id="30" name="TextBox 29">
            <a:extLst>
              <a:ext uri="{FF2B5EF4-FFF2-40B4-BE49-F238E27FC236}">
                <a16:creationId xmlns:a16="http://schemas.microsoft.com/office/drawing/2014/main" id="{A0208216-80A2-4642-8C7A-8817F93E7E76}"/>
              </a:ext>
            </a:extLst>
          </p:cNvPr>
          <p:cNvSpPr txBox="1"/>
          <p:nvPr/>
        </p:nvSpPr>
        <p:spPr>
          <a:xfrm>
            <a:off x="3830175" y="5759994"/>
            <a:ext cx="832741" cy="276999"/>
          </a:xfrm>
          <a:prstGeom prst="rect">
            <a:avLst/>
          </a:prstGeom>
          <a:noFill/>
        </p:spPr>
        <p:txBody>
          <a:bodyPr wrap="square" rtlCol="0">
            <a:spAutoFit/>
          </a:bodyPr>
          <a:lstStyle/>
          <a:p>
            <a:r>
              <a:rPr lang="en-GB" sz="1200" b="1" dirty="0"/>
              <a:t>Barriers</a:t>
            </a:r>
          </a:p>
        </p:txBody>
      </p:sp>
      <p:pic>
        <p:nvPicPr>
          <p:cNvPr id="8" name="Graphic 7" descr="Management with solid fill">
            <a:hlinkClick r:id="rId25" action="ppaction://hlinksldjump"/>
            <a:extLst>
              <a:ext uri="{FF2B5EF4-FFF2-40B4-BE49-F238E27FC236}">
                <a16:creationId xmlns:a16="http://schemas.microsoft.com/office/drawing/2014/main" id="{BC21ED98-6FBA-4AB8-9660-47B0763B8D4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937098" y="5117213"/>
            <a:ext cx="775449" cy="775449"/>
          </a:xfrm>
          <a:prstGeom prst="rect">
            <a:avLst/>
          </a:prstGeom>
        </p:spPr>
      </p:pic>
      <p:sp>
        <p:nvSpPr>
          <p:cNvPr id="31" name="TextBox 30">
            <a:hlinkClick r:id="rId15" action="ppaction://hlinksldjump"/>
            <a:extLst>
              <a:ext uri="{FF2B5EF4-FFF2-40B4-BE49-F238E27FC236}">
                <a16:creationId xmlns:a16="http://schemas.microsoft.com/office/drawing/2014/main" id="{FFA22E8A-EC14-42A4-A95B-84A3A5F7902B}"/>
              </a:ext>
            </a:extLst>
          </p:cNvPr>
          <p:cNvSpPr txBox="1"/>
          <p:nvPr/>
        </p:nvSpPr>
        <p:spPr>
          <a:xfrm>
            <a:off x="10778799" y="5835599"/>
            <a:ext cx="1025532" cy="461665"/>
          </a:xfrm>
          <a:prstGeom prst="rect">
            <a:avLst/>
          </a:prstGeom>
          <a:noFill/>
        </p:spPr>
        <p:txBody>
          <a:bodyPr wrap="square" rtlCol="0">
            <a:spAutoFit/>
          </a:bodyPr>
          <a:lstStyle/>
          <a:p>
            <a:pPr algn="ctr"/>
            <a:r>
              <a:rPr lang="en-GB" sz="1200" b="1" dirty="0">
                <a:latin typeface="+mj-lt"/>
              </a:rPr>
              <a:t>Managers Section</a:t>
            </a:r>
          </a:p>
        </p:txBody>
      </p:sp>
      <p:pic>
        <p:nvPicPr>
          <p:cNvPr id="7" name="Graphic 6" descr="Head with gears with solid fill">
            <a:hlinkClick r:id="rId28" action="ppaction://hlinksldjump"/>
            <a:extLst>
              <a:ext uri="{FF2B5EF4-FFF2-40B4-BE49-F238E27FC236}">
                <a16:creationId xmlns:a16="http://schemas.microsoft.com/office/drawing/2014/main" id="{1231DC88-D096-5BF8-45B9-B859A6CEC99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181198" y="5145109"/>
            <a:ext cx="646331" cy="646331"/>
          </a:xfrm>
          <a:prstGeom prst="rect">
            <a:avLst/>
          </a:prstGeom>
        </p:spPr>
      </p:pic>
      <p:sp>
        <p:nvSpPr>
          <p:cNvPr id="25" name="TextBox 24">
            <a:hlinkClick r:id="rId28" action="ppaction://hlinksldjump"/>
            <a:extLst>
              <a:ext uri="{FF2B5EF4-FFF2-40B4-BE49-F238E27FC236}">
                <a16:creationId xmlns:a16="http://schemas.microsoft.com/office/drawing/2014/main" id="{FC4EF826-2EF3-C7E6-9708-7FB99FD664DA}"/>
              </a:ext>
            </a:extLst>
          </p:cNvPr>
          <p:cNvSpPr txBox="1"/>
          <p:nvPr/>
        </p:nvSpPr>
        <p:spPr>
          <a:xfrm>
            <a:off x="4926453" y="5824238"/>
            <a:ext cx="1100295" cy="646331"/>
          </a:xfrm>
          <a:prstGeom prst="rect">
            <a:avLst/>
          </a:prstGeom>
          <a:noFill/>
        </p:spPr>
        <p:txBody>
          <a:bodyPr wrap="square" rtlCol="0">
            <a:spAutoFit/>
          </a:bodyPr>
          <a:lstStyle/>
          <a:p>
            <a:pPr algn="ctr"/>
            <a:r>
              <a:rPr lang="en-US" sz="1200" b="1" dirty="0"/>
              <a:t>A</a:t>
            </a:r>
            <a:r>
              <a:rPr lang="en-GB" sz="1200" b="1" dirty="0"/>
              <a:t>plication to risk assessment</a:t>
            </a:r>
          </a:p>
        </p:txBody>
      </p:sp>
      <p:pic>
        <p:nvPicPr>
          <p:cNvPr id="10" name="Graphic 9" descr="Chat with solid fill">
            <a:hlinkClick r:id="rId31" action="ppaction://hlinksldjump"/>
            <a:extLst>
              <a:ext uri="{FF2B5EF4-FFF2-40B4-BE49-F238E27FC236}">
                <a16:creationId xmlns:a16="http://schemas.microsoft.com/office/drawing/2014/main" id="{16C1D366-34EB-0F5E-1AF8-E24A65AB690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323493" y="5019177"/>
            <a:ext cx="914400" cy="914400"/>
          </a:xfrm>
          <a:prstGeom prst="rect">
            <a:avLst/>
          </a:prstGeom>
        </p:spPr>
      </p:pic>
      <p:sp>
        <p:nvSpPr>
          <p:cNvPr id="32" name="TextBox 31">
            <a:hlinkClick r:id="rId31" action="ppaction://hlinksldjump"/>
            <a:extLst>
              <a:ext uri="{FF2B5EF4-FFF2-40B4-BE49-F238E27FC236}">
                <a16:creationId xmlns:a16="http://schemas.microsoft.com/office/drawing/2014/main" id="{228F9FD2-A13A-FAA8-4628-C57650C4C698}"/>
              </a:ext>
            </a:extLst>
          </p:cNvPr>
          <p:cNvSpPr txBox="1"/>
          <p:nvPr/>
        </p:nvSpPr>
        <p:spPr>
          <a:xfrm>
            <a:off x="6155793" y="5832860"/>
            <a:ext cx="1249799" cy="461665"/>
          </a:xfrm>
          <a:prstGeom prst="rect">
            <a:avLst/>
          </a:prstGeom>
          <a:noFill/>
        </p:spPr>
        <p:txBody>
          <a:bodyPr wrap="square" rtlCol="0">
            <a:spAutoFit/>
          </a:bodyPr>
          <a:lstStyle/>
          <a:p>
            <a:pPr algn="ctr"/>
            <a:r>
              <a:rPr lang="en-US" sz="1200" b="1" dirty="0"/>
              <a:t>Difficult conversations</a:t>
            </a:r>
            <a:endParaRPr lang="en-GB" sz="1200" b="1" dirty="0"/>
          </a:p>
        </p:txBody>
      </p:sp>
    </p:spTree>
    <p:extLst>
      <p:ext uri="{BB962C8B-B14F-4D97-AF65-F5344CB8AC3E}">
        <p14:creationId xmlns:p14="http://schemas.microsoft.com/office/powerpoint/2010/main" val="1245593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4777E-CE31-2B29-D6D4-C4D9B903829E}"/>
              </a:ext>
            </a:extLst>
          </p:cNvPr>
          <p:cNvSpPr>
            <a:spLocks noGrp="1"/>
          </p:cNvSpPr>
          <p:nvPr>
            <p:ph type="title"/>
          </p:nvPr>
        </p:nvSpPr>
        <p:spPr>
          <a:xfrm>
            <a:off x="482138" y="365125"/>
            <a:ext cx="11446626" cy="757093"/>
          </a:xfrm>
        </p:spPr>
        <p:txBody>
          <a:bodyPr>
            <a:normAutofit fontScale="90000"/>
          </a:bodyPr>
          <a:lstStyle/>
          <a:p>
            <a:pPr>
              <a:spcBef>
                <a:spcPts val="600"/>
              </a:spcBef>
              <a:spcAft>
                <a:spcPts val="600"/>
              </a:spcAft>
            </a:pPr>
            <a:r>
              <a:rPr lang="en-US" sz="4400" b="1" kern="0" dirty="0">
                <a:effectLst/>
                <a:latin typeface="Arial" panose="020B0604020202020204" pitchFamily="34" charset="0"/>
              </a:rPr>
              <a:t>Holding difficult conversations and challenging, cont’d</a:t>
            </a:r>
          </a:p>
        </p:txBody>
      </p:sp>
      <p:sp>
        <p:nvSpPr>
          <p:cNvPr id="6" name="Content Placeholder 5">
            <a:extLst>
              <a:ext uri="{FF2B5EF4-FFF2-40B4-BE49-F238E27FC236}">
                <a16:creationId xmlns:a16="http://schemas.microsoft.com/office/drawing/2014/main" id="{7D325280-36DC-F6A4-1926-6AA10DB09657}"/>
              </a:ext>
            </a:extLst>
          </p:cNvPr>
          <p:cNvSpPr>
            <a:spLocks noGrp="1"/>
          </p:cNvSpPr>
          <p:nvPr>
            <p:ph idx="1"/>
          </p:nvPr>
        </p:nvSpPr>
        <p:spPr>
          <a:xfrm>
            <a:off x="374073" y="1496291"/>
            <a:ext cx="11280371" cy="5120640"/>
          </a:xfrm>
        </p:spPr>
        <p:txBody>
          <a:bodyPr>
            <a:noAutofit/>
          </a:bodyPr>
          <a:lstStyle/>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Tackling disagreements or hostility, raising concerns or challenge, and giving information that will not be well received are recognised as hard things to do.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The following are some tips on how to have difficult conversations.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Planning in advance to ensure there will be time to cover the essential elements of the conversation.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Keeping the agenda focused on the topics you need to discuss. Being clear and unambiguous.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Having courage and focusing on the needs of the service user.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Being non-confrontational and non-blaming, and sticking to the facts.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Having evidence to back up what you say. Ensuring decision-making is justifiable and transparent.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Showing empathy, consideration and compassion – being real and honest.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Chat with solid fill">
            <a:hlinkClick r:id="rId2" action="ppaction://hlinksldjump"/>
            <a:extLst>
              <a:ext uri="{FF2B5EF4-FFF2-40B4-BE49-F238E27FC236}">
                <a16:creationId xmlns:a16="http://schemas.microsoft.com/office/drawing/2014/main" id="{97AEFBBF-8AA5-A357-A5AF-DC93D8594B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3602" y="106355"/>
            <a:ext cx="914400" cy="914400"/>
          </a:xfrm>
          <a:prstGeom prst="rect">
            <a:avLst/>
          </a:prstGeom>
        </p:spPr>
      </p:pic>
      <p:pic>
        <p:nvPicPr>
          <p:cNvPr id="8" name="Graphic 37" descr="Home">
            <a:hlinkClick r:id="rId5" action="ppaction://hlinksldjump"/>
            <a:extLst>
              <a:ext uri="{FF2B5EF4-FFF2-40B4-BE49-F238E27FC236}">
                <a16:creationId xmlns:a16="http://schemas.microsoft.com/office/drawing/2014/main" id="{012CA858-5414-438E-D592-E5114825EC1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060" y="6165545"/>
            <a:ext cx="529159" cy="529159"/>
          </a:xfrm>
          <a:prstGeom prst="rect">
            <a:avLst/>
          </a:prstGeom>
        </p:spPr>
      </p:pic>
    </p:spTree>
    <p:extLst>
      <p:ext uri="{BB962C8B-B14F-4D97-AF65-F5344CB8AC3E}">
        <p14:creationId xmlns:p14="http://schemas.microsoft.com/office/powerpoint/2010/main" val="2240747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4777E-CE31-2B29-D6D4-C4D9B903829E}"/>
              </a:ext>
            </a:extLst>
          </p:cNvPr>
          <p:cNvSpPr>
            <a:spLocks noGrp="1"/>
          </p:cNvSpPr>
          <p:nvPr>
            <p:ph type="title"/>
          </p:nvPr>
        </p:nvSpPr>
        <p:spPr>
          <a:xfrm>
            <a:off x="482138" y="365125"/>
            <a:ext cx="11446626" cy="757093"/>
          </a:xfrm>
        </p:spPr>
        <p:txBody>
          <a:bodyPr>
            <a:normAutofit fontScale="90000"/>
          </a:bodyPr>
          <a:lstStyle/>
          <a:p>
            <a:pPr>
              <a:spcBef>
                <a:spcPts val="600"/>
              </a:spcBef>
              <a:spcAft>
                <a:spcPts val="600"/>
              </a:spcAft>
            </a:pPr>
            <a:r>
              <a:rPr lang="en-US" sz="4400" b="1" kern="0" dirty="0">
                <a:effectLst/>
                <a:latin typeface="Arial" panose="020B0604020202020204" pitchFamily="34" charset="0"/>
              </a:rPr>
              <a:t>Holding difficult conversations and challenging</a:t>
            </a:r>
          </a:p>
        </p:txBody>
      </p:sp>
      <p:sp>
        <p:nvSpPr>
          <p:cNvPr id="6" name="Content Placeholder 5">
            <a:extLst>
              <a:ext uri="{FF2B5EF4-FFF2-40B4-BE49-F238E27FC236}">
                <a16:creationId xmlns:a16="http://schemas.microsoft.com/office/drawing/2014/main" id="{7D325280-36DC-F6A4-1926-6AA10DB09657}"/>
              </a:ext>
            </a:extLst>
          </p:cNvPr>
          <p:cNvSpPr>
            <a:spLocks noGrp="1"/>
          </p:cNvSpPr>
          <p:nvPr>
            <p:ph idx="1"/>
          </p:nvPr>
        </p:nvSpPr>
        <p:spPr>
          <a:xfrm>
            <a:off x="374073" y="1537855"/>
            <a:ext cx="11280371" cy="5079076"/>
          </a:xfrm>
        </p:spPr>
        <p:txBody>
          <a:bodyPr>
            <a:noAutofit/>
          </a:bodyPr>
          <a:lstStyle/>
          <a:p>
            <a:pPr marL="342900" lvl="0" indent="-342900" algn="just">
              <a:lnSpc>
                <a:spcPct val="107000"/>
              </a:lnSpc>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Demonstrating congruence i.e., making sure tone, body language and content of speech are consistent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Acknowledging ‘gut feelings’, sharing these with other professionals, and seeking evidence.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Understanding the elements and indicators of behavioural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Holding a healthy scepticism.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Understanding the complexities of disguised compliance.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Applying professional judgement.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Supervision is an opportunity for practitioners to debrief difficult situations and managers can offer support to give them the confidence to offer respectful challenge.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pPr>
            <a:r>
              <a:rPr lang="en-GB" sz="1800" b="1" i="1" dirty="0">
                <a:effectLst/>
                <a:latin typeface="Arial" panose="020B0604020202020204" pitchFamily="34" charset="0"/>
                <a:ea typeface="Calibri" panose="020F0502020204030204" pitchFamily="34" charset="0"/>
                <a:cs typeface="Times New Roman" panose="02020603050405020304" pitchFamily="18" charset="0"/>
              </a:rPr>
              <a:t>Never be concerned about asking the obvious question and share concerns with colleagues and managers. A ‘fresh pair of eyes’ looking at a case can help practitioners and organisations to maintain a clear focus on good practice and risk assessment and develop a critical mindset.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pic>
        <p:nvPicPr>
          <p:cNvPr id="7" name="Graphic 6" descr="Chat with solid fill">
            <a:hlinkClick r:id="rId2" action="ppaction://hlinksldjump"/>
            <a:extLst>
              <a:ext uri="{FF2B5EF4-FFF2-40B4-BE49-F238E27FC236}">
                <a16:creationId xmlns:a16="http://schemas.microsoft.com/office/drawing/2014/main" id="{F9D2D122-CBB9-2732-5190-1A1D311C43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3602" y="106355"/>
            <a:ext cx="914400" cy="914400"/>
          </a:xfrm>
          <a:prstGeom prst="rect">
            <a:avLst/>
          </a:prstGeom>
        </p:spPr>
      </p:pic>
      <p:pic>
        <p:nvPicPr>
          <p:cNvPr id="8" name="Graphic 37" descr="Home">
            <a:hlinkClick r:id="rId5" action="ppaction://hlinksldjump"/>
            <a:extLst>
              <a:ext uri="{FF2B5EF4-FFF2-40B4-BE49-F238E27FC236}">
                <a16:creationId xmlns:a16="http://schemas.microsoft.com/office/drawing/2014/main" id="{B842395D-1496-94CB-C38A-9A913994BA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060" y="6165545"/>
            <a:ext cx="529159" cy="529159"/>
          </a:xfrm>
          <a:prstGeom prst="rect">
            <a:avLst/>
          </a:prstGeom>
        </p:spPr>
      </p:pic>
    </p:spTree>
    <p:extLst>
      <p:ext uri="{BB962C8B-B14F-4D97-AF65-F5344CB8AC3E}">
        <p14:creationId xmlns:p14="http://schemas.microsoft.com/office/powerpoint/2010/main" val="4630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5E28AF2E-1F87-45EB-9E2E-38E622AE0308}"/>
              </a:ext>
            </a:extLst>
          </p:cNvPr>
          <p:cNvPicPr>
            <a:picLocks noChangeAspect="1"/>
          </p:cNvPicPr>
          <p:nvPr/>
        </p:nvPicPr>
        <p:blipFill rotWithShape="1">
          <a:blip r:embed="rId4"/>
          <a:srcRect l="133" r="4578" b="9031"/>
          <a:stretch/>
        </p:blipFill>
        <p:spPr>
          <a:xfrm>
            <a:off x="422786" y="1935959"/>
            <a:ext cx="3382761" cy="2058126"/>
          </a:xfrm>
          <a:prstGeom prst="rect">
            <a:avLst/>
          </a:prstGeom>
        </p:spPr>
      </p:pic>
      <p:sp>
        <p:nvSpPr>
          <p:cNvPr id="2" name="TextBox 1">
            <a:extLst>
              <a:ext uri="{FF2B5EF4-FFF2-40B4-BE49-F238E27FC236}">
                <a16:creationId xmlns:a16="http://schemas.microsoft.com/office/drawing/2014/main" id="{9B7705C6-2395-46F0-910D-E7F6F47387C1}"/>
              </a:ext>
            </a:extLst>
          </p:cNvPr>
          <p:cNvSpPr txBox="1"/>
          <p:nvPr/>
        </p:nvSpPr>
        <p:spPr>
          <a:xfrm>
            <a:off x="615155" y="521232"/>
            <a:ext cx="7310925" cy="630942"/>
          </a:xfrm>
          <a:prstGeom prst="rect">
            <a:avLst/>
          </a:prstGeom>
          <a:noFill/>
        </p:spPr>
        <p:txBody>
          <a:bodyPr wrap="square" rtlCol="0">
            <a:spAutoFit/>
          </a:bodyPr>
          <a:lstStyle/>
          <a:p>
            <a:r>
              <a:rPr lang="en-GB" sz="3500" b="1" dirty="0"/>
              <a:t>Useful clips to watch/listen</a:t>
            </a:r>
            <a:endParaRPr lang="en-GB" sz="3500" dirty="0"/>
          </a:p>
        </p:txBody>
      </p:sp>
      <p:pic>
        <p:nvPicPr>
          <p:cNvPr id="5" name="Picture 4">
            <a:hlinkClick r:id="rId5"/>
            <a:extLst>
              <a:ext uri="{FF2B5EF4-FFF2-40B4-BE49-F238E27FC236}">
                <a16:creationId xmlns:a16="http://schemas.microsoft.com/office/drawing/2014/main" id="{77ED4011-8171-4ECD-A1B0-3D39C5D279F7}"/>
              </a:ext>
            </a:extLst>
          </p:cNvPr>
          <p:cNvPicPr>
            <a:picLocks noChangeAspect="1"/>
          </p:cNvPicPr>
          <p:nvPr/>
        </p:nvPicPr>
        <p:blipFill>
          <a:blip r:embed="rId6"/>
          <a:stretch>
            <a:fillRect/>
          </a:stretch>
        </p:blipFill>
        <p:spPr>
          <a:xfrm>
            <a:off x="4263063" y="1935959"/>
            <a:ext cx="3245674" cy="2058126"/>
          </a:xfrm>
          <a:prstGeom prst="rect">
            <a:avLst/>
          </a:prstGeom>
        </p:spPr>
      </p:pic>
      <p:pic>
        <p:nvPicPr>
          <p:cNvPr id="9" name="Graphic 8" descr="Presentation with media">
            <a:extLst>
              <a:ext uri="{FF2B5EF4-FFF2-40B4-BE49-F238E27FC236}">
                <a16:creationId xmlns:a16="http://schemas.microsoft.com/office/drawing/2014/main" id="{6774FC4A-15B9-4712-9B2F-2A7437A260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06026" y="196645"/>
            <a:ext cx="914400" cy="955529"/>
          </a:xfrm>
          <a:prstGeom prst="rect">
            <a:avLst/>
          </a:prstGeom>
        </p:spPr>
      </p:pic>
      <p:pic>
        <p:nvPicPr>
          <p:cNvPr id="7" name="Picture 6">
            <a:hlinkClick r:id="rId9"/>
          </p:cNvPr>
          <p:cNvPicPr>
            <a:picLocks noChangeAspect="1"/>
          </p:cNvPicPr>
          <p:nvPr/>
        </p:nvPicPr>
        <p:blipFill>
          <a:blip r:embed="rId10"/>
          <a:stretch>
            <a:fillRect/>
          </a:stretch>
        </p:blipFill>
        <p:spPr>
          <a:xfrm>
            <a:off x="8042988" y="1890814"/>
            <a:ext cx="3624989" cy="2094788"/>
          </a:xfrm>
          <a:prstGeom prst="rect">
            <a:avLst/>
          </a:prstGeom>
        </p:spPr>
      </p:pic>
      <p:sp>
        <p:nvSpPr>
          <p:cNvPr id="8" name="TextBox 7"/>
          <p:cNvSpPr txBox="1"/>
          <p:nvPr/>
        </p:nvSpPr>
        <p:spPr>
          <a:xfrm>
            <a:off x="422786" y="4552710"/>
            <a:ext cx="3402414" cy="1477328"/>
          </a:xfrm>
          <a:prstGeom prst="rect">
            <a:avLst/>
          </a:prstGeom>
          <a:noFill/>
        </p:spPr>
        <p:txBody>
          <a:bodyPr wrap="square" rtlCol="0">
            <a:spAutoFit/>
          </a:bodyPr>
          <a:lstStyle/>
          <a:p>
            <a:r>
              <a:rPr lang="en-GB" dirty="0"/>
              <a:t>3 minute clip from Waltham Forest Safeguarding Partnership which provides some context when working with families.</a:t>
            </a:r>
          </a:p>
        </p:txBody>
      </p:sp>
      <p:sp>
        <p:nvSpPr>
          <p:cNvPr id="37" name="TextBox 36"/>
          <p:cNvSpPr txBox="1"/>
          <p:nvPr/>
        </p:nvSpPr>
        <p:spPr>
          <a:xfrm>
            <a:off x="4222461" y="4272677"/>
            <a:ext cx="3245674" cy="2585323"/>
          </a:xfrm>
          <a:prstGeom prst="rect">
            <a:avLst/>
          </a:prstGeom>
          <a:noFill/>
        </p:spPr>
        <p:txBody>
          <a:bodyPr wrap="square" rtlCol="0">
            <a:spAutoFit/>
          </a:bodyPr>
          <a:lstStyle/>
          <a:p>
            <a:r>
              <a:rPr lang="en-GB" dirty="0"/>
              <a:t>2 minute clip  encouraging practitioners to identify children as ‘Was Not Brought’ as opposed to ‘Did Not Attend’ when referring to them not being presented at medical appointments. </a:t>
            </a:r>
          </a:p>
          <a:p>
            <a:r>
              <a:rPr lang="en-GB" dirty="0"/>
              <a:t>(Nottinghamshire Safeguarding Partners ) </a:t>
            </a:r>
          </a:p>
        </p:txBody>
      </p:sp>
      <p:sp>
        <p:nvSpPr>
          <p:cNvPr id="38" name="TextBox 37"/>
          <p:cNvSpPr txBox="1"/>
          <p:nvPr/>
        </p:nvSpPr>
        <p:spPr>
          <a:xfrm>
            <a:off x="8042988" y="4414210"/>
            <a:ext cx="3624989" cy="1200329"/>
          </a:xfrm>
          <a:prstGeom prst="rect">
            <a:avLst/>
          </a:prstGeom>
          <a:noFill/>
        </p:spPr>
        <p:txBody>
          <a:bodyPr wrap="square" rtlCol="0">
            <a:spAutoFit/>
          </a:bodyPr>
          <a:lstStyle/>
          <a:p>
            <a:r>
              <a:rPr lang="en-GB" dirty="0"/>
              <a:t>4 minute clip where Sue Woolmore talks about disguised compliance and the importance of professional curiosity.</a:t>
            </a:r>
          </a:p>
        </p:txBody>
      </p:sp>
      <p:pic>
        <p:nvPicPr>
          <p:cNvPr id="39" name="Graphic 37" descr="Home">
            <a:hlinkClick r:id="rId11"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2787" y="6227176"/>
            <a:ext cx="529159" cy="529159"/>
          </a:xfrm>
          <a:prstGeom prst="rect">
            <a:avLst/>
          </a:prstGeom>
        </p:spPr>
      </p:pic>
      <p:sp>
        <p:nvSpPr>
          <p:cNvPr id="6" name="TextBox 5"/>
          <p:cNvSpPr txBox="1"/>
          <p:nvPr/>
        </p:nvSpPr>
        <p:spPr>
          <a:xfrm>
            <a:off x="425054" y="1351184"/>
            <a:ext cx="3388047" cy="584775"/>
          </a:xfrm>
          <a:prstGeom prst="rect">
            <a:avLst/>
          </a:prstGeom>
          <a:solidFill>
            <a:schemeClr val="accent1">
              <a:lumMod val="75000"/>
            </a:schemeClr>
          </a:solidFill>
        </p:spPr>
        <p:txBody>
          <a:bodyPr wrap="square" rtlCol="0">
            <a:spAutoFit/>
          </a:bodyPr>
          <a:lstStyle/>
          <a:p>
            <a:pPr algn="ctr"/>
            <a:r>
              <a:rPr lang="en-GB" sz="1600" b="1" dirty="0">
                <a:solidFill>
                  <a:schemeClr val="bg1"/>
                </a:solidFill>
              </a:rPr>
              <a:t>Bitesize video guide on professional curiosity </a:t>
            </a:r>
          </a:p>
        </p:txBody>
      </p:sp>
      <p:sp>
        <p:nvSpPr>
          <p:cNvPr id="16" name="TextBox 15"/>
          <p:cNvSpPr txBox="1"/>
          <p:nvPr/>
        </p:nvSpPr>
        <p:spPr>
          <a:xfrm>
            <a:off x="4270617" y="1351184"/>
            <a:ext cx="3245674" cy="584775"/>
          </a:xfrm>
          <a:prstGeom prst="rect">
            <a:avLst/>
          </a:prstGeom>
          <a:solidFill>
            <a:schemeClr val="accent1">
              <a:lumMod val="75000"/>
            </a:schemeClr>
          </a:solidFill>
        </p:spPr>
        <p:txBody>
          <a:bodyPr wrap="square" rtlCol="0">
            <a:spAutoFit/>
          </a:bodyPr>
          <a:lstStyle/>
          <a:p>
            <a:pPr algn="ctr"/>
            <a:endParaRPr lang="en-GB" sz="1600" b="1" dirty="0">
              <a:solidFill>
                <a:schemeClr val="bg1"/>
              </a:solidFill>
            </a:endParaRPr>
          </a:p>
          <a:p>
            <a:pPr algn="ctr"/>
            <a:r>
              <a:rPr lang="en-GB" sz="1600" b="1" dirty="0">
                <a:solidFill>
                  <a:schemeClr val="bg1"/>
                </a:solidFill>
              </a:rPr>
              <a:t>Re-thinking did not attend</a:t>
            </a:r>
          </a:p>
        </p:txBody>
      </p:sp>
      <p:sp>
        <p:nvSpPr>
          <p:cNvPr id="17" name="TextBox 16"/>
          <p:cNvSpPr txBox="1"/>
          <p:nvPr/>
        </p:nvSpPr>
        <p:spPr>
          <a:xfrm>
            <a:off x="8042988" y="1351184"/>
            <a:ext cx="3624989" cy="584775"/>
          </a:xfrm>
          <a:prstGeom prst="rect">
            <a:avLst/>
          </a:prstGeom>
          <a:solidFill>
            <a:schemeClr val="accent1">
              <a:lumMod val="75000"/>
            </a:schemeClr>
          </a:solidFill>
        </p:spPr>
        <p:txBody>
          <a:bodyPr wrap="square" rtlCol="0">
            <a:spAutoFit/>
          </a:bodyPr>
          <a:lstStyle/>
          <a:p>
            <a:pPr algn="ctr"/>
            <a:r>
              <a:rPr lang="en-GB" sz="1600" b="1" dirty="0">
                <a:solidFill>
                  <a:schemeClr val="bg1"/>
                </a:solidFill>
              </a:rPr>
              <a:t>Disguised Compliance</a:t>
            </a:r>
          </a:p>
          <a:p>
            <a:pPr algn="ctr"/>
            <a:endParaRPr lang="en-GB" sz="1600" b="1" dirty="0">
              <a:solidFill>
                <a:schemeClr val="bg1"/>
              </a:solidFill>
            </a:endParaRPr>
          </a:p>
        </p:txBody>
      </p:sp>
    </p:spTree>
    <p:extLst>
      <p:ext uri="{BB962C8B-B14F-4D97-AF65-F5344CB8AC3E}">
        <p14:creationId xmlns:p14="http://schemas.microsoft.com/office/powerpoint/2010/main" val="70259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70385"/>
          </a:xfrm>
        </p:spPr>
        <p:txBody>
          <a:bodyPr>
            <a:normAutofit/>
          </a:bodyPr>
          <a:lstStyle/>
          <a:p>
            <a:r>
              <a:rPr lang="en-GB" sz="3600" b="1" dirty="0">
                <a:latin typeface="+mn-lt"/>
              </a:rPr>
              <a:t>Useful resources </a:t>
            </a:r>
          </a:p>
        </p:txBody>
      </p:sp>
      <p:sp>
        <p:nvSpPr>
          <p:cNvPr id="7" name="Content Placeholder 6"/>
          <p:cNvSpPr>
            <a:spLocks noGrp="1"/>
          </p:cNvSpPr>
          <p:nvPr>
            <p:ph sz="half" idx="1"/>
          </p:nvPr>
        </p:nvSpPr>
        <p:spPr>
          <a:xfrm>
            <a:off x="766916" y="1538531"/>
            <a:ext cx="5181600" cy="1647730"/>
          </a:xfrm>
        </p:spPr>
        <p:txBody>
          <a:bodyPr>
            <a:normAutofit/>
          </a:bodyPr>
          <a:lstStyle/>
          <a:p>
            <a:pPr marL="0" indent="0">
              <a:buNone/>
            </a:pPr>
            <a:r>
              <a:rPr lang="en-GB" sz="2000" u="sng" dirty="0"/>
              <a:t>Children</a:t>
            </a:r>
            <a:r>
              <a:rPr lang="en-GB" sz="2000" dirty="0"/>
              <a:t>	</a:t>
            </a:r>
          </a:p>
          <a:p>
            <a:pPr marL="0" indent="0">
              <a:buNone/>
            </a:pPr>
            <a:r>
              <a:rPr lang="en-GB" sz="2000" dirty="0">
                <a:hlinkClick r:id="rId3"/>
              </a:rPr>
              <a:t>LSCP Procedures on line</a:t>
            </a:r>
            <a:endParaRPr lang="en-GB" sz="2000" dirty="0"/>
          </a:p>
          <a:p>
            <a:pPr marL="0" indent="0">
              <a:buNone/>
            </a:pPr>
            <a:r>
              <a:rPr lang="en-GB" sz="2000" dirty="0">
                <a:hlinkClick r:id="rId4"/>
              </a:rPr>
              <a:t>Thresholds Guidance </a:t>
            </a:r>
            <a:endParaRPr lang="en-GB" sz="20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5061" y="184678"/>
            <a:ext cx="2090157" cy="1244488"/>
          </a:xfrm>
          <a:prstGeom prst="rect">
            <a:avLst/>
          </a:prstGeom>
        </p:spPr>
      </p:pic>
      <p:pic>
        <p:nvPicPr>
          <p:cNvPr id="12" name="Graphic 24" descr="List">
            <a:hlinkClick r:id="" action="ppaction://noaction"/>
            <a:extLst>
              <a:ext uri="{FF2B5EF4-FFF2-40B4-BE49-F238E27FC236}">
                <a16:creationId xmlns:a16="http://schemas.microsoft.com/office/drawing/2014/main" id="{5483C19E-1802-49F1-8870-61240BB06B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527892" y="249706"/>
            <a:ext cx="855405" cy="1163430"/>
          </a:xfrm>
          <a:prstGeom prst="rect">
            <a:avLst/>
          </a:prstGeom>
        </p:spPr>
      </p:pic>
      <p:pic>
        <p:nvPicPr>
          <p:cNvPr id="13" name="Graphic 37" descr="Home">
            <a:hlinkClick r:id="rId8"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8813" y="6147603"/>
            <a:ext cx="529159" cy="529159"/>
          </a:xfrm>
          <a:prstGeom prst="rect">
            <a:avLst/>
          </a:prstGeom>
        </p:spPr>
      </p:pic>
      <p:sp>
        <p:nvSpPr>
          <p:cNvPr id="3" name="TextBox 2"/>
          <p:cNvSpPr txBox="1"/>
          <p:nvPr/>
        </p:nvSpPr>
        <p:spPr>
          <a:xfrm>
            <a:off x="840345" y="6050373"/>
            <a:ext cx="10382865" cy="646331"/>
          </a:xfrm>
          <a:prstGeom prst="rect">
            <a:avLst/>
          </a:prstGeom>
          <a:noFill/>
        </p:spPr>
        <p:txBody>
          <a:bodyPr wrap="square" rtlCol="0">
            <a:spAutoFit/>
          </a:bodyPr>
          <a:lstStyle/>
          <a:p>
            <a:r>
              <a:rPr lang="en-GB" dirty="0"/>
              <a:t>NSPCC Learning from practice reviews where </a:t>
            </a:r>
            <a:r>
              <a:rPr lang="en-GB" dirty="0">
                <a:hlinkClick r:id="rId11"/>
              </a:rPr>
              <a:t>professional curiosity has been a theme.</a:t>
            </a:r>
            <a:endParaRPr lang="en-GB" dirty="0"/>
          </a:p>
          <a:p>
            <a:r>
              <a:rPr lang="en-GB" dirty="0"/>
              <a:t>Professional curiosity in safeguarding adults </a:t>
            </a:r>
            <a:r>
              <a:rPr lang="en-GB" dirty="0">
                <a:hlinkClick r:id="rId12"/>
              </a:rPr>
              <a:t>Research in Practice</a:t>
            </a:r>
            <a:endParaRPr lang="en-GB" dirty="0"/>
          </a:p>
        </p:txBody>
      </p:sp>
      <p:sp>
        <p:nvSpPr>
          <p:cNvPr id="10" name="Content Placeholder 6">
            <a:extLst>
              <a:ext uri="{FF2B5EF4-FFF2-40B4-BE49-F238E27FC236}">
                <a16:creationId xmlns:a16="http://schemas.microsoft.com/office/drawing/2014/main" id="{355FFBB6-57B1-4788-940F-A1B32E168D5D}"/>
              </a:ext>
            </a:extLst>
          </p:cNvPr>
          <p:cNvSpPr txBox="1">
            <a:spLocks/>
          </p:cNvSpPr>
          <p:nvPr/>
        </p:nvSpPr>
        <p:spPr>
          <a:xfrm>
            <a:off x="766916" y="3186261"/>
            <a:ext cx="11044870" cy="28417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u="sng" dirty="0"/>
              <a:t>Learning and development opportunities</a:t>
            </a:r>
            <a:r>
              <a:rPr lang="en-GB" sz="2400" dirty="0"/>
              <a:t>	</a:t>
            </a:r>
          </a:p>
          <a:p>
            <a:pPr marL="0" indent="0">
              <a:buFont typeface="Arial" panose="020B0604020202020204" pitchFamily="34" charset="0"/>
              <a:buNone/>
            </a:pPr>
            <a:r>
              <a:rPr lang="en-US" sz="2400" dirty="0"/>
              <a:t>Lincolnshire Safeguarding Children Partnership and Safeguarding Adults Board offers a wide range of face to face and e:learning training opportunities. Each course has embedded professional curiosity as a theme. For further information contact Safeguarding_Training@lincolnshire.gov.uk</a:t>
            </a:r>
          </a:p>
          <a:p>
            <a:pPr marL="0" indent="0">
              <a:buFont typeface="Arial" panose="020B0604020202020204" pitchFamily="34" charset="0"/>
              <a:buNone/>
            </a:pPr>
            <a:r>
              <a:rPr lang="en-US" sz="2400" dirty="0"/>
              <a:t>Attend training and make use any guidance offered by your individual agency.</a:t>
            </a:r>
          </a:p>
          <a:p>
            <a:pPr marL="0" indent="0">
              <a:buFont typeface="Arial" panose="020B0604020202020204" pitchFamily="34" charset="0"/>
              <a:buNone/>
            </a:pPr>
            <a:r>
              <a:rPr lang="en-US" sz="2400" dirty="0"/>
              <a:t>Make use of 1:1/reflective supervision meetings with your manager in order to reflect upon any concerns or risk assessments and gain support to examine the evidence base.</a:t>
            </a:r>
          </a:p>
          <a:p>
            <a:pPr marL="0" indent="0">
              <a:buFont typeface="Arial" panose="020B0604020202020204" pitchFamily="34" charset="0"/>
              <a:buNone/>
            </a:pPr>
            <a:r>
              <a:rPr lang="en-US" sz="2400" dirty="0"/>
              <a:t>If your agency offers group supervision opportunities these are beneficial as it allows for peers to act as a “critical friend.”</a:t>
            </a:r>
          </a:p>
        </p:txBody>
      </p:sp>
    </p:spTree>
    <p:extLst>
      <p:ext uri="{BB962C8B-B14F-4D97-AF65-F5344CB8AC3E}">
        <p14:creationId xmlns:p14="http://schemas.microsoft.com/office/powerpoint/2010/main" val="67912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mn-lt"/>
              </a:rPr>
              <a:t>Scenarios for you consider</a:t>
            </a:r>
          </a:p>
        </p:txBody>
      </p:sp>
      <p:sp>
        <p:nvSpPr>
          <p:cNvPr id="6" name="Content Placeholder 5"/>
          <p:cNvSpPr>
            <a:spLocks noGrp="1"/>
          </p:cNvSpPr>
          <p:nvPr>
            <p:ph idx="1"/>
          </p:nvPr>
        </p:nvSpPr>
        <p:spPr/>
        <p:txBody>
          <a:bodyPr/>
          <a:lstStyle/>
          <a:p>
            <a:r>
              <a:rPr lang="en-GB" dirty="0"/>
              <a:t>On the next slides there are scenarios for you to consider</a:t>
            </a:r>
          </a:p>
          <a:p>
            <a:endParaRPr lang="en-GB" dirty="0"/>
          </a:p>
          <a:p>
            <a:r>
              <a:rPr lang="en-GB" dirty="0"/>
              <a:t>Discuss the scenario and consider what questions you would ask? </a:t>
            </a:r>
          </a:p>
        </p:txBody>
      </p:sp>
      <p:pic>
        <p:nvPicPr>
          <p:cNvPr id="4" name="Graphic 37" descr="Home">
            <a:hlinkClick r:id="rId2"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910" y="5824375"/>
            <a:ext cx="529159" cy="529159"/>
          </a:xfrm>
          <a:prstGeom prst="rect">
            <a:avLst/>
          </a:prstGeom>
        </p:spPr>
      </p:pic>
      <p:pic>
        <p:nvPicPr>
          <p:cNvPr id="7" name="Graphic 6" descr="Meeting">
            <a:extLst>
              <a:ext uri="{FF2B5EF4-FFF2-40B4-BE49-F238E27FC236}">
                <a16:creationId xmlns:a16="http://schemas.microsoft.com/office/drawing/2014/main" id="{EEBDADFB-F4CE-78AE-98D3-AAE5EB7BF5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63600" y="537019"/>
            <a:ext cx="914400" cy="914400"/>
          </a:xfrm>
          <a:prstGeom prst="rect">
            <a:avLst/>
          </a:prstGeom>
        </p:spPr>
      </p:pic>
    </p:spTree>
    <p:extLst>
      <p:ext uri="{BB962C8B-B14F-4D97-AF65-F5344CB8AC3E}">
        <p14:creationId xmlns:p14="http://schemas.microsoft.com/office/powerpoint/2010/main" val="402589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221548"/>
            <a:ext cx="8161974" cy="1169551"/>
          </a:xfrm>
          <a:prstGeom prst="rect">
            <a:avLst/>
          </a:prstGeom>
          <a:noFill/>
        </p:spPr>
        <p:txBody>
          <a:bodyPr wrap="square" rtlCol="0">
            <a:spAutoFit/>
          </a:bodyPr>
          <a:lstStyle/>
          <a:p>
            <a:r>
              <a:rPr lang="en-GB" sz="3500" b="1" dirty="0"/>
              <a:t>Discuss this scenario – </a:t>
            </a:r>
          </a:p>
          <a:p>
            <a:r>
              <a:rPr lang="en-GB" sz="3500" b="1" dirty="0"/>
              <a:t>what questions would you ask?  </a:t>
            </a:r>
          </a:p>
        </p:txBody>
      </p:sp>
      <p:sp>
        <p:nvSpPr>
          <p:cNvPr id="38" name="Rectangle 37">
            <a:extLst>
              <a:ext uri="{FF2B5EF4-FFF2-40B4-BE49-F238E27FC236}">
                <a16:creationId xmlns:a16="http://schemas.microsoft.com/office/drawing/2014/main" id="{AF88B313-E2AA-43D0-BEEC-738A16403FD0}"/>
              </a:ext>
            </a:extLst>
          </p:cNvPr>
          <p:cNvSpPr/>
          <p:nvPr/>
        </p:nvSpPr>
        <p:spPr>
          <a:xfrm>
            <a:off x="397564" y="1720723"/>
            <a:ext cx="11396874" cy="4807895"/>
          </a:xfrm>
          <a:prstGeom prst="rect">
            <a:avLst/>
          </a:prstGeom>
          <a:solidFill>
            <a:srgbClr val="FEDAEF"/>
          </a:solidFill>
          <a:ln w="25400" algn="ctr">
            <a:solidFill>
              <a:srgbClr val="E00785"/>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Alex </a:t>
            </a:r>
            <a:r>
              <a:rPr lang="en-GB" sz="1600" b="1" dirty="0">
                <a:latin typeface="Tw Cen MT" panose="020B0602020104020603" pitchFamily="34" charset="0"/>
              </a:rPr>
              <a:t>aged 46 and lives alone </a:t>
            </a:r>
          </a:p>
          <a:p>
            <a:pPr marL="285750" indent="-285750">
              <a:spcAft>
                <a:spcPts val="600"/>
              </a:spcAft>
              <a:buFont typeface="Arial" panose="020B0604020202020204" pitchFamily="34" charset="0"/>
              <a:buChar char="•"/>
            </a:pPr>
            <a:r>
              <a:rPr lang="en-GB" dirty="0">
                <a:latin typeface="Tw Cen MT" panose="020B0602020104020603" pitchFamily="34" charset="0"/>
              </a:rPr>
              <a:t>In Alex’s mid-30s, serious health issues resulted in them becoming a wheelchair user, with limited mobility. Alex now has a range of more acute health concerns: muscular spasms, physical impairments and intermittent speech loss</a:t>
            </a:r>
          </a:p>
          <a:p>
            <a:pPr marL="285750" indent="-285750">
              <a:spcAft>
                <a:spcPts val="600"/>
              </a:spcAft>
              <a:buFont typeface="Arial" panose="020B0604020202020204" pitchFamily="34" charset="0"/>
              <a:buChar char="•"/>
            </a:pPr>
            <a:r>
              <a:rPr lang="en-GB" dirty="0">
                <a:latin typeface="Tw Cen MT" panose="020B0602020104020603" pitchFamily="34" charset="0"/>
              </a:rPr>
              <a:t>Home is a ground floor one bedroom flat which is very cluttered, not wheelchair friendly and in need of major repairs. Alex likes the flat to be ‘cosy’, with a preference for living in darkness </a:t>
            </a:r>
          </a:p>
          <a:p>
            <a:pPr marL="285750" indent="-285750">
              <a:spcAft>
                <a:spcPts val="600"/>
              </a:spcAft>
              <a:buFont typeface="Arial" panose="020B0604020202020204" pitchFamily="34" charset="0"/>
              <a:buChar char="•"/>
            </a:pPr>
            <a:r>
              <a:rPr lang="en-GB" dirty="0">
                <a:latin typeface="Tw Cen MT" panose="020B0602020104020603" pitchFamily="34" charset="0"/>
              </a:rPr>
              <a:t>Alex is well known to health and social care professionals. Capacity assessments concluded that they do have mental capacity</a:t>
            </a:r>
          </a:p>
          <a:p>
            <a:pPr marL="285750" indent="-285750">
              <a:spcAft>
                <a:spcPts val="600"/>
              </a:spcAft>
              <a:buFont typeface="Arial" panose="020B0604020202020204" pitchFamily="34" charset="0"/>
              <a:buChar char="•"/>
            </a:pPr>
            <a:r>
              <a:rPr lang="en-GB" dirty="0">
                <a:latin typeface="Tw Cen MT" panose="020B0602020104020603" pitchFamily="34" charset="0"/>
              </a:rPr>
              <a:t>Alex often cancels medical appointments or does not turn up and the last professional that visited the home noticed that medication was stacked up unopened in the kitchen</a:t>
            </a:r>
          </a:p>
          <a:p>
            <a:pPr marL="285750" indent="-285750">
              <a:spcAft>
                <a:spcPts val="600"/>
              </a:spcAft>
              <a:buFont typeface="Arial" panose="020B0604020202020204" pitchFamily="34" charset="0"/>
              <a:buChar char="•"/>
            </a:pPr>
            <a:r>
              <a:rPr lang="en-GB" dirty="0">
                <a:latin typeface="Tw Cen MT" panose="020B0602020104020603" pitchFamily="34" charset="0"/>
              </a:rPr>
              <a:t>On a recent admission to hospital following a urine infection, health professionals noticed that Alex was unkempt, underweight and dehydrated</a:t>
            </a:r>
          </a:p>
          <a:p>
            <a:pPr marL="285750" indent="-285750">
              <a:spcAft>
                <a:spcPts val="600"/>
              </a:spcAft>
              <a:buFont typeface="Arial" panose="020B0604020202020204" pitchFamily="34" charset="0"/>
              <a:buChar char="•"/>
            </a:pPr>
            <a:r>
              <a:rPr lang="en-GB" dirty="0">
                <a:latin typeface="Tw Cen MT" panose="020B0602020104020603" pitchFamily="34" charset="0"/>
              </a:rPr>
              <a:t>Alex has become isolated from groups of friends and family</a:t>
            </a:r>
          </a:p>
          <a:p>
            <a:pPr marL="285750" indent="-285750">
              <a:spcAft>
                <a:spcPts val="600"/>
              </a:spcAft>
              <a:buFont typeface="Arial" panose="020B0604020202020204" pitchFamily="34" charset="0"/>
              <a:buChar char="•"/>
            </a:pPr>
            <a:r>
              <a:rPr lang="en-GB" dirty="0">
                <a:latin typeface="Tw Cen MT" panose="020B0602020104020603" pitchFamily="34" charset="0"/>
              </a:rPr>
              <a:t>Alex has recently lost a lot of weight and is known to self-medicate with alcohol </a:t>
            </a:r>
          </a:p>
          <a:p>
            <a:pPr marL="285750" indent="-285750">
              <a:spcAft>
                <a:spcPts val="600"/>
              </a:spcAft>
              <a:buFont typeface="Arial" panose="020B0604020202020204" pitchFamily="34" charset="0"/>
              <a:buChar char="•"/>
            </a:pPr>
            <a:r>
              <a:rPr lang="en-GB" dirty="0">
                <a:latin typeface="Tw Cen MT" panose="020B0602020104020603" pitchFamily="34" charset="0"/>
              </a:rPr>
              <a:t>Alex has started to refuse anyone entry to the home including utility services</a:t>
            </a:r>
          </a:p>
          <a:p>
            <a:endParaRPr lang="en-GB" sz="1600"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7D7D8700-F72D-4DA7-8E41-D07BE17631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3600" y="537019"/>
            <a:ext cx="914400" cy="914400"/>
          </a:xfrm>
          <a:prstGeom prst="rect">
            <a:avLst/>
          </a:prstGeom>
        </p:spPr>
      </p:pic>
      <p:pic>
        <p:nvPicPr>
          <p:cNvPr id="6" name="Graphic 37" descr="Home">
            <a:hlinkClick r:id="rId4" action="ppaction://hlinksldjump"/>
            <a:extLst>
              <a:ext uri="{FF2B5EF4-FFF2-40B4-BE49-F238E27FC236}">
                <a16:creationId xmlns:a16="http://schemas.microsoft.com/office/drawing/2014/main" id="{B14B5FEB-0624-990A-872E-2938A43DFC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7465" y="729639"/>
            <a:ext cx="529159" cy="529159"/>
          </a:xfrm>
          <a:prstGeom prst="rect">
            <a:avLst/>
          </a:prstGeom>
        </p:spPr>
      </p:pic>
    </p:spTree>
    <p:extLst>
      <p:ext uri="{BB962C8B-B14F-4D97-AF65-F5344CB8AC3E}">
        <p14:creationId xmlns:p14="http://schemas.microsoft.com/office/powerpoint/2010/main" val="373535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4541996"/>
          </a:xfrm>
          <a:prstGeom prst="rect">
            <a:avLst/>
          </a:prstGeom>
          <a:solidFill>
            <a:srgbClr val="EAE1F3"/>
          </a:solidFill>
          <a:ln w="25400" algn="ctr">
            <a:solidFill>
              <a:srgbClr val="7844B3"/>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Bilal </a:t>
            </a:r>
            <a:r>
              <a:rPr lang="en-GB" sz="1600" b="1" dirty="0">
                <a:latin typeface="Tw Cen MT" panose="020B0602020104020603" pitchFamily="34" charset="0"/>
              </a:rPr>
              <a:t>aged 15 and lives with his mother, elderly grandparents and 4 younger siblings </a:t>
            </a:r>
          </a:p>
          <a:p>
            <a:pPr marL="285750" indent="-285750">
              <a:spcAft>
                <a:spcPts val="600"/>
              </a:spcAft>
              <a:buFont typeface="Arial" panose="020B0604020202020204" pitchFamily="34" charset="0"/>
              <a:buChar char="•"/>
            </a:pPr>
            <a:r>
              <a:rPr lang="en-GB" dirty="0">
                <a:latin typeface="Tw Cen MT" panose="020B0602020104020603" pitchFamily="34" charset="0"/>
              </a:rPr>
              <a:t>Home is a compact four bedroomed house in an area of social deprivation</a:t>
            </a:r>
          </a:p>
          <a:p>
            <a:pPr marL="285750" indent="-285750">
              <a:spcAft>
                <a:spcPts val="600"/>
              </a:spcAft>
              <a:buFont typeface="Arial" panose="020B0604020202020204" pitchFamily="34" charset="0"/>
              <a:buChar char="•"/>
            </a:pPr>
            <a:r>
              <a:rPr lang="en-GB" dirty="0">
                <a:latin typeface="Tw Cen MT" panose="020B0602020104020603" pitchFamily="34" charset="0"/>
              </a:rPr>
              <a:t>Bilal shares a room with two younger brothers (twins aged 7) but is often missing from home. This is not always reported by his mother</a:t>
            </a:r>
          </a:p>
          <a:p>
            <a:pPr marL="285750" indent="-285750">
              <a:spcAft>
                <a:spcPts val="600"/>
              </a:spcAft>
              <a:buFont typeface="Arial" panose="020B0604020202020204" pitchFamily="34" charset="0"/>
              <a:buChar char="•"/>
            </a:pPr>
            <a:r>
              <a:rPr lang="en-GB" dirty="0">
                <a:latin typeface="Tw Cen MT" panose="020B0602020104020603" pitchFamily="34" charset="0"/>
              </a:rPr>
              <a:t>Although he has no criminal record, Bilal is known to the Police who say that he is a nuisance </a:t>
            </a:r>
          </a:p>
          <a:p>
            <a:pPr marL="285750" indent="-285750">
              <a:spcAft>
                <a:spcPts val="600"/>
              </a:spcAft>
              <a:buFont typeface="Arial" panose="020B0604020202020204" pitchFamily="34" charset="0"/>
              <a:buChar char="•"/>
            </a:pPr>
            <a:r>
              <a:rPr lang="en-GB" dirty="0">
                <a:latin typeface="Tw Cen MT" panose="020B0602020104020603" pitchFamily="34" charset="0"/>
              </a:rPr>
              <a:t>School says he is regularly absent. When he does attend, he is late and disruptive in lessons. Bilal never has his PE kit and he goes missing at lunch times. The only time he does seem to engage is at events where lunch is provided. Teachers have noticed that Bilal often looks somewhat dishevelled </a:t>
            </a:r>
          </a:p>
          <a:p>
            <a:pPr marL="285750" indent="-285750">
              <a:spcAft>
                <a:spcPts val="600"/>
              </a:spcAft>
              <a:buFont typeface="Arial" panose="020B0604020202020204" pitchFamily="34" charset="0"/>
              <a:buChar char="•"/>
            </a:pPr>
            <a:r>
              <a:rPr lang="en-GB" dirty="0">
                <a:latin typeface="Tw Cen MT" panose="020B0602020104020603" pitchFamily="34" charset="0"/>
              </a:rPr>
              <a:t>Bilal’s mum says she is fed up of the shame her oldest son has brought to the family and that he is good for nothing </a:t>
            </a:r>
          </a:p>
          <a:p>
            <a:pPr marL="285750" indent="-285750">
              <a:spcAft>
                <a:spcPts val="600"/>
              </a:spcAft>
              <a:buFont typeface="Arial" panose="020B0604020202020204" pitchFamily="34" charset="0"/>
              <a:buChar char="•"/>
            </a:pPr>
            <a:r>
              <a:rPr lang="en-GB" dirty="0">
                <a:latin typeface="Tw Cen MT" panose="020B0602020104020603" pitchFamily="34" charset="0"/>
              </a:rPr>
              <a:t>A local youth group have banned Bilal from their activities following an incident where he came into the youth club seemingly drunk, disrupted the activities and was suspected to have stolen a coat on his way out.</a:t>
            </a:r>
          </a:p>
          <a:p>
            <a:pPr marL="285750" indent="-285750">
              <a:spcAft>
                <a:spcPts val="600"/>
              </a:spcAft>
              <a:buFont typeface="Arial" panose="020B0604020202020204" pitchFamily="34" charset="0"/>
              <a:buChar char="•"/>
            </a:pPr>
            <a:r>
              <a:rPr lang="en-GB" dirty="0">
                <a:latin typeface="Tw Cen MT" panose="020B0602020104020603" pitchFamily="34" charset="0"/>
              </a:rPr>
              <a:t>Bilal appears to have a constant cold and a deep, hacking cough but his GP has not seen him since he was 11 years old.</a:t>
            </a:r>
          </a:p>
          <a:p>
            <a:endParaRPr lang="en-GB"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023F97DA-69F2-4FBA-9609-308CB08D88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AFBD3122-1C7E-404D-92F0-677F54C178BA}"/>
              </a:ext>
            </a:extLst>
          </p:cNvPr>
          <p:cNvSpPr txBox="1"/>
          <p:nvPr/>
        </p:nvSpPr>
        <p:spPr>
          <a:xfrm>
            <a:off x="397563" y="207990"/>
            <a:ext cx="8557902" cy="1169551"/>
          </a:xfrm>
          <a:prstGeom prst="rect">
            <a:avLst/>
          </a:prstGeom>
          <a:noFill/>
        </p:spPr>
        <p:txBody>
          <a:bodyPr wrap="square" rtlCol="0">
            <a:spAutoFit/>
          </a:bodyPr>
          <a:lstStyle/>
          <a:p>
            <a:r>
              <a:rPr lang="en-GB" sz="3500" b="1" dirty="0"/>
              <a:t>Discuss this scenario – </a:t>
            </a:r>
          </a:p>
          <a:p>
            <a:r>
              <a:rPr lang="en-GB" sz="35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C50E6A42-DBBB-7628-E410-CB9ACAB53D9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10663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2" y="1465573"/>
            <a:ext cx="11396874" cy="4797147"/>
          </a:xfrm>
          <a:prstGeom prst="rect">
            <a:avLst/>
          </a:prstGeom>
          <a:solidFill>
            <a:srgbClr val="C9F2FF"/>
          </a:solidFill>
          <a:ln w="25400" algn="ctr">
            <a:solidFill>
              <a:srgbClr val="00A3D3"/>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Cox family </a:t>
            </a:r>
            <a:r>
              <a:rPr lang="en-GB" sz="1600" b="1" dirty="0">
                <a:latin typeface="Tw Cen MT" panose="020B0602020104020603" pitchFamily="34" charset="0"/>
              </a:rPr>
              <a:t>Mum (Cal) aged 38, Dad (Chris) aged 36, Ella aged 6 and Oli aged 2 </a:t>
            </a:r>
          </a:p>
          <a:p>
            <a:pPr marL="285750" indent="-285750">
              <a:spcAft>
                <a:spcPts val="600"/>
              </a:spcAft>
              <a:buFont typeface="Arial" panose="020B0604020202020204" pitchFamily="34" charset="0"/>
              <a:buChar char="•"/>
            </a:pPr>
            <a:r>
              <a:rPr lang="en-GB" dirty="0">
                <a:latin typeface="Tw Cen MT" panose="020B0602020104020603" pitchFamily="34" charset="0"/>
              </a:rPr>
              <a:t>Home is a spacious two bedroomed flat that is always immaculate </a:t>
            </a:r>
          </a:p>
          <a:p>
            <a:pPr marL="285750" indent="-285750">
              <a:spcAft>
                <a:spcPts val="600"/>
              </a:spcAft>
              <a:buFont typeface="Arial" panose="020B0604020202020204" pitchFamily="34" charset="0"/>
              <a:buChar char="•"/>
            </a:pPr>
            <a:r>
              <a:rPr lang="en-GB" dirty="0">
                <a:latin typeface="Tw Cen MT" panose="020B0602020104020603" pitchFamily="34" charset="0"/>
              </a:rPr>
              <a:t>Mum has physical and mental health needs. Dad is her main carer and works full time </a:t>
            </a:r>
          </a:p>
          <a:p>
            <a:pPr marL="285750" indent="-285750">
              <a:spcAft>
                <a:spcPts val="600"/>
              </a:spcAft>
              <a:buFont typeface="Arial" panose="020B0604020202020204" pitchFamily="34" charset="0"/>
              <a:buChar char="•"/>
            </a:pPr>
            <a:r>
              <a:rPr lang="en-GB" dirty="0">
                <a:latin typeface="Tw Cen MT" panose="020B0602020104020603" pitchFamily="34" charset="0"/>
              </a:rPr>
              <a:t>Health visitor reports that on the last two visits, she saw Oli and Ella with Dad who explained that Mum was in bed unwell. Healthwise, all seemed well with both children although Ella seemed a little on edge on both occasions</a:t>
            </a:r>
          </a:p>
          <a:p>
            <a:pPr marL="285750" indent="-285750">
              <a:spcAft>
                <a:spcPts val="600"/>
              </a:spcAft>
              <a:buFont typeface="Arial" panose="020B0604020202020204" pitchFamily="34" charset="0"/>
              <a:buChar char="•"/>
            </a:pPr>
            <a:r>
              <a:rPr lang="en-GB" dirty="0">
                <a:latin typeface="Tw Cen MT" panose="020B0602020104020603" pitchFamily="34" charset="0"/>
              </a:rPr>
              <a:t>Ella has mentioned to her teachers that Mum and Dad sometimes argue at home and she worries about this </a:t>
            </a:r>
          </a:p>
          <a:p>
            <a:pPr marL="285750" indent="-285750">
              <a:spcAft>
                <a:spcPts val="600"/>
              </a:spcAft>
              <a:buFont typeface="Arial" panose="020B0604020202020204" pitchFamily="34" charset="0"/>
              <a:buChar char="•"/>
            </a:pPr>
            <a:r>
              <a:rPr lang="en-GB" dirty="0">
                <a:latin typeface="Tw Cen MT" panose="020B0602020104020603" pitchFamily="34" charset="0"/>
              </a:rPr>
              <a:t>There have been multiple occasions when Ella and Oli have not been brought to health appointments </a:t>
            </a:r>
          </a:p>
          <a:p>
            <a:pPr marL="285750" indent="-285750">
              <a:spcAft>
                <a:spcPts val="600"/>
              </a:spcAft>
              <a:buFont typeface="Arial" panose="020B0604020202020204" pitchFamily="34" charset="0"/>
              <a:buChar char="•"/>
            </a:pPr>
            <a:r>
              <a:rPr lang="en-GB" dirty="0">
                <a:latin typeface="Tw Cen MT" panose="020B0602020104020603" pitchFamily="34" charset="0"/>
              </a:rPr>
              <a:t>Mum has missed many of her health appointments, some of which have been cancelled by Dad      </a:t>
            </a:r>
          </a:p>
          <a:p>
            <a:pPr marL="285750" indent="-285750">
              <a:spcAft>
                <a:spcPts val="600"/>
              </a:spcAft>
              <a:buFont typeface="Arial" panose="020B0604020202020204" pitchFamily="34" charset="0"/>
              <a:buChar char="•"/>
            </a:pPr>
            <a:r>
              <a:rPr lang="en-GB" dirty="0">
                <a:latin typeface="Tw Cen MT" panose="020B0602020104020603" pitchFamily="34" charset="0"/>
              </a:rPr>
              <a:t>Mum puts herself down quite a lot. Since losing her mother whom she was very close to about 5 years ago, she says that she has lost contact with family and friends and often feels isolated</a:t>
            </a:r>
          </a:p>
          <a:p>
            <a:pPr marL="285750" indent="-285750">
              <a:spcAft>
                <a:spcPts val="600"/>
              </a:spcAft>
              <a:buFont typeface="Arial" panose="020B0604020202020204" pitchFamily="34" charset="0"/>
              <a:buChar char="•"/>
            </a:pPr>
            <a:r>
              <a:rPr lang="en-GB" dirty="0">
                <a:latin typeface="Tw Cen MT" panose="020B0602020104020603" pitchFamily="34" charset="0"/>
              </a:rPr>
              <a:t>Mum has mentioned that Dad likes things at home to be neat and orderly.  She states that he earns the money for the family and creatively manages the budgets e.g. by keeping food locked away - she says she likes to snack and often gets carried away. She says that she is very lucky to have him and that he sometimes reminds her that she would probably not cope without him around </a:t>
            </a:r>
          </a:p>
        </p:txBody>
      </p:sp>
      <p:pic>
        <p:nvPicPr>
          <p:cNvPr id="5" name="Graphic 4" descr="Meeting">
            <a:extLst>
              <a:ext uri="{FF2B5EF4-FFF2-40B4-BE49-F238E27FC236}">
                <a16:creationId xmlns:a16="http://schemas.microsoft.com/office/drawing/2014/main" id="{FAA57F13-3225-4532-91EE-C9931C3371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9563ABED-13B4-4B9C-BA6E-DD82FDD7BE8A}"/>
              </a:ext>
            </a:extLst>
          </p:cNvPr>
          <p:cNvSpPr txBox="1"/>
          <p:nvPr/>
        </p:nvSpPr>
        <p:spPr>
          <a:xfrm>
            <a:off x="397562" y="267715"/>
            <a:ext cx="8738125" cy="1200329"/>
          </a:xfrm>
          <a:prstGeom prst="rect">
            <a:avLst/>
          </a:prstGeom>
          <a:noFill/>
        </p:spPr>
        <p:txBody>
          <a:bodyPr wrap="square" rtlCol="0">
            <a:spAutoFit/>
          </a:bodyPr>
          <a:lstStyle/>
          <a:p>
            <a:r>
              <a:rPr lang="en-GB" sz="3600" b="1" dirty="0"/>
              <a:t>Discuss this scenario – </a:t>
            </a:r>
          </a:p>
          <a:p>
            <a:r>
              <a:rPr lang="en-GB" sz="36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D3FFBD56-0287-45C4-2F31-9FCE0DA79D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2756559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5212744"/>
          </a:xfrm>
          <a:prstGeom prst="rect">
            <a:avLst/>
          </a:prstGeom>
          <a:solidFill>
            <a:srgbClr val="F9D7D9"/>
          </a:solidFill>
          <a:ln w="25400" algn="ctr">
            <a:solidFill>
              <a:srgbClr val="DF2129"/>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Dina </a:t>
            </a:r>
            <a:r>
              <a:rPr lang="en-GB" sz="1600" b="1" dirty="0">
                <a:latin typeface="Tw Cen MT" panose="020B0602020104020603" pitchFamily="34" charset="0"/>
              </a:rPr>
              <a:t>aged 4 and lives at home with Mum, Uncle and two older brothers aged 10 and 15. </a:t>
            </a:r>
          </a:p>
          <a:p>
            <a:pPr marL="285750" indent="-285750">
              <a:spcAft>
                <a:spcPts val="600"/>
              </a:spcAft>
              <a:buFont typeface="Arial" panose="020B0604020202020204" pitchFamily="34" charset="0"/>
              <a:buChar char="•"/>
            </a:pPr>
            <a:r>
              <a:rPr lang="en-GB" dirty="0">
                <a:latin typeface="Tw Cen MT" panose="020B0602020104020603" pitchFamily="34" charset="0"/>
              </a:rPr>
              <a:t>Home is a three bedroom flat. Dina sleeps in Mum’s room, her brothers share and Uncle sleeps in the box room. This was previously Dina’s room</a:t>
            </a:r>
          </a:p>
          <a:p>
            <a:pPr marL="285750" indent="-285750">
              <a:spcAft>
                <a:spcPts val="600"/>
              </a:spcAft>
              <a:buFont typeface="Arial" panose="020B0604020202020204" pitchFamily="34" charset="0"/>
              <a:buChar char="•"/>
            </a:pPr>
            <a:r>
              <a:rPr lang="en-GB" dirty="0">
                <a:latin typeface="Tw Cen MT" panose="020B0602020104020603" pitchFamily="34" charset="0"/>
              </a:rPr>
              <a:t>Dina’s father left the family home about a year ago and was physically abusive to Mum and Dina’s brothers. Dina often witnessed this  </a:t>
            </a:r>
          </a:p>
          <a:p>
            <a:pPr marL="285750" indent="-285750">
              <a:spcAft>
                <a:spcPts val="600"/>
              </a:spcAft>
              <a:buFont typeface="Arial" panose="020B0604020202020204" pitchFamily="34" charset="0"/>
              <a:buChar char="•"/>
            </a:pPr>
            <a:r>
              <a:rPr lang="en-GB" dirty="0">
                <a:latin typeface="Tw Cen MT" panose="020B0602020104020603" pitchFamily="34" charset="0"/>
              </a:rPr>
              <a:t>Dina was very close to her dad and has expressed that she misses him</a:t>
            </a:r>
          </a:p>
          <a:p>
            <a:pPr marL="285750" indent="-285750">
              <a:spcAft>
                <a:spcPts val="600"/>
              </a:spcAft>
              <a:buFont typeface="Arial" panose="020B0604020202020204" pitchFamily="34" charset="0"/>
              <a:buChar char="•"/>
            </a:pPr>
            <a:r>
              <a:rPr lang="en-GB" dirty="0">
                <a:latin typeface="Tw Cen MT" panose="020B0602020104020603" pitchFamily="34" charset="0"/>
              </a:rPr>
              <a:t>Mum works long hours so as to financially support the family</a:t>
            </a:r>
          </a:p>
          <a:p>
            <a:pPr marL="285750" indent="-285750">
              <a:spcAft>
                <a:spcPts val="600"/>
              </a:spcAft>
              <a:buFont typeface="Arial" panose="020B0604020202020204" pitchFamily="34" charset="0"/>
              <a:buChar char="•"/>
            </a:pPr>
            <a:r>
              <a:rPr lang="en-GB" dirty="0">
                <a:latin typeface="Tw Cen MT" panose="020B0602020104020603" pitchFamily="34" charset="0"/>
              </a:rPr>
              <a:t>Mum has a good support network and her brother (Uncle) moved in about 6 months ago. He needed somewhere to live after his relationship broke down and he was able to help Mum with childcare while Mum is working. Dina’s two </a:t>
            </a:r>
            <a:r>
              <a:rPr lang="en-GB" dirty="0" err="1">
                <a:latin typeface="Tw Cen MT" panose="020B0602020104020603" pitchFamily="34" charset="0"/>
              </a:rPr>
              <a:t>brotherS</a:t>
            </a:r>
            <a:r>
              <a:rPr lang="en-GB" dirty="0">
                <a:latin typeface="Tw Cen MT" panose="020B0602020104020603" pitchFamily="34" charset="0"/>
              </a:rPr>
              <a:t> were previously helping with this    </a:t>
            </a:r>
          </a:p>
          <a:p>
            <a:pPr marL="285750" indent="-285750">
              <a:spcAft>
                <a:spcPts val="600"/>
              </a:spcAft>
              <a:buFont typeface="Arial" panose="020B0604020202020204" pitchFamily="34" charset="0"/>
              <a:buChar char="•"/>
            </a:pPr>
            <a:r>
              <a:rPr lang="en-GB" dirty="0">
                <a:latin typeface="Tw Cen MT" panose="020B0602020104020603" pitchFamily="34" charset="0"/>
              </a:rPr>
              <a:t>School recently noticed bruising around Dina’s thigh when she was changing for P.E. When questioned about it she went very quiet and tried to cover it up </a:t>
            </a:r>
          </a:p>
          <a:p>
            <a:pPr marL="285750" indent="-285750">
              <a:spcAft>
                <a:spcPts val="600"/>
              </a:spcAft>
              <a:buFont typeface="Arial" panose="020B0604020202020204" pitchFamily="34" charset="0"/>
              <a:buChar char="•"/>
            </a:pPr>
            <a:r>
              <a:rPr lang="en-GB" dirty="0">
                <a:latin typeface="Tw Cen MT" panose="020B0602020104020603" pitchFamily="34" charset="0"/>
              </a:rPr>
              <a:t>During play time recently, Dina was found touching another girl’s genital area and staff overheard her making sexual references </a:t>
            </a:r>
          </a:p>
        </p:txBody>
      </p:sp>
      <p:pic>
        <p:nvPicPr>
          <p:cNvPr id="5" name="Graphic 4" descr="Meeting">
            <a:extLst>
              <a:ext uri="{FF2B5EF4-FFF2-40B4-BE49-F238E27FC236}">
                <a16:creationId xmlns:a16="http://schemas.microsoft.com/office/drawing/2014/main" id="{7B6A4D86-65B7-4081-B377-D87913551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50C4BCD9-DB25-4CA6-86F5-9494F635EA4F}"/>
              </a:ext>
            </a:extLst>
          </p:cNvPr>
          <p:cNvSpPr txBox="1"/>
          <p:nvPr/>
        </p:nvSpPr>
        <p:spPr>
          <a:xfrm>
            <a:off x="445992" y="202610"/>
            <a:ext cx="9206086" cy="1077218"/>
          </a:xfrm>
          <a:prstGeom prst="rect">
            <a:avLst/>
          </a:prstGeom>
          <a:noFill/>
        </p:spPr>
        <p:txBody>
          <a:bodyPr wrap="square" rtlCol="0">
            <a:spAutoFit/>
          </a:bodyPr>
          <a:lstStyle/>
          <a:p>
            <a:r>
              <a:rPr lang="en-GB" sz="3200" b="1" dirty="0"/>
              <a:t>Discuss this scenario – </a:t>
            </a:r>
          </a:p>
          <a:p>
            <a:r>
              <a:rPr lang="en-GB" sz="32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ED04F7A6-2DF0-0645-ECC5-F0457D7481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1049811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5212744"/>
          </a:xfrm>
          <a:prstGeom prst="rect">
            <a:avLst/>
          </a:prstGeom>
          <a:solidFill>
            <a:srgbClr val="FEDAEF"/>
          </a:solidFill>
          <a:ln w="25400" algn="ctr">
            <a:solidFill>
              <a:srgbClr val="DF2129"/>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Hilda </a:t>
            </a:r>
            <a:r>
              <a:rPr lang="en-GB" sz="1600" b="1" dirty="0">
                <a:latin typeface="Tw Cen MT" panose="020B0602020104020603" pitchFamily="34" charset="0"/>
              </a:rPr>
              <a:t>is elderly, frail, and has lived in a care home for 4 years. </a:t>
            </a:r>
            <a:r>
              <a:rPr lang="en-GB" sz="1600" b="1" i="1" dirty="0">
                <a:latin typeface="Tw Cen MT" panose="020B0602020104020603" pitchFamily="34" charset="0"/>
              </a:rPr>
              <a:t>(extracts taken from SAR Hilda 2019)</a:t>
            </a:r>
            <a:endParaRPr lang="en-GB" sz="3600" b="1" dirty="0">
              <a:latin typeface="Tw Cen MT" panose="020B0602020104020603" pitchFamily="34" charset="0"/>
            </a:endParaRPr>
          </a:p>
          <a:p>
            <a:pPr marL="285750" indent="-285750">
              <a:spcAft>
                <a:spcPts val="600"/>
              </a:spcAft>
              <a:buFont typeface="Arial" panose="020B0604020202020204" pitchFamily="34" charset="0"/>
              <a:buChar char="•"/>
            </a:pPr>
            <a:r>
              <a:rPr lang="en-GB" dirty="0">
                <a:latin typeface="Tw Cen MT" panose="020B0602020104020603" pitchFamily="34" charset="0"/>
              </a:rPr>
              <a:t>Hilda has advanced </a:t>
            </a:r>
            <a:r>
              <a:rPr lang="en-GB" dirty="0" err="1">
                <a:latin typeface="Tw Cen MT" panose="020B0602020104020603" pitchFamily="34" charset="0"/>
              </a:rPr>
              <a:t>Alzheimers</a:t>
            </a:r>
            <a:r>
              <a:rPr lang="en-GB" dirty="0">
                <a:latin typeface="Tw Cen MT" panose="020B0602020104020603" pitchFamily="34" charset="0"/>
              </a:rPr>
              <a:t> and is doubly incontinent. She is reluctant to eat and drink. </a:t>
            </a:r>
          </a:p>
          <a:p>
            <a:pPr marL="285750" indent="-285750">
              <a:spcAft>
                <a:spcPts val="600"/>
              </a:spcAft>
              <a:buFont typeface="Arial" panose="020B0604020202020204" pitchFamily="34" charset="0"/>
              <a:buChar char="•"/>
            </a:pPr>
            <a:r>
              <a:rPr lang="en-GB" dirty="0">
                <a:latin typeface="Tw Cen MT" panose="020B0602020104020603" pitchFamily="34" charset="0"/>
              </a:rPr>
              <a:t>The nursing care home has identified that there is a high risk of tissue viability issues which indicate that preventative measures are necessary to maintain skin integrity. </a:t>
            </a:r>
          </a:p>
          <a:p>
            <a:pPr marL="285750" indent="-285750">
              <a:spcAft>
                <a:spcPts val="600"/>
              </a:spcAft>
              <a:buFont typeface="Arial" panose="020B0604020202020204" pitchFamily="34" charset="0"/>
              <a:buChar char="•"/>
            </a:pPr>
            <a:r>
              <a:rPr lang="en-GB" dirty="0">
                <a:latin typeface="Tw Cen MT" panose="020B0602020104020603" pitchFamily="34" charset="0"/>
              </a:rPr>
              <a:t>Record entries regarding Hilda’s skin integrity are irregular and there is evidence of inconsistent monitoring of care. </a:t>
            </a:r>
          </a:p>
          <a:p>
            <a:pPr marL="285750" indent="-285750">
              <a:spcAft>
                <a:spcPts val="600"/>
              </a:spcAft>
              <a:buFont typeface="Arial" panose="020B0604020202020204" pitchFamily="34" charset="0"/>
              <a:buChar char="•"/>
            </a:pPr>
            <a:r>
              <a:rPr lang="en-GB" dirty="0">
                <a:latin typeface="Tw Cen MT" panose="020B0602020104020603" pitchFamily="34" charset="0"/>
              </a:rPr>
              <a:t>On 17th April there is reference in care records to a Grade 1 pressure ulcer which are not reflected in the care plan or tissue viability risk assessment. On 19</a:t>
            </a:r>
            <a:r>
              <a:rPr lang="en-GB" baseline="30000" dirty="0">
                <a:latin typeface="Tw Cen MT" panose="020B0602020104020603" pitchFamily="34" charset="0"/>
              </a:rPr>
              <a:t>th</a:t>
            </a:r>
            <a:r>
              <a:rPr lang="en-GB" dirty="0">
                <a:latin typeface="Tw Cen MT" panose="020B0602020104020603" pitchFamily="34" charset="0"/>
              </a:rPr>
              <a:t> April there is reference to a pressure relieving mattress. </a:t>
            </a:r>
          </a:p>
          <a:p>
            <a:pPr marL="285750" indent="-285750">
              <a:spcAft>
                <a:spcPts val="600"/>
              </a:spcAft>
              <a:buFont typeface="Arial" panose="020B0604020202020204" pitchFamily="34" charset="0"/>
              <a:buChar char="•"/>
            </a:pPr>
            <a:r>
              <a:rPr lang="en-GB" dirty="0">
                <a:latin typeface="Tw Cen MT" panose="020B0602020104020603" pitchFamily="34" charset="0"/>
              </a:rPr>
              <a:t>During May, Hilda’s daughter visits who is advised of her mother’s breakdown of skin integrity to her groin but not informed of a Grade 4 pressure ulcer. This is not (as required) reported to the ICB, CQC or safeguarding. </a:t>
            </a:r>
          </a:p>
          <a:p>
            <a:pPr marL="285750" indent="-285750">
              <a:spcAft>
                <a:spcPts val="600"/>
              </a:spcAft>
              <a:buFont typeface="Arial" panose="020B0604020202020204" pitchFamily="34" charset="0"/>
              <a:buChar char="•"/>
            </a:pPr>
            <a:r>
              <a:rPr lang="en-GB" dirty="0">
                <a:latin typeface="Tw Cen MT" panose="020B0602020104020603" pitchFamily="34" charset="0"/>
              </a:rPr>
              <a:t>On 4</a:t>
            </a:r>
            <a:r>
              <a:rPr lang="en-GB" baseline="30000" dirty="0">
                <a:latin typeface="Tw Cen MT" panose="020B0602020104020603" pitchFamily="34" charset="0"/>
              </a:rPr>
              <a:t>th</a:t>
            </a:r>
            <a:r>
              <a:rPr lang="en-GB" dirty="0">
                <a:latin typeface="Tw Cen MT" panose="020B0602020104020603" pitchFamily="34" charset="0"/>
              </a:rPr>
              <a:t> June a Grade 4 pressure ulcer is photographed and records state a Tissue Viability Nurse should be contacted. This is not acted upon until 18 days later. On the same date the wound care plan records the ulcer as Grade 2-3. </a:t>
            </a:r>
          </a:p>
          <a:p>
            <a:pPr marL="285750" indent="-285750">
              <a:spcAft>
                <a:spcPts val="600"/>
              </a:spcAft>
              <a:buFont typeface="Arial" panose="020B0604020202020204" pitchFamily="34" charset="0"/>
              <a:buChar char="•"/>
            </a:pPr>
            <a:r>
              <a:rPr lang="en-GB" dirty="0">
                <a:latin typeface="Tw Cen MT" panose="020B0602020104020603" pitchFamily="34" charset="0"/>
              </a:rPr>
              <a:t>The recommendation on Hilda’s care plan is that she should be turned every 2 hours. The evidence that this is followed is variable. </a:t>
            </a:r>
          </a:p>
          <a:p>
            <a:pPr marL="285750" indent="-285750">
              <a:spcAft>
                <a:spcPts val="600"/>
              </a:spcAft>
              <a:buFont typeface="Arial" panose="020B0604020202020204" pitchFamily="34" charset="0"/>
              <a:buChar char="•"/>
            </a:pPr>
            <a:r>
              <a:rPr lang="en-GB" dirty="0">
                <a:latin typeface="Tw Cen MT" panose="020B0602020104020603" pitchFamily="34" charset="0"/>
              </a:rPr>
              <a:t>Hilda’s GP is contacted for the first time on 6</a:t>
            </a:r>
            <a:r>
              <a:rPr lang="en-GB" baseline="30000" dirty="0">
                <a:latin typeface="Tw Cen MT" panose="020B0602020104020603" pitchFamily="34" charset="0"/>
              </a:rPr>
              <a:t>th</a:t>
            </a:r>
            <a:r>
              <a:rPr lang="en-GB" dirty="0">
                <a:latin typeface="Tw Cen MT" panose="020B0602020104020603" pitchFamily="34" charset="0"/>
              </a:rPr>
              <a:t> June, asking for their support in treating Hilda’s pressure ulcer which is described as a Grade 4. Antibiotics are prescribed but no visit is arranged to see her. </a:t>
            </a:r>
          </a:p>
          <a:p>
            <a:pPr marL="571500" indent="-571500">
              <a:spcAft>
                <a:spcPts val="600"/>
              </a:spcAft>
              <a:buFont typeface="Arial" panose="020B0604020202020204" pitchFamily="34" charset="0"/>
              <a:buChar char="•"/>
            </a:pPr>
            <a:endParaRPr lang="en-GB" sz="1600" b="1" dirty="0">
              <a:latin typeface="Tw Cen MT" panose="020B0602020104020603" pitchFamily="34" charset="0"/>
            </a:endParaRPr>
          </a:p>
          <a:p>
            <a:pPr>
              <a:spcAft>
                <a:spcPts val="600"/>
              </a:spcAft>
            </a:pPr>
            <a:endParaRPr lang="en-GB" dirty="0">
              <a:latin typeface="Tw Cen MT" panose="020B0602020104020603" pitchFamily="34" charset="0"/>
            </a:endParaRPr>
          </a:p>
        </p:txBody>
      </p:sp>
      <p:pic>
        <p:nvPicPr>
          <p:cNvPr id="5" name="Graphic 4" descr="Meeting">
            <a:extLst>
              <a:ext uri="{FF2B5EF4-FFF2-40B4-BE49-F238E27FC236}">
                <a16:creationId xmlns:a16="http://schemas.microsoft.com/office/drawing/2014/main" id="{7B6A4D86-65B7-4081-B377-D87913551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50C4BCD9-DB25-4CA6-86F5-9494F635EA4F}"/>
              </a:ext>
            </a:extLst>
          </p:cNvPr>
          <p:cNvSpPr txBox="1"/>
          <p:nvPr/>
        </p:nvSpPr>
        <p:spPr>
          <a:xfrm>
            <a:off x="445992" y="202610"/>
            <a:ext cx="9206086" cy="1077218"/>
          </a:xfrm>
          <a:prstGeom prst="rect">
            <a:avLst/>
          </a:prstGeom>
          <a:noFill/>
        </p:spPr>
        <p:txBody>
          <a:bodyPr wrap="square" rtlCol="0">
            <a:spAutoFit/>
          </a:bodyPr>
          <a:lstStyle/>
          <a:p>
            <a:r>
              <a:rPr lang="en-GB" sz="3200" b="1" dirty="0"/>
              <a:t>Discuss this scenario – </a:t>
            </a:r>
          </a:p>
          <a:p>
            <a:r>
              <a:rPr lang="en-GB" sz="32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ED04F7A6-2DF0-0645-ECC5-F0457D7481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423635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p:txBody>
          <a:bodyPr>
            <a:normAutofit/>
          </a:bodyPr>
          <a:lstStyle/>
          <a:p>
            <a:r>
              <a:rPr lang="en-GB" sz="3600" b="1" dirty="0">
                <a:latin typeface="+mn-lt"/>
              </a:rPr>
              <a:t>What is professional curiosity?</a:t>
            </a:r>
          </a:p>
        </p:txBody>
      </p:sp>
      <p:sp>
        <p:nvSpPr>
          <p:cNvPr id="5" name="Content Placeholder 4">
            <a:extLst>
              <a:ext uri="{FF2B5EF4-FFF2-40B4-BE49-F238E27FC236}">
                <a16:creationId xmlns:a16="http://schemas.microsoft.com/office/drawing/2014/main" id="{858BFAB3-083F-4881-BD85-6DCFA252B7D0}"/>
              </a:ext>
            </a:extLst>
          </p:cNvPr>
          <p:cNvSpPr>
            <a:spLocks noGrp="1"/>
          </p:cNvSpPr>
          <p:nvPr>
            <p:ph sz="half" idx="1"/>
          </p:nvPr>
        </p:nvSpPr>
        <p:spPr>
          <a:xfrm>
            <a:off x="587929" y="1455174"/>
            <a:ext cx="4591665" cy="4687020"/>
          </a:xfrm>
        </p:spPr>
        <p:txBody>
          <a:bodyPr>
            <a:normAutofit fontScale="25000" lnSpcReduction="20000"/>
          </a:bodyPr>
          <a:lstStyle/>
          <a:p>
            <a:pPr marL="0" indent="0">
              <a:lnSpc>
                <a:spcPct val="120000"/>
              </a:lnSpc>
              <a:spcBef>
                <a:spcPts val="0"/>
              </a:spcBef>
              <a:buNone/>
            </a:pPr>
            <a:r>
              <a:rPr lang="en-US" sz="6400" dirty="0">
                <a:effectLst/>
              </a:rPr>
              <a:t>It is the capacity and communication skill to explore and understand what is happening within a family rather than making assumptions or accepting things at face value. </a:t>
            </a:r>
          </a:p>
          <a:p>
            <a:pPr marL="0" indent="0">
              <a:lnSpc>
                <a:spcPct val="120000"/>
              </a:lnSpc>
              <a:spcBef>
                <a:spcPts val="0"/>
              </a:spcBef>
              <a:buNone/>
            </a:pPr>
            <a:endParaRPr lang="en-US" sz="6400" dirty="0">
              <a:effectLst/>
            </a:endParaRPr>
          </a:p>
          <a:p>
            <a:pPr marL="0" indent="0">
              <a:lnSpc>
                <a:spcPct val="120000"/>
              </a:lnSpc>
              <a:spcBef>
                <a:spcPts val="0"/>
              </a:spcBef>
              <a:buNone/>
            </a:pPr>
            <a:r>
              <a:rPr lang="en-US" sz="6400" dirty="0">
                <a:effectLst/>
              </a:rPr>
              <a:t>Curious professionals engage with individuals and families through visits, conversations, observations and asking relevant questions to gain an understanding of the person’s background and story to assist in providing a personal approach. </a:t>
            </a:r>
          </a:p>
          <a:p>
            <a:pPr marL="0" indent="0">
              <a:lnSpc>
                <a:spcPct val="120000"/>
              </a:lnSpc>
              <a:spcBef>
                <a:spcPts val="0"/>
              </a:spcBef>
              <a:buNone/>
            </a:pPr>
            <a:endParaRPr lang="en-GB" sz="6400" dirty="0"/>
          </a:p>
          <a:p>
            <a:pPr marL="0" indent="0">
              <a:lnSpc>
                <a:spcPct val="120000"/>
              </a:lnSpc>
              <a:spcBef>
                <a:spcPts val="0"/>
              </a:spcBef>
              <a:buNone/>
            </a:pPr>
            <a:r>
              <a:rPr lang="en-GB" sz="6400" dirty="0">
                <a:effectLst/>
                <a:latin typeface="Arial" panose="020B0604020202020204" pitchFamily="34" charset="0"/>
                <a:ea typeface="Times New Roman" panose="02020603050405020304" pitchFamily="18" charset="0"/>
              </a:rPr>
              <a:t>For safeguarding, care, and support to be truly personal there needs to be a good understanding of the person and family being delivered the services and seeing the case from the perspective of the person and family. For this to happen effectively the person and their famil</a:t>
            </a:r>
            <a:r>
              <a:rPr lang="en-GB" sz="6400" dirty="0">
                <a:latin typeface="Arial" panose="020B0604020202020204" pitchFamily="34" charset="0"/>
                <a:ea typeface="Times New Roman" panose="02020603050405020304" pitchFamily="18" charset="0"/>
              </a:rPr>
              <a:t>y’s</a:t>
            </a:r>
            <a:r>
              <a:rPr lang="en-GB" sz="6400" dirty="0">
                <a:effectLst/>
                <a:latin typeface="Arial" panose="020B0604020202020204" pitchFamily="34" charset="0"/>
                <a:ea typeface="Times New Roman" panose="02020603050405020304" pitchFamily="18" charset="0"/>
              </a:rPr>
              <a:t> circumstances needs to be understood</a:t>
            </a:r>
            <a:r>
              <a:rPr lang="en-GB" sz="6400" dirty="0">
                <a:solidFill>
                  <a:srgbClr val="FF0000"/>
                </a:solidFill>
                <a:effectLst/>
                <a:latin typeface="Arial" panose="020B0604020202020204" pitchFamily="34" charset="0"/>
                <a:ea typeface="Times New Roman" panose="02020603050405020304" pitchFamily="18" charset="0"/>
              </a:rPr>
              <a:t>. </a:t>
            </a:r>
            <a:endParaRPr lang="en-GB" sz="6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GB" sz="7200" dirty="0"/>
          </a:p>
          <a:p>
            <a:pPr marL="0" indent="0">
              <a:buNone/>
            </a:pPr>
            <a:endParaRPr lang="en-GB" dirty="0"/>
          </a:p>
        </p:txBody>
      </p:sp>
      <p:sp>
        <p:nvSpPr>
          <p:cNvPr id="6" name="Content Placeholder 5">
            <a:extLst>
              <a:ext uri="{FF2B5EF4-FFF2-40B4-BE49-F238E27FC236}">
                <a16:creationId xmlns:a16="http://schemas.microsoft.com/office/drawing/2014/main" id="{0D6B51B4-58B9-4DC7-A862-A33B1616263E}"/>
              </a:ext>
            </a:extLst>
          </p:cNvPr>
          <p:cNvSpPr>
            <a:spLocks noGrp="1"/>
          </p:cNvSpPr>
          <p:nvPr>
            <p:ph sz="half" idx="2"/>
          </p:nvPr>
        </p:nvSpPr>
        <p:spPr>
          <a:xfrm>
            <a:off x="5355772" y="1455174"/>
            <a:ext cx="6465876" cy="4828731"/>
          </a:xfrm>
        </p:spPr>
        <p:txBody>
          <a:bodyPr>
            <a:noAutofit/>
          </a:bodyPr>
          <a:lstStyle/>
          <a:p>
            <a:pPr marL="0" indent="0">
              <a:lnSpc>
                <a:spcPct val="120000"/>
              </a:lnSpc>
              <a:spcBef>
                <a:spcPts val="0"/>
              </a:spcBef>
              <a:buNone/>
            </a:pPr>
            <a:r>
              <a:rPr lang="en-GB" sz="1600" dirty="0"/>
              <a:t>It is a combination of looking, listening, asking direct questions, checking out and reflecting on information received. </a:t>
            </a:r>
          </a:p>
          <a:p>
            <a:pPr marL="0" indent="0">
              <a:lnSpc>
                <a:spcPct val="120000"/>
              </a:lnSpc>
              <a:spcBef>
                <a:spcPts val="0"/>
              </a:spcBef>
              <a:buNone/>
            </a:pPr>
            <a:r>
              <a:rPr lang="en-GB" sz="1600" dirty="0"/>
              <a:t>It means: </a:t>
            </a:r>
          </a:p>
          <a:p>
            <a:pPr>
              <a:lnSpc>
                <a:spcPct val="120000"/>
              </a:lnSpc>
              <a:spcBef>
                <a:spcPts val="0"/>
              </a:spcBef>
            </a:pPr>
            <a:r>
              <a:rPr lang="en-GB" sz="1600" dirty="0"/>
              <a:t>testing out your professional hypothesis and not making assumptions</a:t>
            </a:r>
          </a:p>
          <a:p>
            <a:pPr>
              <a:lnSpc>
                <a:spcPct val="120000"/>
              </a:lnSpc>
              <a:spcBef>
                <a:spcPts val="0"/>
              </a:spcBef>
            </a:pPr>
            <a:r>
              <a:rPr lang="en-GB" sz="1600" dirty="0"/>
              <a:t>triangulating information from different sources to gain a better understanding of individuals and family functioning</a:t>
            </a:r>
          </a:p>
          <a:p>
            <a:pPr>
              <a:lnSpc>
                <a:spcPct val="120000"/>
              </a:lnSpc>
              <a:spcBef>
                <a:spcPts val="0"/>
              </a:spcBef>
            </a:pPr>
            <a:r>
              <a:rPr lang="en-GB" sz="1600" dirty="0"/>
              <a:t>getting an understanding of individuals’ and family’s history which in turn, may help you think about what may happen in the future</a:t>
            </a:r>
          </a:p>
          <a:p>
            <a:pPr>
              <a:lnSpc>
                <a:spcPct val="120000"/>
              </a:lnSpc>
              <a:spcBef>
                <a:spcPts val="0"/>
              </a:spcBef>
            </a:pPr>
            <a:r>
              <a:rPr lang="en-GB" sz="1600" dirty="0"/>
              <a:t>obtaining multiple sources of information and not accepting a single set of details you are given at face value</a:t>
            </a:r>
          </a:p>
          <a:p>
            <a:pPr>
              <a:lnSpc>
                <a:spcPct val="120000"/>
              </a:lnSpc>
              <a:spcBef>
                <a:spcPts val="0"/>
              </a:spcBef>
            </a:pPr>
            <a:r>
              <a:rPr lang="en-GB" sz="1600" dirty="0"/>
              <a:t>having an awareness of your own personal bias and how that affects how you see those you are working with  </a:t>
            </a:r>
          </a:p>
          <a:p>
            <a:pPr>
              <a:lnSpc>
                <a:spcPct val="120000"/>
              </a:lnSpc>
              <a:spcBef>
                <a:spcPts val="0"/>
              </a:spcBef>
            </a:pPr>
            <a:r>
              <a:rPr lang="en-GB" sz="1600" dirty="0"/>
              <a:t>being respectfully nosey</a:t>
            </a:r>
          </a:p>
          <a:p>
            <a:pPr>
              <a:lnSpc>
                <a:spcPct val="120000"/>
              </a:lnSpc>
              <a:spcBef>
                <a:spcPts val="0"/>
              </a:spcBef>
            </a:pPr>
            <a:r>
              <a:rPr lang="en-GB" sz="1600" dirty="0"/>
              <a:t>Analysing the information you gather</a:t>
            </a:r>
          </a:p>
          <a:p>
            <a:endParaRPr lang="en-GB" sz="1800" dirty="0"/>
          </a:p>
        </p:txBody>
      </p:sp>
      <p:pic>
        <p:nvPicPr>
          <p:cNvPr id="9"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2204" y="365125"/>
            <a:ext cx="834410" cy="834410"/>
          </a:xfrm>
          <a:prstGeom prst="rect">
            <a:avLst/>
          </a:prstGeom>
        </p:spPr>
      </p:pic>
      <p:pic>
        <p:nvPicPr>
          <p:cNvPr id="7"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2971062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5212744"/>
          </a:xfrm>
          <a:prstGeom prst="rect">
            <a:avLst/>
          </a:prstGeom>
          <a:solidFill>
            <a:srgbClr val="C9F2FF"/>
          </a:solidFill>
          <a:ln w="25400" algn="ctr">
            <a:solidFill>
              <a:srgbClr val="DF2129"/>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Fred </a:t>
            </a:r>
            <a:r>
              <a:rPr lang="en-GB" sz="1600" b="1" dirty="0">
                <a:latin typeface="Tw Cen MT" panose="020B0602020104020603" pitchFamily="34" charset="0"/>
              </a:rPr>
              <a:t>a man in his sixties with a mild learning disability </a:t>
            </a:r>
            <a:r>
              <a:rPr lang="en-GB" sz="1600" b="1" i="1" dirty="0">
                <a:latin typeface="Tw Cen MT" panose="020B0602020104020603" pitchFamily="34" charset="0"/>
              </a:rPr>
              <a:t>(extracts taken from SAR MDS 2019)</a:t>
            </a:r>
          </a:p>
          <a:p>
            <a:pPr marL="571500" indent="-571500">
              <a:spcAft>
                <a:spcPts val="600"/>
              </a:spcAft>
              <a:buFont typeface="Arial" panose="020B0604020202020204" pitchFamily="34" charset="0"/>
              <a:buChar char="•"/>
            </a:pPr>
            <a:r>
              <a:rPr lang="en-GB" sz="1600" dirty="0">
                <a:latin typeface="Tw Cen MT" panose="020B0602020104020603" pitchFamily="34" charset="0"/>
              </a:rPr>
              <a:t>Fred is out of work and attending a drop-in centre for food when he is approached by family A, offering work and accommodation. </a:t>
            </a:r>
          </a:p>
          <a:p>
            <a:pPr marL="571500" indent="-571500">
              <a:spcAft>
                <a:spcPts val="600"/>
              </a:spcAft>
              <a:buFont typeface="Arial" panose="020B0604020202020204" pitchFamily="34" charset="0"/>
              <a:buChar char="•"/>
            </a:pPr>
            <a:r>
              <a:rPr lang="en-GB" sz="1600" dirty="0">
                <a:latin typeface="Tw Cen MT" panose="020B0602020104020603" pitchFamily="34" charset="0"/>
              </a:rPr>
              <a:t>Fred is in receipt of benefits. Family A ensure they are with him when he collects his benefits.</a:t>
            </a:r>
          </a:p>
          <a:p>
            <a:pPr marL="571500" indent="-571500">
              <a:spcAft>
                <a:spcPts val="600"/>
              </a:spcAft>
              <a:buFont typeface="Arial" panose="020B0604020202020204" pitchFamily="34" charset="0"/>
              <a:buChar char="•"/>
            </a:pPr>
            <a:r>
              <a:rPr lang="en-GB" sz="1600" dirty="0">
                <a:latin typeface="Tw Cen MT" panose="020B0602020104020603" pitchFamily="34" charset="0"/>
              </a:rPr>
              <a:t>Fred comes to the attention of Police on a number of occasions involving theft and rogue trader activities. Police reports from these incidents describe Fred as appearing unkempt, dirty and thin. </a:t>
            </a:r>
          </a:p>
          <a:p>
            <a:pPr marL="571500" indent="-571500">
              <a:spcAft>
                <a:spcPts val="600"/>
              </a:spcAft>
              <a:buFont typeface="Arial" panose="020B0604020202020204" pitchFamily="34" charset="0"/>
              <a:buChar char="•"/>
            </a:pPr>
            <a:r>
              <a:rPr lang="en-GB" sz="1600" dirty="0">
                <a:latin typeface="Tw Cen MT" panose="020B0602020104020603" pitchFamily="34" charset="0"/>
              </a:rPr>
              <a:t>Fred attends A&amp;E, when he was collecting scrap a large piece of metal went through his leg. He is accompanied by family A.</a:t>
            </a:r>
          </a:p>
          <a:p>
            <a:pPr marL="571500" indent="-571500">
              <a:spcAft>
                <a:spcPts val="600"/>
              </a:spcAft>
              <a:buFont typeface="Arial" panose="020B0604020202020204" pitchFamily="34" charset="0"/>
              <a:buChar char="•"/>
            </a:pPr>
            <a:r>
              <a:rPr lang="en-GB" sz="1600" dirty="0">
                <a:latin typeface="Tw Cen MT" panose="020B0602020104020603" pitchFamily="34" charset="0"/>
              </a:rPr>
              <a:t>A GP record states: ‘</a:t>
            </a:r>
            <a:r>
              <a:rPr lang="en-GB" sz="1600" i="1" dirty="0">
                <a:latin typeface="Tw Cen MT" panose="020B0602020104020603" pitchFamily="34" charset="0"/>
              </a:rPr>
              <a:t>he says he was abducted by gypsies… he comes up with a very strange story of being abducted by travellers and being made to work’</a:t>
            </a:r>
          </a:p>
          <a:p>
            <a:pPr>
              <a:spcAft>
                <a:spcPts val="600"/>
              </a:spcAft>
            </a:pPr>
            <a:r>
              <a:rPr lang="en-GB" sz="3600" b="1" dirty="0">
                <a:latin typeface="Tw Cen MT" panose="020B0602020104020603" pitchFamily="34" charset="0"/>
              </a:rPr>
              <a:t>Gerek </a:t>
            </a:r>
            <a:endParaRPr lang="en-GB" sz="1600" dirty="0">
              <a:latin typeface="Tw Cen MT" panose="020B0602020104020603" pitchFamily="34" charset="0"/>
            </a:endParaRPr>
          </a:p>
          <a:p>
            <a:pPr marL="285750" indent="-285750" algn="just">
              <a:lnSpc>
                <a:spcPct val="115000"/>
              </a:lnSpc>
              <a:spcAft>
                <a:spcPts val="1000"/>
              </a:spcAft>
              <a:buFont typeface="Arial" panose="020B0604020202020204" pitchFamily="34" charset="0"/>
              <a:buChar char="•"/>
            </a:pPr>
            <a:r>
              <a:rPr lang="en-GB" sz="1600" dirty="0">
                <a:effectLst/>
                <a:latin typeface="Tw Cen MT" panose="020B0602020104020603" pitchFamily="34" charset="0"/>
                <a:ea typeface="Calibri" panose="020F0502020204030204" pitchFamily="34" charset="0"/>
                <a:cs typeface="Times New Roman" panose="02020603050405020304" pitchFamily="18" charset="0"/>
              </a:rPr>
              <a:t>Gerek comes into A&amp;E with diarrhoea and sickness having not eaten for four days. </a:t>
            </a:r>
          </a:p>
          <a:p>
            <a:pPr marL="285750" indent="-285750" algn="just">
              <a:lnSpc>
                <a:spcPct val="115000"/>
              </a:lnSpc>
              <a:spcAft>
                <a:spcPts val="1000"/>
              </a:spcAft>
              <a:buFont typeface="Arial" panose="020B0604020202020204" pitchFamily="34" charset="0"/>
              <a:buChar char="•"/>
            </a:pPr>
            <a:r>
              <a:rPr lang="en-GB" sz="1600" dirty="0">
                <a:effectLst/>
                <a:latin typeface="Tw Cen MT" panose="020B0602020104020603" pitchFamily="34" charset="0"/>
                <a:ea typeface="Calibri" panose="020F0502020204030204" pitchFamily="34" charset="0"/>
                <a:cs typeface="Times New Roman" panose="02020603050405020304" pitchFamily="18" charset="0"/>
              </a:rPr>
              <a:t>He is accompanied by a ‘friend’ who helps to complete forms. This friend is also referred to as the work boss and then later as </a:t>
            </a:r>
            <a:r>
              <a:rPr lang="en-GB" sz="1600" dirty="0" err="1">
                <a:effectLst/>
                <a:latin typeface="Tw Cen MT" panose="020B0602020104020603" pitchFamily="34" charset="0"/>
                <a:ea typeface="Calibri" panose="020F0502020204030204" pitchFamily="34" charset="0"/>
                <a:cs typeface="Times New Roman" panose="02020603050405020304" pitchFamily="18" charset="0"/>
              </a:rPr>
              <a:t>Gerek’s</a:t>
            </a:r>
            <a:r>
              <a:rPr lang="en-GB" sz="1600" dirty="0">
                <a:effectLst/>
                <a:latin typeface="Tw Cen MT" panose="020B0602020104020603" pitchFamily="34" charset="0"/>
                <a:ea typeface="Calibri" panose="020F0502020204030204" pitchFamily="34" charset="0"/>
                <a:cs typeface="Times New Roman" panose="02020603050405020304" pitchFamily="18" charset="0"/>
              </a:rPr>
              <a:t> cousin. </a:t>
            </a:r>
          </a:p>
          <a:p>
            <a:pPr marL="285750" indent="-285750" algn="just">
              <a:lnSpc>
                <a:spcPct val="115000"/>
              </a:lnSpc>
              <a:spcAft>
                <a:spcPts val="1000"/>
              </a:spcAft>
              <a:buFont typeface="Arial" panose="020B0604020202020204" pitchFamily="34" charset="0"/>
              <a:buChar char="•"/>
            </a:pPr>
            <a:r>
              <a:rPr lang="en-GB" sz="1600" dirty="0">
                <a:effectLst/>
                <a:latin typeface="Tw Cen MT" panose="020B0602020104020603" pitchFamily="34" charset="0"/>
                <a:ea typeface="Calibri" panose="020F0502020204030204" pitchFamily="34" charset="0"/>
                <a:cs typeface="Times New Roman" panose="02020603050405020304" pitchFamily="18" charset="0"/>
              </a:rPr>
              <a:t>Gerek has limited English. The member of Family A acts as interpreter and gives a history that Gerek has stopped drinking and is being cared for by Family A. He asks for Gerek to receive a shower before being discharged.</a:t>
            </a: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a:spcAft>
                <a:spcPts val="600"/>
              </a:spcAft>
            </a:pPr>
            <a:endParaRPr lang="en-GB" sz="1600" dirty="0">
              <a:latin typeface="Tw Cen MT" panose="020B0602020104020603" pitchFamily="34" charset="0"/>
            </a:endParaRPr>
          </a:p>
        </p:txBody>
      </p:sp>
      <p:pic>
        <p:nvPicPr>
          <p:cNvPr id="5" name="Graphic 4" descr="Meeting">
            <a:extLst>
              <a:ext uri="{FF2B5EF4-FFF2-40B4-BE49-F238E27FC236}">
                <a16:creationId xmlns:a16="http://schemas.microsoft.com/office/drawing/2014/main" id="{7B6A4D86-65B7-4081-B377-D87913551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50C4BCD9-DB25-4CA6-86F5-9494F635EA4F}"/>
              </a:ext>
            </a:extLst>
          </p:cNvPr>
          <p:cNvSpPr txBox="1"/>
          <p:nvPr/>
        </p:nvSpPr>
        <p:spPr>
          <a:xfrm>
            <a:off x="445992" y="202610"/>
            <a:ext cx="9206086" cy="1077218"/>
          </a:xfrm>
          <a:prstGeom prst="rect">
            <a:avLst/>
          </a:prstGeom>
          <a:noFill/>
        </p:spPr>
        <p:txBody>
          <a:bodyPr wrap="square" rtlCol="0">
            <a:spAutoFit/>
          </a:bodyPr>
          <a:lstStyle/>
          <a:p>
            <a:r>
              <a:rPr lang="en-GB" sz="3200" b="1" dirty="0"/>
              <a:t>Discuss this scenario – </a:t>
            </a:r>
          </a:p>
          <a:p>
            <a:r>
              <a:rPr lang="en-GB" sz="32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ED04F7A6-2DF0-0645-ECC5-F0457D7481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79555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221548"/>
            <a:ext cx="8161974" cy="1169551"/>
          </a:xfrm>
          <a:prstGeom prst="rect">
            <a:avLst/>
          </a:prstGeom>
          <a:noFill/>
        </p:spPr>
        <p:txBody>
          <a:bodyPr wrap="square" rtlCol="0">
            <a:spAutoFit/>
          </a:bodyPr>
          <a:lstStyle/>
          <a:p>
            <a:r>
              <a:rPr lang="en-GB" sz="3500" b="1" dirty="0"/>
              <a:t>Discuss this scenario – </a:t>
            </a:r>
          </a:p>
          <a:p>
            <a:r>
              <a:rPr lang="en-GB" sz="3500" b="1" dirty="0"/>
              <a:t>what questions would you ask?  </a:t>
            </a:r>
          </a:p>
        </p:txBody>
      </p:sp>
      <p:sp>
        <p:nvSpPr>
          <p:cNvPr id="38" name="Rectangle 37">
            <a:extLst>
              <a:ext uri="{FF2B5EF4-FFF2-40B4-BE49-F238E27FC236}">
                <a16:creationId xmlns:a16="http://schemas.microsoft.com/office/drawing/2014/main" id="{AF88B313-E2AA-43D0-BEEC-738A16403FD0}"/>
              </a:ext>
            </a:extLst>
          </p:cNvPr>
          <p:cNvSpPr/>
          <p:nvPr/>
        </p:nvSpPr>
        <p:spPr>
          <a:xfrm>
            <a:off x="397564" y="1451419"/>
            <a:ext cx="11396874" cy="5077199"/>
          </a:xfrm>
          <a:prstGeom prst="rect">
            <a:avLst/>
          </a:prstGeom>
          <a:solidFill>
            <a:srgbClr val="FEDAEF"/>
          </a:solidFill>
          <a:ln w="25400" algn="ctr">
            <a:solidFill>
              <a:srgbClr val="E00785"/>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Jane </a:t>
            </a:r>
            <a:r>
              <a:rPr lang="en-GB" sz="1600" b="1" dirty="0">
                <a:latin typeface="Tw Cen MT" panose="020B0602020104020603" pitchFamily="34" charset="0"/>
              </a:rPr>
              <a:t>aged 85 and lives in a registered Care Home for residential care</a:t>
            </a: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A referral was received from a residential care provider for older adults indicating a person had been pushed by another resident, with no injury sustained. </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At face value, the incident appears to be low risk, with management by the care provider recommended, and the safeguarding threshold for a Section 42 enquiry not reached. </a:t>
            </a:r>
          </a:p>
          <a:p>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However, a check of the records of the perpetrator, the person who was pushed, and the care provider, indicated a history of one off incidents by the perpetrator on both the current ‘victim’ and other residents. </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A record check revealed the ‘victim’ had been assaulted multiple times by both the perpetrator and other residents, which called into question assurances from the provider that the situation was being managed.</a:t>
            </a:r>
          </a:p>
          <a:p>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A check on the provider’s record revealed a history of quality assurance and safeguarding concerns. </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These things escalate the risk to the individual who is the subject of the latest safeguarding concern. </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Checking case history and making links between what may initially appear to be unrelated incidents, would be a demonstration of professional curiosity and identification of ‘cumulative’ or ‘accumulating’ risk.</a:t>
            </a:r>
          </a:p>
          <a:p>
            <a:endParaRPr lang="en-GB" sz="1600"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7D7D8700-F72D-4DA7-8E41-D07BE17631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3600" y="537019"/>
            <a:ext cx="914400" cy="914400"/>
          </a:xfrm>
          <a:prstGeom prst="rect">
            <a:avLst/>
          </a:prstGeom>
        </p:spPr>
      </p:pic>
      <p:pic>
        <p:nvPicPr>
          <p:cNvPr id="3" name="Graphic 37" descr="Home">
            <a:hlinkClick r:id="rId4" action="ppaction://hlinksldjump"/>
            <a:extLst>
              <a:ext uri="{FF2B5EF4-FFF2-40B4-BE49-F238E27FC236}">
                <a16:creationId xmlns:a16="http://schemas.microsoft.com/office/drawing/2014/main" id="{07FD9373-15B1-1F18-D3D1-22F0E4455BE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561" y="729640"/>
            <a:ext cx="529159" cy="529159"/>
          </a:xfrm>
          <a:prstGeom prst="rect">
            <a:avLst/>
          </a:prstGeom>
        </p:spPr>
      </p:pic>
    </p:spTree>
    <p:extLst>
      <p:ext uri="{BB962C8B-B14F-4D97-AF65-F5344CB8AC3E}">
        <p14:creationId xmlns:p14="http://schemas.microsoft.com/office/powerpoint/2010/main" val="391689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221548"/>
            <a:ext cx="8161974" cy="1169551"/>
          </a:xfrm>
          <a:prstGeom prst="rect">
            <a:avLst/>
          </a:prstGeom>
          <a:noFill/>
        </p:spPr>
        <p:txBody>
          <a:bodyPr wrap="square" rtlCol="0">
            <a:spAutoFit/>
          </a:bodyPr>
          <a:lstStyle/>
          <a:p>
            <a:r>
              <a:rPr lang="en-GB" sz="3500" b="1" dirty="0"/>
              <a:t>Discuss this scenario – </a:t>
            </a:r>
          </a:p>
          <a:p>
            <a:r>
              <a:rPr lang="en-GB" sz="3500" b="1" dirty="0"/>
              <a:t>what questions would you ask?  </a:t>
            </a:r>
          </a:p>
        </p:txBody>
      </p:sp>
      <p:sp>
        <p:nvSpPr>
          <p:cNvPr id="38" name="Rectangle 37">
            <a:extLst>
              <a:ext uri="{FF2B5EF4-FFF2-40B4-BE49-F238E27FC236}">
                <a16:creationId xmlns:a16="http://schemas.microsoft.com/office/drawing/2014/main" id="{AF88B313-E2AA-43D0-BEEC-738A16403FD0}"/>
              </a:ext>
            </a:extLst>
          </p:cNvPr>
          <p:cNvSpPr/>
          <p:nvPr/>
        </p:nvSpPr>
        <p:spPr>
          <a:xfrm>
            <a:off x="397563" y="1451419"/>
            <a:ext cx="11396874" cy="5077199"/>
          </a:xfrm>
          <a:prstGeom prst="rect">
            <a:avLst/>
          </a:prstGeom>
          <a:solidFill>
            <a:srgbClr val="FEDAEF"/>
          </a:solidFill>
          <a:ln w="25400" algn="ctr">
            <a:solidFill>
              <a:srgbClr val="E00785"/>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Anthony </a:t>
            </a:r>
            <a:r>
              <a:rPr lang="en-GB" sz="1600" b="1" dirty="0">
                <a:latin typeface="Tw Cen MT" panose="020B0602020104020603" pitchFamily="34" charset="0"/>
              </a:rPr>
              <a:t>aged 63, lives with his brother at rural farm premises </a:t>
            </a:r>
            <a:r>
              <a:rPr lang="en-GB" sz="1600" i="1" dirty="0">
                <a:latin typeface="Tw Cen MT" panose="020B0602020104020603" pitchFamily="34" charset="0"/>
              </a:rPr>
              <a:t>(extracts taken from SAR Anthony)</a:t>
            </a:r>
            <a:endParaRPr lang="en-GB"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rPr>
              <a:t>Both brothers are believed to have been reliant on their mother for support up until she went into residential care, where she died. Anthony is described in agency records at various times as having a learning difficulty or learning disability, these at times are used interchangeably.</a:t>
            </a:r>
          </a:p>
          <a:p>
            <a:endParaRPr lang="en-GB" sz="1600" dirty="0">
              <a:effectLst/>
              <a:latin typeface="Tw Cen MT" panose="020B0602020104020603" pitchFamily="34" charset="0"/>
              <a:ea typeface="Times New Roman" panose="02020603050405020304" pitchFamily="18"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cs typeface="Arial" panose="020B0604020202020204" pitchFamily="34" charset="0"/>
              </a:rPr>
              <a:t>There are other men living at the farm at various times, who are described variously as relatives, lodgers, or friends.</a:t>
            </a:r>
          </a:p>
          <a:p>
            <a:pPr marL="285750" indent="-285750">
              <a:buFont typeface="Arial" panose="020B0604020202020204" pitchFamily="34" charset="0"/>
              <a:buChar char="•"/>
            </a:pPr>
            <a:endParaRPr lang="en-GB" sz="1600" dirty="0">
              <a:effectLst/>
              <a:latin typeface="Tw Cen MT" panose="020B06020201040206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a:latin typeface="Tw Cen MT" panose="020B0602020104020603" pitchFamily="34" charset="0"/>
                <a:ea typeface="Times New Roman" panose="02020603050405020304" pitchFamily="18" charset="0"/>
              </a:rPr>
              <a:t>A</a:t>
            </a:r>
            <a:r>
              <a:rPr lang="en-GB" sz="1600" dirty="0">
                <a:effectLst/>
                <a:latin typeface="Tw Cen MT" panose="020B0602020104020603" pitchFamily="34" charset="0"/>
                <a:ea typeface="Times New Roman" panose="02020603050405020304" pitchFamily="18" charset="0"/>
              </a:rPr>
              <a:t>n ambulance is called to Anthony’s address where </a:t>
            </a:r>
            <a:r>
              <a:rPr lang="en-GB" sz="1600" dirty="0">
                <a:latin typeface="Tw Cen MT" panose="020B0602020104020603" pitchFamily="34" charset="0"/>
                <a:ea typeface="Times New Roman" panose="02020603050405020304" pitchFamily="18" charset="0"/>
              </a:rPr>
              <a:t>h</a:t>
            </a:r>
            <a:r>
              <a:rPr lang="en-GB" sz="1600" dirty="0">
                <a:effectLst/>
                <a:latin typeface="Tw Cen MT" panose="020B0602020104020603" pitchFamily="34" charset="0"/>
                <a:ea typeface="Times New Roman" panose="02020603050405020304" pitchFamily="18" charset="0"/>
              </a:rPr>
              <a:t>e is found on the floor, unable to stand and was confused. The house is very cluttered, with bags of rubbish raising a health risk. </a:t>
            </a:r>
          </a:p>
          <a:p>
            <a:endParaRPr lang="en-GB" sz="1600" dirty="0">
              <a:effectLst/>
              <a:latin typeface="Tw Cen MT" panose="020B0602020104020603" pitchFamily="34" charset="0"/>
              <a:ea typeface="Times New Roman" panose="02020603050405020304" pitchFamily="18"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cs typeface="Arial" panose="020B0604020202020204" pitchFamily="34" charset="0"/>
              </a:rPr>
              <a:t>During Anthony’s stay in hospital an OT visits the farm home address and deems that the address is uninhabitable and not suitable for Anthony to be discharged to.</a:t>
            </a:r>
          </a:p>
          <a:p>
            <a:endParaRPr lang="en-GB" sz="1600" dirty="0">
              <a:effectLst/>
              <a:latin typeface="Tw Cen MT" panose="020B06020201040206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rPr>
              <a:t>Anthony’s mental capacity is assessed over two separate days whilst he is an inpatient at the hospital. </a:t>
            </a:r>
            <a:r>
              <a:rPr lang="en-GB" sz="1600" dirty="0">
                <a:latin typeface="Tw Cen MT" panose="020B0602020104020603" pitchFamily="34" charset="0"/>
                <a:ea typeface="Times New Roman" panose="02020603050405020304" pitchFamily="18" charset="0"/>
                <a:cs typeface="Arial" panose="020B0604020202020204" pitchFamily="34" charset="0"/>
              </a:rPr>
              <a:t>He is assessed as having capacity to make informed decisions regarding his care and support needs. </a:t>
            </a:r>
            <a:r>
              <a:rPr lang="en-GB" sz="1600" dirty="0">
                <a:effectLst/>
                <a:latin typeface="Tw Cen MT" panose="020B0602020104020603" pitchFamily="34" charset="0"/>
                <a:ea typeface="Times New Roman" panose="02020603050405020304" pitchFamily="18" charset="0"/>
              </a:rPr>
              <a:t>Anthony is clear that he wishes to return to the farm where he previously lived. </a:t>
            </a:r>
          </a:p>
          <a:p>
            <a:endParaRPr lang="en-GB" sz="1600" dirty="0">
              <a:effectLst/>
              <a:latin typeface="Tw Cen MT" panose="020B0602020104020603" pitchFamily="34" charset="0"/>
              <a:ea typeface="Times New Roman" panose="02020603050405020304" pitchFamily="18"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rPr>
              <a:t>On the first community visit, staff are shown to Anthony by a man presumed to be his brother. Anthony was found to be staying in what is described as a brick-built outhouse. The condition of the building is poor, dirty, and cluttered. </a:t>
            </a:r>
            <a:endParaRPr lang="en-GB" sz="1600" dirty="0">
              <a:effectLst/>
              <a:latin typeface="Tw Cen MT" panose="020B0602020104020603"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Tw Cen MT" panose="020B06020201040206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sz="1800" dirty="0">
              <a:effectLst/>
              <a:latin typeface="Tw Cen MT" panose="020B0602020104020603"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Tw Cen MT" panose="020B0602020104020603" pitchFamily="34" charset="0"/>
              <a:ea typeface="Times New Roman" panose="02020603050405020304" pitchFamily="18" charset="0"/>
              <a:cs typeface="Arial" panose="020B0604020202020204" pitchFamily="34" charset="0"/>
            </a:endParaRPr>
          </a:p>
          <a:p>
            <a:endParaRPr lang="en-GB" sz="1800" dirty="0">
              <a:effectLst/>
              <a:latin typeface="Tw Cen MT" panose="020B0602020104020603" pitchFamily="34" charset="0"/>
              <a:ea typeface="Times New Roman" panose="02020603050405020304" pitchFamily="18" charset="0"/>
              <a:cs typeface="Times New Roman" panose="02020603050405020304" pitchFamily="18"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7D7D8700-F72D-4DA7-8E41-D07BE17631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3600" y="537019"/>
            <a:ext cx="914400" cy="914400"/>
          </a:xfrm>
          <a:prstGeom prst="rect">
            <a:avLst/>
          </a:prstGeom>
        </p:spPr>
      </p:pic>
      <p:pic>
        <p:nvPicPr>
          <p:cNvPr id="3" name="Graphic 37" descr="Home">
            <a:hlinkClick r:id="rId4" action="ppaction://hlinksldjump"/>
            <a:extLst>
              <a:ext uri="{FF2B5EF4-FFF2-40B4-BE49-F238E27FC236}">
                <a16:creationId xmlns:a16="http://schemas.microsoft.com/office/drawing/2014/main" id="{07FD9373-15B1-1F18-D3D1-22F0E4455BE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561" y="729640"/>
            <a:ext cx="529159" cy="529159"/>
          </a:xfrm>
          <a:prstGeom prst="rect">
            <a:avLst/>
          </a:prstGeom>
        </p:spPr>
      </p:pic>
    </p:spTree>
    <p:extLst>
      <p:ext uri="{BB962C8B-B14F-4D97-AF65-F5344CB8AC3E}">
        <p14:creationId xmlns:p14="http://schemas.microsoft.com/office/powerpoint/2010/main" val="217291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5FEF21-D83F-4118-BB4B-6F233CC87E76}"/>
              </a:ext>
            </a:extLst>
          </p:cNvPr>
          <p:cNvSpPr>
            <a:spLocks noGrp="1" noRot="1" noMove="1" noResize="1" noEditPoints="1" noAdjustHandles="1" noChangeArrowheads="1" noChangeShapeType="1"/>
          </p:cNvSpPr>
          <p:nvPr>
            <p:ph type="title"/>
          </p:nvPr>
        </p:nvSpPr>
        <p:spPr>
          <a:xfrm>
            <a:off x="586478" y="1683756"/>
            <a:ext cx="3115265" cy="2396359"/>
          </a:xfrm>
        </p:spPr>
        <p:txBody>
          <a:bodyPr anchor="b">
            <a:normAutofit/>
          </a:bodyPr>
          <a:lstStyle/>
          <a:p>
            <a:pPr algn="r"/>
            <a:r>
              <a:rPr lang="en-GB" sz="4000" dirty="0">
                <a:solidFill>
                  <a:srgbClr val="FFFFFF"/>
                </a:solidFill>
              </a:rPr>
              <a:t>Managers Section</a:t>
            </a:r>
          </a:p>
        </p:txBody>
      </p:sp>
      <p:graphicFrame>
        <p:nvGraphicFramePr>
          <p:cNvPr id="32" name="Content Placeholder 3">
            <a:extLst>
              <a:ext uri="{FF2B5EF4-FFF2-40B4-BE49-F238E27FC236}">
                <a16:creationId xmlns:a16="http://schemas.microsoft.com/office/drawing/2014/main" id="{9321F6A7-4F77-3F7D-62F7-C7F1447E2C21}"/>
              </a:ext>
            </a:extLst>
          </p:cNvPr>
          <p:cNvGraphicFramePr>
            <a:graphicFrameLocks noGrp="1"/>
          </p:cNvGraphicFramePr>
          <p:nvPr>
            <p:ph idx="1"/>
            <p:extLst>
              <p:ext uri="{D42A27DB-BD31-4B8C-83A1-F6EECF244321}">
                <p14:modId xmlns:p14="http://schemas.microsoft.com/office/powerpoint/2010/main" val="24097541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37" descr="Home">
            <a:hlinkClick r:id="rId7" action="ppaction://hlinksldjump"/>
            <a:extLst>
              <a:ext uri="{FF2B5EF4-FFF2-40B4-BE49-F238E27FC236}">
                <a16:creationId xmlns:a16="http://schemas.microsoft.com/office/drawing/2014/main" id="{2FCD2152-FA73-AFFB-F9CF-04387DA906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102836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9E3B1-F2F2-4A65-BA6D-DEB6B083172E}"/>
              </a:ext>
            </a:extLst>
          </p:cNvPr>
          <p:cNvSpPr>
            <a:spLocks noGrp="1"/>
          </p:cNvSpPr>
          <p:nvPr>
            <p:ph type="title"/>
          </p:nvPr>
        </p:nvSpPr>
        <p:spPr>
          <a:xfrm>
            <a:off x="466722" y="586855"/>
            <a:ext cx="3201366" cy="3387497"/>
          </a:xfrm>
        </p:spPr>
        <p:txBody>
          <a:bodyPr anchor="b">
            <a:normAutofit/>
          </a:bodyPr>
          <a:lstStyle/>
          <a:p>
            <a:r>
              <a:rPr lang="en-US" sz="3200" dirty="0">
                <a:solidFill>
                  <a:srgbClr val="FFFFFF"/>
                </a:solidFill>
              </a:rPr>
              <a:t>Developing skills in professional curiosity</a:t>
            </a:r>
            <a:endParaRPr lang="en-GB" sz="3200" dirty="0">
              <a:solidFill>
                <a:srgbClr val="FFFFFF"/>
              </a:solidFill>
            </a:endParaRPr>
          </a:p>
        </p:txBody>
      </p:sp>
      <p:sp>
        <p:nvSpPr>
          <p:cNvPr id="3" name="Content Placeholder 2">
            <a:extLst>
              <a:ext uri="{FF2B5EF4-FFF2-40B4-BE49-F238E27FC236}">
                <a16:creationId xmlns:a16="http://schemas.microsoft.com/office/drawing/2014/main" id="{EFE0BCE2-145B-4AF5-B2B5-FE900F363464}"/>
              </a:ext>
            </a:extLst>
          </p:cNvPr>
          <p:cNvSpPr>
            <a:spLocks noGrp="1"/>
          </p:cNvSpPr>
          <p:nvPr>
            <p:ph idx="1"/>
          </p:nvPr>
        </p:nvSpPr>
        <p:spPr>
          <a:xfrm>
            <a:off x="4037826" y="10138"/>
            <a:ext cx="8154174" cy="6837724"/>
          </a:xfrm>
        </p:spPr>
        <p:txBody>
          <a:bodyPr anchor="ctr">
            <a:noAutofit/>
          </a:bodyPr>
          <a:lstStyle/>
          <a:p>
            <a:pPr marL="0" indent="0">
              <a:lnSpc>
                <a:spcPct val="100000"/>
              </a:lnSpc>
              <a:spcBef>
                <a:spcPts val="600"/>
              </a:spcBef>
              <a:spcAft>
                <a:spcPts val="600"/>
              </a:spcAft>
              <a:buNone/>
            </a:pPr>
            <a:r>
              <a:rPr lang="en-US" sz="1600" dirty="0"/>
              <a:t>The following is used with thanks and based on guidance issued by the Norfolk Safeguarding Children Partnership and is designed to be used with staff to discuss ways of removing the barriers to professional curiosity:</a:t>
            </a:r>
          </a:p>
          <a:p>
            <a:pPr>
              <a:lnSpc>
                <a:spcPct val="100000"/>
              </a:lnSpc>
              <a:spcBef>
                <a:spcPts val="600"/>
              </a:spcBef>
              <a:spcAft>
                <a:spcPts val="600"/>
              </a:spcAft>
            </a:pPr>
            <a:r>
              <a:rPr lang="en-US" sz="1600" dirty="0"/>
              <a:t>Be flexible and open-minded, not taking everything at face value. Check your own emotional state and attitudes. Leave time to prepare yourself for managing risk and uncertainty and processing the impact it has on you.</a:t>
            </a:r>
          </a:p>
          <a:p>
            <a:pPr>
              <a:lnSpc>
                <a:spcPct val="100000"/>
              </a:lnSpc>
              <a:spcBef>
                <a:spcPts val="600"/>
              </a:spcBef>
              <a:spcAft>
                <a:spcPts val="600"/>
              </a:spcAft>
            </a:pPr>
            <a:r>
              <a:rPr lang="en-US" sz="1600" dirty="0"/>
              <a:t>Think the unthinkable; believe the unbelievable. Consider how you can articulate ‘intuition’ into an evidenced, professional view.</a:t>
            </a:r>
          </a:p>
          <a:p>
            <a:pPr>
              <a:lnSpc>
                <a:spcPct val="100000"/>
              </a:lnSpc>
              <a:spcBef>
                <a:spcPts val="600"/>
              </a:spcBef>
              <a:spcAft>
                <a:spcPts val="600"/>
              </a:spcAft>
            </a:pPr>
            <a:r>
              <a:rPr lang="en-US" sz="1600" dirty="0"/>
              <a:t>Use your communication skills: review records, record accurately, check facts and feedback to the people you are working with and for. Never assume and be wary of assumptions already made.</a:t>
            </a:r>
          </a:p>
          <a:p>
            <a:pPr>
              <a:lnSpc>
                <a:spcPct val="100000"/>
              </a:lnSpc>
              <a:spcBef>
                <a:spcPts val="600"/>
              </a:spcBef>
              <a:spcAft>
                <a:spcPts val="600"/>
              </a:spcAft>
            </a:pPr>
            <a:r>
              <a:rPr lang="en-US" sz="1600" dirty="0"/>
              <a:t>Use case history and explore information from the person themselves, the family, friends and neighbours, as well as other professionals (triangulation).</a:t>
            </a:r>
          </a:p>
          <a:p>
            <a:pPr>
              <a:lnSpc>
                <a:spcPct val="100000"/>
              </a:lnSpc>
              <a:spcBef>
                <a:spcPts val="600"/>
              </a:spcBef>
              <a:spcAft>
                <a:spcPts val="600"/>
              </a:spcAft>
            </a:pPr>
            <a:r>
              <a:rPr lang="en-US" sz="1600" dirty="0"/>
              <a:t>Pay as much attention to how people look and behave as to what they say; e.g. the individual states they are taking care of themselves however they are visibly underweight and there is no food in the house; use concern regarding this to drive your professional curiosity.</a:t>
            </a:r>
          </a:p>
          <a:p>
            <a:pPr>
              <a:lnSpc>
                <a:spcPct val="100000"/>
              </a:lnSpc>
              <a:spcBef>
                <a:spcPts val="600"/>
              </a:spcBef>
              <a:spcAft>
                <a:spcPts val="600"/>
              </a:spcAft>
            </a:pPr>
            <a:r>
              <a:rPr lang="en-US" sz="1600" dirty="0"/>
              <a:t>Actively seek full engagement. If you need more support to engage the person or their family, think about who in the network can help you. Consider calling a multiagency meeting to bring in support from colleagues in other agencies.</a:t>
            </a:r>
          </a:p>
          <a:p>
            <a:pPr>
              <a:lnSpc>
                <a:spcPct val="100000"/>
              </a:lnSpc>
              <a:spcBef>
                <a:spcPts val="600"/>
              </a:spcBef>
              <a:spcAft>
                <a:spcPts val="600"/>
              </a:spcAft>
            </a:pPr>
            <a:r>
              <a:rPr lang="en-US" sz="1600" dirty="0"/>
              <a:t>Take responsibility for the safeguarding role you play, however large or small, in the life of the person in front of you.					</a:t>
            </a:r>
            <a:r>
              <a:rPr lang="en-US" sz="1600" b="1" dirty="0"/>
              <a:t>cont’d</a:t>
            </a:r>
            <a:endParaRPr lang="en-GB" sz="1600" b="1" dirty="0"/>
          </a:p>
        </p:txBody>
      </p:sp>
      <p:pic>
        <p:nvPicPr>
          <p:cNvPr id="11" name="Graphic 37" descr="Home">
            <a:hlinkClick r:id="rId3" action="ppaction://hlinksldjump"/>
            <a:extLst>
              <a:ext uri="{FF2B5EF4-FFF2-40B4-BE49-F238E27FC236}">
                <a16:creationId xmlns:a16="http://schemas.microsoft.com/office/drawing/2014/main" id="{C24C820E-BBBE-DA2B-C6E7-B84304024A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1042856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9E3B1-F2F2-4A65-BA6D-DEB6B083172E}"/>
              </a:ext>
            </a:extLst>
          </p:cNvPr>
          <p:cNvSpPr>
            <a:spLocks noGrp="1"/>
          </p:cNvSpPr>
          <p:nvPr>
            <p:ph type="title"/>
          </p:nvPr>
        </p:nvSpPr>
        <p:spPr>
          <a:xfrm>
            <a:off x="466722" y="586855"/>
            <a:ext cx="3201366" cy="3387497"/>
          </a:xfrm>
        </p:spPr>
        <p:txBody>
          <a:bodyPr anchor="b">
            <a:normAutofit/>
          </a:bodyPr>
          <a:lstStyle/>
          <a:p>
            <a:r>
              <a:rPr lang="en-US" sz="3200" dirty="0">
                <a:solidFill>
                  <a:srgbClr val="FFFFFF"/>
                </a:solidFill>
              </a:rPr>
              <a:t>Developing skills in professional curiosity</a:t>
            </a:r>
            <a:endParaRPr lang="en-GB" sz="3200" dirty="0">
              <a:solidFill>
                <a:srgbClr val="FFFFFF"/>
              </a:solidFill>
            </a:endParaRPr>
          </a:p>
        </p:txBody>
      </p:sp>
      <p:sp>
        <p:nvSpPr>
          <p:cNvPr id="3" name="Content Placeholder 2">
            <a:extLst>
              <a:ext uri="{FF2B5EF4-FFF2-40B4-BE49-F238E27FC236}">
                <a16:creationId xmlns:a16="http://schemas.microsoft.com/office/drawing/2014/main" id="{EFE0BCE2-145B-4AF5-B2B5-FE900F363464}"/>
              </a:ext>
            </a:extLst>
          </p:cNvPr>
          <p:cNvSpPr>
            <a:spLocks noGrp="1"/>
          </p:cNvSpPr>
          <p:nvPr>
            <p:ph idx="1"/>
          </p:nvPr>
        </p:nvSpPr>
        <p:spPr>
          <a:xfrm>
            <a:off x="4037826" y="-10141"/>
            <a:ext cx="8151126" cy="6858004"/>
          </a:xfrm>
        </p:spPr>
        <p:txBody>
          <a:bodyPr anchor="ctr">
            <a:normAutofit lnSpcReduction="10000"/>
          </a:bodyPr>
          <a:lstStyle/>
          <a:p>
            <a:pPr marL="0" indent="0">
              <a:lnSpc>
                <a:spcPct val="100000"/>
              </a:lnSpc>
              <a:spcBef>
                <a:spcPts val="600"/>
              </a:spcBef>
              <a:spcAft>
                <a:spcPts val="600"/>
              </a:spcAft>
              <a:buNone/>
            </a:pPr>
            <a:r>
              <a:rPr lang="en-US" sz="1600" dirty="0"/>
              <a:t>Professional curiosity is likely to flourish when practitioners:</a:t>
            </a:r>
          </a:p>
          <a:p>
            <a:pPr>
              <a:lnSpc>
                <a:spcPct val="100000"/>
              </a:lnSpc>
              <a:spcBef>
                <a:spcPts val="600"/>
              </a:spcBef>
              <a:spcAft>
                <a:spcPts val="600"/>
              </a:spcAft>
            </a:pPr>
            <a:r>
              <a:rPr lang="en-US" sz="1600" dirty="0"/>
              <a:t>Attend good quality training to help them develop.</a:t>
            </a:r>
          </a:p>
          <a:p>
            <a:pPr>
              <a:lnSpc>
                <a:spcPct val="100000"/>
              </a:lnSpc>
              <a:spcBef>
                <a:spcPts val="600"/>
              </a:spcBef>
              <a:spcAft>
                <a:spcPts val="600"/>
              </a:spcAft>
            </a:pPr>
            <a:r>
              <a:rPr lang="en-US" sz="1600" dirty="0"/>
              <a:t>Have access to good management support and supervision.</a:t>
            </a:r>
          </a:p>
          <a:p>
            <a:pPr>
              <a:lnSpc>
                <a:spcPct val="100000"/>
              </a:lnSpc>
              <a:spcBef>
                <a:spcPts val="600"/>
              </a:spcBef>
              <a:spcAft>
                <a:spcPts val="600"/>
              </a:spcAft>
            </a:pPr>
            <a:r>
              <a:rPr lang="en-US" sz="1600" dirty="0"/>
              <a:t>Have empathy (‘walk in the shoes’) of the person to consider the situation from their lived experience.</a:t>
            </a:r>
          </a:p>
          <a:p>
            <a:pPr>
              <a:lnSpc>
                <a:spcPct val="100000"/>
              </a:lnSpc>
              <a:spcBef>
                <a:spcPts val="600"/>
              </a:spcBef>
              <a:spcAft>
                <a:spcPts val="600"/>
              </a:spcAft>
            </a:pPr>
            <a:r>
              <a:rPr lang="en-US" sz="1600" dirty="0"/>
              <a:t>Remain diligent in working with the person and their family/network, developing professional relationships to understand what has happened and its impact on all involved.</a:t>
            </a:r>
          </a:p>
          <a:p>
            <a:pPr>
              <a:lnSpc>
                <a:spcPct val="100000"/>
              </a:lnSpc>
              <a:spcBef>
                <a:spcPts val="600"/>
              </a:spcBef>
              <a:spcAft>
                <a:spcPts val="600"/>
              </a:spcAft>
            </a:pPr>
            <a:r>
              <a:rPr lang="en-US" sz="1600" dirty="0"/>
              <a:t>Always try to see the person separately.</a:t>
            </a:r>
          </a:p>
          <a:p>
            <a:pPr>
              <a:lnSpc>
                <a:spcPct val="100000"/>
              </a:lnSpc>
              <a:spcBef>
                <a:spcPts val="600"/>
              </a:spcBef>
              <a:spcAft>
                <a:spcPts val="600"/>
              </a:spcAft>
            </a:pPr>
            <a:r>
              <a:rPr lang="en-US" sz="1600" dirty="0"/>
              <a:t>Listen to people who speak on behalf of the person and who have important knowledge about them.</a:t>
            </a:r>
          </a:p>
          <a:p>
            <a:pPr>
              <a:lnSpc>
                <a:spcPct val="100000"/>
              </a:lnSpc>
              <a:spcBef>
                <a:spcPts val="600"/>
              </a:spcBef>
              <a:spcAft>
                <a:spcPts val="600"/>
              </a:spcAft>
            </a:pPr>
            <a:r>
              <a:rPr lang="en-US" sz="1600" dirty="0"/>
              <a:t>Be alert to those who prevent professionals from seeing or listening to the person.</a:t>
            </a:r>
          </a:p>
          <a:p>
            <a:pPr>
              <a:lnSpc>
                <a:spcPct val="100000"/>
              </a:lnSpc>
              <a:spcBef>
                <a:spcPts val="600"/>
              </a:spcBef>
              <a:spcAft>
                <a:spcPts val="600"/>
              </a:spcAft>
            </a:pPr>
            <a:r>
              <a:rPr lang="en-US" sz="1600" dirty="0"/>
              <a:t>Do not rely on the opinion of only one person, wherever possible.</a:t>
            </a:r>
          </a:p>
          <a:p>
            <a:pPr>
              <a:lnSpc>
                <a:spcPct val="100000"/>
              </a:lnSpc>
              <a:spcBef>
                <a:spcPts val="600"/>
              </a:spcBef>
              <a:spcAft>
                <a:spcPts val="600"/>
              </a:spcAft>
            </a:pPr>
            <a:r>
              <a:rPr lang="en-US" sz="1600" dirty="0"/>
              <a:t>Have an analytical and reflective approach.</a:t>
            </a:r>
          </a:p>
          <a:p>
            <a:pPr>
              <a:lnSpc>
                <a:spcPct val="100000"/>
              </a:lnSpc>
              <a:spcBef>
                <a:spcPts val="600"/>
              </a:spcBef>
              <a:spcAft>
                <a:spcPts val="600"/>
              </a:spcAft>
            </a:pPr>
            <a:r>
              <a:rPr lang="en-US" sz="1600" dirty="0"/>
              <a:t>Are alerted by tension, uncertainty or repeating patterns in people’s situations, recognising this as a signal to push for further information (Burton and Revell, 2018)</a:t>
            </a:r>
          </a:p>
          <a:p>
            <a:pPr>
              <a:lnSpc>
                <a:spcPct val="100000"/>
              </a:lnSpc>
              <a:spcBef>
                <a:spcPts val="600"/>
              </a:spcBef>
              <a:spcAft>
                <a:spcPts val="600"/>
              </a:spcAft>
            </a:pPr>
            <a:r>
              <a:rPr lang="en-US" sz="1600" dirty="0"/>
              <a:t>Develop the skills and knowledge to hold difficult conversations </a:t>
            </a:r>
          </a:p>
          <a:p>
            <a:pPr>
              <a:lnSpc>
                <a:spcPct val="100000"/>
              </a:lnSpc>
              <a:spcBef>
                <a:spcPts val="600"/>
              </a:spcBef>
              <a:spcAft>
                <a:spcPts val="600"/>
              </a:spcAft>
            </a:pPr>
            <a:r>
              <a:rPr lang="en-US" sz="1600" dirty="0"/>
              <a:t>Have confidence to use the full range of legal options available – anxiety can reduce curiosity. Research in Practice has developed resources to support legal literacy.</a:t>
            </a:r>
          </a:p>
          <a:p>
            <a:pPr>
              <a:lnSpc>
                <a:spcPct val="100000"/>
              </a:lnSpc>
              <a:spcBef>
                <a:spcPts val="600"/>
              </a:spcBef>
              <a:spcAft>
                <a:spcPts val="600"/>
              </a:spcAft>
            </a:pPr>
            <a:r>
              <a:rPr lang="en-US" sz="1600" dirty="0"/>
              <a:t>Work in partnership – be respectful of each other’s expertise, coming together in multi-agency meetings to share information, plan and coordinate actions</a:t>
            </a:r>
            <a:endParaRPr lang="en-GB" sz="1600" dirty="0"/>
          </a:p>
        </p:txBody>
      </p:sp>
      <p:pic>
        <p:nvPicPr>
          <p:cNvPr id="11" name="Graphic 37" descr="Home">
            <a:hlinkClick r:id="rId3" action="ppaction://hlinksldjump"/>
            <a:extLst>
              <a:ext uri="{FF2B5EF4-FFF2-40B4-BE49-F238E27FC236}">
                <a16:creationId xmlns:a16="http://schemas.microsoft.com/office/drawing/2014/main" id="{D9A23FE0-B845-68B4-E19C-C5175C1125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3818461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15051E-63EA-449C-88D7-5301141657BD}"/>
              </a:ext>
            </a:extLst>
          </p:cNvPr>
          <p:cNvSpPr>
            <a:spLocks noGrp="1"/>
          </p:cNvSpPr>
          <p:nvPr>
            <p:ph type="title"/>
          </p:nvPr>
        </p:nvSpPr>
        <p:spPr>
          <a:xfrm>
            <a:off x="466722" y="586855"/>
            <a:ext cx="3201366" cy="3387497"/>
          </a:xfrm>
        </p:spPr>
        <p:txBody>
          <a:bodyPr anchor="b">
            <a:normAutofit fontScale="90000"/>
          </a:bodyPr>
          <a:lstStyle/>
          <a:p>
            <a:pPr algn="ctr"/>
            <a:r>
              <a:rPr lang="en-US" sz="3600" dirty="0">
                <a:solidFill>
                  <a:srgbClr val="FFFFFF"/>
                </a:solidFill>
              </a:rPr>
              <a:t>How strategic leaders and managers can support professionally curious practice</a:t>
            </a:r>
            <a:endParaRPr lang="en-GB" sz="3600" dirty="0">
              <a:solidFill>
                <a:srgbClr val="FFFFFF"/>
              </a:solidFill>
            </a:endParaRPr>
          </a:p>
        </p:txBody>
      </p:sp>
      <p:sp>
        <p:nvSpPr>
          <p:cNvPr id="3" name="Content Placeholder 2">
            <a:extLst>
              <a:ext uri="{FF2B5EF4-FFF2-40B4-BE49-F238E27FC236}">
                <a16:creationId xmlns:a16="http://schemas.microsoft.com/office/drawing/2014/main" id="{74A09186-3860-4BF3-91BA-A51A14FFF6D1}"/>
              </a:ext>
            </a:extLst>
          </p:cNvPr>
          <p:cNvSpPr>
            <a:spLocks noGrp="1"/>
          </p:cNvSpPr>
          <p:nvPr>
            <p:ph idx="1"/>
          </p:nvPr>
        </p:nvSpPr>
        <p:spPr>
          <a:xfrm>
            <a:off x="4037826" y="130628"/>
            <a:ext cx="8151125" cy="6717233"/>
          </a:xfrm>
        </p:spPr>
        <p:txBody>
          <a:bodyPr anchor="ctr">
            <a:normAutofit fontScale="77500" lnSpcReduction="20000"/>
          </a:bodyPr>
          <a:lstStyle/>
          <a:p>
            <a:pPr marL="0" indent="0">
              <a:lnSpc>
                <a:spcPct val="120000"/>
              </a:lnSpc>
              <a:spcBef>
                <a:spcPts val="600"/>
              </a:spcBef>
              <a:spcAft>
                <a:spcPts val="600"/>
              </a:spcAft>
              <a:buNone/>
            </a:pPr>
            <a:r>
              <a:rPr lang="en-US" sz="2000" dirty="0"/>
              <a:t>The values of an organisation or partnership will have a deep impact on the likelihood that curiosity will thrive.</a:t>
            </a:r>
          </a:p>
          <a:p>
            <a:pPr marL="0" indent="0">
              <a:lnSpc>
                <a:spcPct val="120000"/>
              </a:lnSpc>
              <a:spcBef>
                <a:spcPts val="600"/>
              </a:spcBef>
              <a:spcAft>
                <a:spcPts val="600"/>
              </a:spcAft>
              <a:buNone/>
            </a:pPr>
            <a:r>
              <a:rPr lang="en-US" sz="2000" dirty="0"/>
              <a:t>Strategic leader actions to support professional curiosity:</a:t>
            </a:r>
          </a:p>
          <a:p>
            <a:pPr>
              <a:lnSpc>
                <a:spcPct val="120000"/>
              </a:lnSpc>
              <a:spcBef>
                <a:spcPts val="600"/>
              </a:spcBef>
              <a:spcAft>
                <a:spcPts val="600"/>
              </a:spcAft>
            </a:pPr>
            <a:r>
              <a:rPr lang="en-US" sz="2000" dirty="0"/>
              <a:t>Decide on an approach to involvement that enables children, adults and carers to share their feedback with strategic leaders and adapt practice and service development accordingly (Troy and Lawson, 2017).</a:t>
            </a:r>
          </a:p>
          <a:p>
            <a:pPr>
              <a:lnSpc>
                <a:spcPct val="120000"/>
              </a:lnSpc>
              <a:spcBef>
                <a:spcPts val="600"/>
              </a:spcBef>
              <a:spcAft>
                <a:spcPts val="600"/>
              </a:spcAft>
            </a:pPr>
            <a:r>
              <a:rPr lang="en-US" sz="2000" dirty="0"/>
              <a:t>Develop systems that allow professionals time and capacity to build relationships</a:t>
            </a:r>
          </a:p>
          <a:p>
            <a:pPr>
              <a:lnSpc>
                <a:spcPct val="120000"/>
              </a:lnSpc>
              <a:spcBef>
                <a:spcPts val="600"/>
              </a:spcBef>
              <a:spcAft>
                <a:spcPts val="600"/>
              </a:spcAft>
            </a:pPr>
            <a:r>
              <a:rPr lang="en-US" sz="2000" dirty="0"/>
              <a:t>Review recruitment and retention practices (pay, learning and development offer and adequate staffing levels are key to promoting professional curiosity).</a:t>
            </a:r>
          </a:p>
          <a:p>
            <a:pPr>
              <a:lnSpc>
                <a:spcPct val="120000"/>
              </a:lnSpc>
              <a:spcBef>
                <a:spcPts val="600"/>
              </a:spcBef>
              <a:spcAft>
                <a:spcPts val="600"/>
              </a:spcAft>
            </a:pPr>
            <a:r>
              <a:rPr lang="en-US" sz="2000" dirty="0"/>
              <a:t>Implementation of remote working policy that ensures practitioners have access to support.</a:t>
            </a:r>
          </a:p>
          <a:p>
            <a:pPr>
              <a:lnSpc>
                <a:spcPct val="120000"/>
              </a:lnSpc>
              <a:spcBef>
                <a:spcPts val="600"/>
              </a:spcBef>
              <a:spcAft>
                <a:spcPts val="600"/>
              </a:spcAft>
            </a:pPr>
            <a:r>
              <a:rPr lang="en-US" sz="2000" dirty="0"/>
              <a:t>Implementation of a strength-based framework to practice</a:t>
            </a:r>
          </a:p>
          <a:p>
            <a:pPr>
              <a:lnSpc>
                <a:spcPct val="120000"/>
              </a:lnSpc>
              <a:spcBef>
                <a:spcPts val="600"/>
              </a:spcBef>
              <a:spcAft>
                <a:spcPts val="600"/>
              </a:spcAft>
            </a:pPr>
            <a:r>
              <a:rPr lang="en-US" sz="2000" dirty="0"/>
              <a:t>Provide systems and structures to support operational managers and enable to access their own reflective supervision and establish an expectation that reflective supervision will be offered and prioritised by managers</a:t>
            </a:r>
          </a:p>
          <a:p>
            <a:pPr>
              <a:lnSpc>
                <a:spcPct val="120000"/>
              </a:lnSpc>
              <a:spcBef>
                <a:spcPts val="600"/>
              </a:spcBef>
              <a:spcAft>
                <a:spcPts val="600"/>
              </a:spcAft>
            </a:pPr>
            <a:r>
              <a:rPr lang="en-US" sz="2000" dirty="0"/>
              <a:t>Evidence suggests that an open culture within organisations encourages professional curiosity to flourish, by enabling challenge to existing norms, and developing innovative practice (Mantell &amp; Jennings, 2016). </a:t>
            </a:r>
          </a:p>
          <a:p>
            <a:pPr marL="0" indent="0" algn="ctr">
              <a:lnSpc>
                <a:spcPct val="120000"/>
              </a:lnSpc>
              <a:spcBef>
                <a:spcPts val="600"/>
              </a:spcBef>
              <a:spcAft>
                <a:spcPts val="600"/>
              </a:spcAft>
              <a:buNone/>
            </a:pPr>
            <a:r>
              <a:rPr lang="en-US" sz="2000" i="1" dirty="0"/>
              <a:t>Both operational managers and strategic leaders have a responsibility to balance the needs of the organisation to collect data and evidence performance, alongside the needs of practitioners to reflect, critically analyse and focus on quality.</a:t>
            </a:r>
          </a:p>
          <a:p>
            <a:pPr>
              <a:lnSpc>
                <a:spcPct val="120000"/>
              </a:lnSpc>
              <a:spcBef>
                <a:spcPts val="600"/>
              </a:spcBef>
              <a:spcAft>
                <a:spcPts val="600"/>
              </a:spcAft>
            </a:pPr>
            <a:endParaRPr lang="en-GB" sz="2000" dirty="0"/>
          </a:p>
        </p:txBody>
      </p:sp>
      <p:pic>
        <p:nvPicPr>
          <p:cNvPr id="11" name="Graphic 37" descr="Home">
            <a:hlinkClick r:id="rId3" action="ppaction://hlinksldjump"/>
            <a:extLst>
              <a:ext uri="{FF2B5EF4-FFF2-40B4-BE49-F238E27FC236}">
                <a16:creationId xmlns:a16="http://schemas.microsoft.com/office/drawing/2014/main" id="{5F1EAAAE-7D5D-B0F1-D511-65E1166002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2080763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8624CF-2F44-4899-82A8-2DACEAA4057D}"/>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Managers can maximise opportunities for professionally curious practice </a:t>
            </a:r>
            <a:endParaRPr lang="en-GB" sz="3400" dirty="0">
              <a:solidFill>
                <a:srgbClr val="FFFFFF"/>
              </a:solidFill>
            </a:endParaRPr>
          </a:p>
        </p:txBody>
      </p:sp>
      <p:sp>
        <p:nvSpPr>
          <p:cNvPr id="3" name="Content Placeholder 2">
            <a:extLst>
              <a:ext uri="{FF2B5EF4-FFF2-40B4-BE49-F238E27FC236}">
                <a16:creationId xmlns:a16="http://schemas.microsoft.com/office/drawing/2014/main" id="{21613A4E-272B-449A-BE33-03770C68CF29}"/>
              </a:ext>
            </a:extLst>
          </p:cNvPr>
          <p:cNvSpPr>
            <a:spLocks noGrp="1"/>
          </p:cNvSpPr>
          <p:nvPr>
            <p:ph idx="1"/>
          </p:nvPr>
        </p:nvSpPr>
        <p:spPr>
          <a:xfrm>
            <a:off x="4037826" y="74815"/>
            <a:ext cx="8154173" cy="6773043"/>
          </a:xfrm>
        </p:spPr>
        <p:txBody>
          <a:bodyPr anchor="ctr">
            <a:normAutofit fontScale="92500" lnSpcReduction="10000"/>
          </a:bodyPr>
          <a:lstStyle/>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Provide opportunity for practitioners to have formal and informal discussions with managers and colleagues, particularly if the person is remote working. </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Reflective supervision incorporating opportunities to reflect and analyse, promote emotional resilience, and manage challenging or difficult conversations, stress and pressure, is vital for developing and maintaining professional curiosity (Broadhurst et al., 2010)</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Playing ‘devil’s advocate’ – asking ‘what if?’ questions to challenge and support practitioners to think more widely around cases. Question whether outcomes have improved for the child or adult and evidence for this.</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Present alternative hypotheses about what could be happening.</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Provide opportunities for group supervision which can help stimulate debate and curious questioning, and allow practitioners to reflect, analyse and learn from one another’s experiences. </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Ask practitioners what led them to arrive at their conclusion and support them to think through the evidence.</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Ensuring consistency of practitioners with a child or adult to enable to build a relationship and develop trust</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Monitor workloads and practitioner’s levels of stress and pressure. Support practitioners to recognise when they are tired and need a fresh pair of eyes on a case.</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Ensure learning and development opportunities are available that support professional curiosity</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Encourage expression of concerns from practitioners and escalate these appropriately.</a:t>
            </a:r>
          </a:p>
          <a:p>
            <a:pPr>
              <a:lnSpc>
                <a:spcPct val="110000"/>
              </a:lnSpc>
              <a:spcBef>
                <a:spcPts val="600"/>
              </a:spcBef>
              <a:spcAft>
                <a:spcPts val="600"/>
              </a:spcAft>
            </a:pPr>
            <a:endParaRPr lang="en-GB" sz="1600" dirty="0">
              <a:latin typeface="Arial" panose="020B0604020202020204" pitchFamily="34" charset="0"/>
              <a:cs typeface="Arial" panose="020B0604020202020204" pitchFamily="34" charset="0"/>
            </a:endParaRPr>
          </a:p>
        </p:txBody>
      </p:sp>
      <p:pic>
        <p:nvPicPr>
          <p:cNvPr id="11" name="Graphic 37" descr="Home">
            <a:hlinkClick r:id="rId2" action="ppaction://hlinksldjump"/>
            <a:extLst>
              <a:ext uri="{FF2B5EF4-FFF2-40B4-BE49-F238E27FC236}">
                <a16:creationId xmlns:a16="http://schemas.microsoft.com/office/drawing/2014/main" id="{54F880D9-B769-0ED4-99D5-743956D6E6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3968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2AA3E8-E7F9-4A18-A46E-A14433E0067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Enablers to support professional curiosity </a:t>
            </a:r>
          </a:p>
        </p:txBody>
      </p:sp>
      <p:graphicFrame>
        <p:nvGraphicFramePr>
          <p:cNvPr id="5" name="Table 4">
            <a:extLst>
              <a:ext uri="{FF2B5EF4-FFF2-40B4-BE49-F238E27FC236}">
                <a16:creationId xmlns:a16="http://schemas.microsoft.com/office/drawing/2014/main" id="{64509201-95FB-4CB9-BEF5-FC81DA027341}"/>
              </a:ext>
            </a:extLst>
          </p:cNvPr>
          <p:cNvGraphicFramePr>
            <a:graphicFrameLocks noGrp="1"/>
          </p:cNvGraphicFramePr>
          <p:nvPr>
            <p:extLst>
              <p:ext uri="{D42A27DB-BD31-4B8C-83A1-F6EECF244321}">
                <p14:modId xmlns:p14="http://schemas.microsoft.com/office/powerpoint/2010/main" val="2457512830"/>
              </p:ext>
            </p:extLst>
          </p:nvPr>
        </p:nvGraphicFramePr>
        <p:xfrm>
          <a:off x="329938" y="1822348"/>
          <a:ext cx="11566689" cy="4944156"/>
        </p:xfrm>
        <a:graphic>
          <a:graphicData uri="http://schemas.openxmlformats.org/drawingml/2006/table">
            <a:tbl>
              <a:tblPr firstRow="1" bandRow="1">
                <a:tableStyleId>{5C22544A-7EE6-4342-B048-85BDC9FD1C3A}</a:tableStyleId>
              </a:tblPr>
              <a:tblGrid>
                <a:gridCol w="2315576">
                  <a:extLst>
                    <a:ext uri="{9D8B030D-6E8A-4147-A177-3AD203B41FA5}">
                      <a16:colId xmlns:a16="http://schemas.microsoft.com/office/drawing/2014/main" val="1768161344"/>
                    </a:ext>
                  </a:extLst>
                </a:gridCol>
                <a:gridCol w="4261405">
                  <a:extLst>
                    <a:ext uri="{9D8B030D-6E8A-4147-A177-3AD203B41FA5}">
                      <a16:colId xmlns:a16="http://schemas.microsoft.com/office/drawing/2014/main" val="432139663"/>
                    </a:ext>
                  </a:extLst>
                </a:gridCol>
                <a:gridCol w="4989708">
                  <a:extLst>
                    <a:ext uri="{9D8B030D-6E8A-4147-A177-3AD203B41FA5}">
                      <a16:colId xmlns:a16="http://schemas.microsoft.com/office/drawing/2014/main" val="202717691"/>
                    </a:ext>
                  </a:extLst>
                </a:gridCol>
              </a:tblGrid>
              <a:tr h="218701">
                <a:tc>
                  <a:txBody>
                    <a:bodyPr/>
                    <a:lstStyle/>
                    <a:p>
                      <a:pPr>
                        <a:lnSpc>
                          <a:spcPct val="100000"/>
                        </a:lnSpc>
                        <a:spcBef>
                          <a:spcPts val="600"/>
                        </a:spcBef>
                        <a:spcAft>
                          <a:spcPts val="6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What strategic leaders can do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What operational managers can do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890668937"/>
                  </a:ext>
                </a:extLst>
              </a:tr>
              <a:tr h="1768951">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Involving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Develop strategies to involve adults and carers and adapt practice and service development in accordance with their feedback (Droy &amp; Lawson, 2017). </a:t>
                      </a:r>
                    </a:p>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Use resources to review the extent to which MSP is implemented in the organisation and make changes as necessary (Local Government Association, 2020).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Capture feedback from adults and carers and share with strategic leaders via local systems (Droy &amp; Lawson, 2017).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Adapt practice and service development in accordance with feedback from adults and carers (Droy &amp; Lawson, 2017).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749999805"/>
                  </a:ext>
                </a:extLst>
              </a:tr>
              <a:tr h="1653099">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Time and capacity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Review recruitment and retention practices (such as pay, learning and development offer, policy on secondments/study leave) as adequate staffing levels are key to promoting professional curiosity (Mantell &amp; Jennings, 2016).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Develop strategies to promote the efficient use of resources across the system to meet actual and projected need (Local Government Association, undated resource).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Build in time for themselves and their teams to reflect </a:t>
                      </a:r>
                      <a:r>
                        <a:rPr lang="en-GB" sz="1200" dirty="0">
                          <a:solidFill>
                            <a:schemeClr val="tx1"/>
                          </a:solidFill>
                          <a:effectLst/>
                          <a:latin typeface="Arial" panose="020B0604020202020204" pitchFamily="34" charset="0"/>
                          <a:cs typeface="Arial" panose="020B0604020202020204" pitchFamily="34" charset="0"/>
                        </a:rPr>
                        <a:t>and analyse </a:t>
                      </a:r>
                      <a:r>
                        <a:rPr lang="en-GB" sz="1200" dirty="0">
                          <a:effectLst/>
                          <a:latin typeface="Arial" panose="020B0604020202020204" pitchFamily="34" charset="0"/>
                          <a:cs typeface="Arial" panose="020B0604020202020204" pitchFamily="34" charset="0"/>
                        </a:rPr>
                        <a:t>(Broadhurst et al., 2010).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Monitor workloads and worker stress levels (Burton &amp; Revell, 2018).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Review process and practice to become more efficient and release capacity so individual workloads become more manageable and staff are freed up/enabled to develop and use curiosity in their practice (Hampshire SAB, 2015).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158066540"/>
                  </a:ext>
                </a:extLst>
              </a:tr>
              <a:tr h="1303405">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Structure and working practices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Develop remote working strategies to enable and encourage frequent discussion and support across teams (Cooper, 2019).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Introduce a strengths-based practice framework which requires that the person’s story is heard and where there is continuity in support (SCIE, 2015a)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 Carefully plan the introduction of working practices such as agile or remote working to build in opportunities for regular discussion and support for practitioners (Cooper, 2019) .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Work with practitioners to embed their understanding and consolidate their strengths-based and professionally curious practice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045639814"/>
                  </a:ext>
                </a:extLst>
              </a:tr>
            </a:tbl>
          </a:graphicData>
        </a:graphic>
      </p:graphicFrame>
      <p:pic>
        <p:nvPicPr>
          <p:cNvPr id="8" name="Graphic 37" descr="Home">
            <a:hlinkClick r:id="rId3" action="ppaction://hlinksldjump"/>
            <a:extLst>
              <a:ext uri="{FF2B5EF4-FFF2-40B4-BE49-F238E27FC236}">
                <a16:creationId xmlns:a16="http://schemas.microsoft.com/office/drawing/2014/main" id="{A478CBA7-2C9E-68FF-0571-1B3AF4E999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539623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2AA3E8-E7F9-4A18-A46E-A14433E0067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Enablers to support professional curiosity </a:t>
            </a:r>
          </a:p>
        </p:txBody>
      </p:sp>
      <p:graphicFrame>
        <p:nvGraphicFramePr>
          <p:cNvPr id="5" name="Table 4">
            <a:extLst>
              <a:ext uri="{FF2B5EF4-FFF2-40B4-BE49-F238E27FC236}">
                <a16:creationId xmlns:a16="http://schemas.microsoft.com/office/drawing/2014/main" id="{64509201-95FB-4CB9-BEF5-FC81DA027341}"/>
              </a:ext>
            </a:extLst>
          </p:cNvPr>
          <p:cNvGraphicFramePr>
            <a:graphicFrameLocks noGrp="1"/>
          </p:cNvGraphicFramePr>
          <p:nvPr>
            <p:extLst>
              <p:ext uri="{D42A27DB-BD31-4B8C-83A1-F6EECF244321}">
                <p14:modId xmlns:p14="http://schemas.microsoft.com/office/powerpoint/2010/main" val="1788823569"/>
              </p:ext>
            </p:extLst>
          </p:nvPr>
        </p:nvGraphicFramePr>
        <p:xfrm>
          <a:off x="329938" y="1822349"/>
          <a:ext cx="11566689" cy="4244636"/>
        </p:xfrm>
        <a:graphic>
          <a:graphicData uri="http://schemas.openxmlformats.org/drawingml/2006/table">
            <a:tbl>
              <a:tblPr firstRow="1" bandRow="1">
                <a:tableStyleId>{5C22544A-7EE6-4342-B048-85BDC9FD1C3A}</a:tableStyleId>
              </a:tblPr>
              <a:tblGrid>
                <a:gridCol w="2315576">
                  <a:extLst>
                    <a:ext uri="{9D8B030D-6E8A-4147-A177-3AD203B41FA5}">
                      <a16:colId xmlns:a16="http://schemas.microsoft.com/office/drawing/2014/main" val="1768161344"/>
                    </a:ext>
                  </a:extLst>
                </a:gridCol>
                <a:gridCol w="4261405">
                  <a:extLst>
                    <a:ext uri="{9D8B030D-6E8A-4147-A177-3AD203B41FA5}">
                      <a16:colId xmlns:a16="http://schemas.microsoft.com/office/drawing/2014/main" val="432139663"/>
                    </a:ext>
                  </a:extLst>
                </a:gridCol>
                <a:gridCol w="4989708">
                  <a:extLst>
                    <a:ext uri="{9D8B030D-6E8A-4147-A177-3AD203B41FA5}">
                      <a16:colId xmlns:a16="http://schemas.microsoft.com/office/drawing/2014/main" val="202717691"/>
                    </a:ext>
                  </a:extLst>
                </a:gridCol>
              </a:tblGrid>
              <a:tr h="206972">
                <a:tc>
                  <a:txBody>
                    <a:bodyPr/>
                    <a:lstStyle/>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b="0" dirty="0">
                          <a:effectLst/>
                          <a:latin typeface="Arial" panose="020B0604020202020204" pitchFamily="34" charset="0"/>
                          <a:cs typeface="Arial" panose="020B0604020202020204" pitchFamily="34" charset="0"/>
                        </a:rPr>
                        <a:t>What strategic leaders can do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b="0" dirty="0">
                          <a:effectLst/>
                          <a:latin typeface="Arial" panose="020B0604020202020204" pitchFamily="34" charset="0"/>
                          <a:cs typeface="Arial" panose="020B0604020202020204" pitchFamily="34" charset="0"/>
                        </a:rPr>
                        <a:t>What operational managers can do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890668937"/>
                  </a:ext>
                </a:extLst>
              </a:tr>
              <a:tr h="836516">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Recording, processes and procedures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Balance performance data gathering with quality, reflection and critical </a:t>
                      </a: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analysis</a:t>
                      </a:r>
                      <a:r>
                        <a:rPr lang="en-GB" sz="1200" b="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setting recording and reporting strategies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Balance performance data gathering with quality, reflection and critical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analysis</a:t>
                      </a:r>
                      <a:r>
                        <a:rPr lang="en-US" sz="1200" b="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200" b="0" dirty="0">
                          <a:effectLst/>
                          <a:latin typeface="Arial" panose="020B0604020202020204" pitchFamily="34" charset="0"/>
                          <a:ea typeface="Calibri" panose="020F0502020204030204" pitchFamily="34" charset="0"/>
                          <a:cs typeface="Arial" panose="020B0604020202020204" pitchFamily="34" charset="0"/>
                        </a:rPr>
                        <a:t>when designing forms and recording practices, and when carrying out quality assurance checks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749999805"/>
                  </a:ext>
                </a:extLst>
              </a:tr>
              <a:tr h="1859583">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Supervision and support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lvl="0" indent="0">
                        <a:lnSpc>
                          <a:spcPct val="100000"/>
                        </a:lnSpc>
                        <a:spcBef>
                          <a:spcPts val="600"/>
                        </a:spcBef>
                        <a:spcAft>
                          <a:spcPts val="600"/>
                        </a:spcAft>
                        <a:buFont typeface="Wingdings" panose="05000000000000000000" pitchFamily="2" charset="2"/>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Model a curious approach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 typeface="Wingdings" panose="05000000000000000000" pitchFamily="2" charset="2"/>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systems and structures to support operational managers and enable them to access their own reflective supervision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 typeface="Wingdings" panose="05000000000000000000" pitchFamily="2" charset="2"/>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Establish an expectation that reflective supervision will be offered and prioritised by managers (Broadhurst et al., 2010;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Model a curious approach (Revell &amp; Burton, 2016). </a:t>
                      </a:r>
                    </a:p>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Provide regular reflective supervision for all practitioners and managers, asking reflective questions and facilitating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critical analysis of </a:t>
                      </a:r>
                      <a:r>
                        <a:rPr lang="en-US" sz="1200" b="0" dirty="0">
                          <a:effectLst/>
                          <a:latin typeface="Arial" panose="020B0604020202020204" pitchFamily="34" charset="0"/>
                          <a:ea typeface="Calibri" panose="020F0502020204030204" pitchFamily="34" charset="0"/>
                          <a:cs typeface="Arial" panose="020B0604020202020204" pitchFamily="34" charset="0"/>
                        </a:rPr>
                        <a:t>work, including a focus on wellbeing, emotional resilience and the ability to initiate and manage challenging or difficult conversations (Broadhurst et al., 2010; Revell &amp; Burton, 2016). </a:t>
                      </a:r>
                    </a:p>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Don’t overestimate the abilities or resilience of staff, particularly long-serving or experienced people (Revell &amp; Burton, 2016).</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158066540"/>
                  </a:ext>
                </a:extLst>
              </a:tr>
              <a:tr h="1233504">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Legal and safeguarding literacy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Offer training in legal and safeguarding literacy, noting the importance of up-to-date knowledge about the application of the </a:t>
                      </a:r>
                      <a:r>
                        <a:rPr lang="en-GB" sz="1200" b="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Mental Capacity Act 2005 </a:t>
                      </a: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changes to legislation as appropriate (Preston-Shoot &amp; McKimm, 2013; Preston-Shoot 2017).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Develop practitioners’ legal and safeguarding literacy in supervision using reflective questions and approaches that include curiosity (Preston-Shoot &amp; McKimm, 2013; Preston-Shoot, 2017).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045639814"/>
                  </a:ext>
                </a:extLst>
              </a:tr>
            </a:tbl>
          </a:graphicData>
        </a:graphic>
      </p:graphicFrame>
      <p:pic>
        <p:nvPicPr>
          <p:cNvPr id="8" name="Graphic 37" descr="Home">
            <a:hlinkClick r:id="rId3" action="ppaction://hlinksldjump"/>
            <a:extLst>
              <a:ext uri="{FF2B5EF4-FFF2-40B4-BE49-F238E27FC236}">
                <a16:creationId xmlns:a16="http://schemas.microsoft.com/office/drawing/2014/main" id="{7113D132-FEA5-4DBE-A378-81A5E5A97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143368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a:xfrm>
            <a:off x="838200" y="365125"/>
            <a:ext cx="10983448" cy="1325563"/>
          </a:xfrm>
        </p:spPr>
        <p:txBody>
          <a:bodyPr>
            <a:normAutofit/>
          </a:bodyPr>
          <a:lstStyle/>
          <a:p>
            <a:r>
              <a:rPr lang="en-GB" sz="3600" b="1" dirty="0">
                <a:latin typeface="+mn-lt"/>
              </a:rPr>
              <a:t>The line between professional curiosity and respecting the right to private and family life</a:t>
            </a:r>
          </a:p>
        </p:txBody>
      </p:sp>
      <p:sp>
        <p:nvSpPr>
          <p:cNvPr id="5" name="Content Placeholder 4">
            <a:extLst>
              <a:ext uri="{FF2B5EF4-FFF2-40B4-BE49-F238E27FC236}">
                <a16:creationId xmlns:a16="http://schemas.microsoft.com/office/drawing/2014/main" id="{858BFAB3-083F-4881-BD85-6DCFA252B7D0}"/>
              </a:ext>
            </a:extLst>
          </p:cNvPr>
          <p:cNvSpPr>
            <a:spLocks noGrp="1"/>
          </p:cNvSpPr>
          <p:nvPr>
            <p:ph sz="half" idx="1"/>
          </p:nvPr>
        </p:nvSpPr>
        <p:spPr>
          <a:xfrm>
            <a:off x="587929" y="1690688"/>
            <a:ext cx="10442021" cy="4451506"/>
          </a:xfrm>
        </p:spPr>
        <p:txBody>
          <a:bodyPr>
            <a:normAutofit/>
          </a:bodyPr>
          <a:lstStyle/>
          <a:p>
            <a:pPr marL="0" indent="0">
              <a:lnSpc>
                <a:spcPct val="120000"/>
              </a:lnSpc>
              <a:spcBef>
                <a:spcPts val="0"/>
              </a:spcBef>
              <a:buNone/>
            </a:pPr>
            <a:r>
              <a:rPr lang="en-GB" sz="1600" dirty="0">
                <a:effectLst/>
              </a:rPr>
              <a:t>It is justifiable to probe for further information for the following reasons:</a:t>
            </a:r>
          </a:p>
          <a:p>
            <a:pPr>
              <a:lnSpc>
                <a:spcPct val="100000"/>
              </a:lnSpc>
              <a:spcBef>
                <a:spcPts val="600"/>
              </a:spcBef>
              <a:spcAft>
                <a:spcPts val="600"/>
              </a:spcAft>
            </a:pPr>
            <a:r>
              <a:rPr lang="en-GB" sz="1600" dirty="0">
                <a:effectLst/>
              </a:rPr>
              <a:t>Uncover potential harms and risks to themselves and others</a:t>
            </a:r>
          </a:p>
          <a:p>
            <a:pPr>
              <a:lnSpc>
                <a:spcPct val="100000"/>
              </a:lnSpc>
              <a:spcBef>
                <a:spcPts val="600"/>
              </a:spcBef>
              <a:spcAft>
                <a:spcPts val="600"/>
              </a:spcAft>
            </a:pPr>
            <a:r>
              <a:rPr lang="en-GB" sz="1600" dirty="0">
                <a:effectLst/>
              </a:rPr>
              <a:t>To prevent a situation of harm escalating</a:t>
            </a:r>
          </a:p>
          <a:p>
            <a:pPr>
              <a:lnSpc>
                <a:spcPct val="100000"/>
              </a:lnSpc>
              <a:spcBef>
                <a:spcPts val="600"/>
              </a:spcBef>
              <a:spcAft>
                <a:spcPts val="600"/>
              </a:spcAft>
            </a:pPr>
            <a:r>
              <a:rPr lang="en-GB" sz="1600" dirty="0">
                <a:effectLst/>
              </a:rPr>
              <a:t>When alerted by tension, uncertainty or repeating patterns in people’s situations</a:t>
            </a:r>
          </a:p>
          <a:p>
            <a:pPr>
              <a:lnSpc>
                <a:spcPct val="100000"/>
              </a:lnSpc>
              <a:spcBef>
                <a:spcPts val="600"/>
              </a:spcBef>
              <a:spcAft>
                <a:spcPts val="600"/>
              </a:spcAft>
            </a:pPr>
            <a:r>
              <a:rPr lang="en-GB" sz="1600" dirty="0">
                <a:effectLst/>
              </a:rPr>
              <a:t>To enable a greater understanding of a person’s situation/story to enable appropriate support to be provided</a:t>
            </a:r>
          </a:p>
          <a:p>
            <a:pPr>
              <a:lnSpc>
                <a:spcPct val="100000"/>
              </a:lnSpc>
              <a:spcBef>
                <a:spcPts val="600"/>
              </a:spcBef>
              <a:spcAft>
                <a:spcPts val="600"/>
              </a:spcAft>
            </a:pPr>
            <a:r>
              <a:rPr lang="en-GB" sz="1600" dirty="0">
                <a:effectLst/>
              </a:rPr>
              <a:t>When faced with conflicting information of a person’s situation</a:t>
            </a:r>
          </a:p>
          <a:p>
            <a:pPr>
              <a:lnSpc>
                <a:spcPct val="100000"/>
              </a:lnSpc>
              <a:spcBef>
                <a:spcPts val="600"/>
              </a:spcBef>
              <a:spcAft>
                <a:spcPts val="600"/>
              </a:spcAft>
            </a:pPr>
            <a:r>
              <a:rPr lang="en-GB" sz="1600" dirty="0">
                <a:effectLst/>
              </a:rPr>
              <a:t>To develop a holistic assessment and enable multi-agency working</a:t>
            </a:r>
          </a:p>
          <a:p>
            <a:pPr>
              <a:lnSpc>
                <a:spcPct val="100000"/>
              </a:lnSpc>
              <a:spcBef>
                <a:spcPts val="600"/>
              </a:spcBef>
              <a:spcAft>
                <a:spcPts val="600"/>
              </a:spcAft>
            </a:pPr>
            <a:r>
              <a:rPr lang="en-GB" sz="1600" dirty="0">
                <a:effectLst/>
              </a:rPr>
              <a:t>To make connections between events</a:t>
            </a:r>
          </a:p>
          <a:p>
            <a:pPr>
              <a:lnSpc>
                <a:spcPct val="100000"/>
              </a:lnSpc>
              <a:spcBef>
                <a:spcPts val="600"/>
              </a:spcBef>
              <a:spcAft>
                <a:spcPts val="600"/>
              </a:spcAft>
            </a:pPr>
            <a:r>
              <a:rPr lang="en-GB" sz="1600" dirty="0">
                <a:effectLst/>
              </a:rPr>
              <a:t>Enable the person to learn about themselves to keep them safe</a:t>
            </a:r>
          </a:p>
          <a:p>
            <a:pPr>
              <a:lnSpc>
                <a:spcPct val="100000"/>
              </a:lnSpc>
              <a:spcBef>
                <a:spcPts val="600"/>
              </a:spcBef>
              <a:spcAft>
                <a:spcPts val="600"/>
              </a:spcAft>
            </a:pPr>
            <a:r>
              <a:rPr lang="en-GB" sz="1600" dirty="0">
                <a:effectLst/>
              </a:rPr>
              <a:t>Identification of strengths and assets, which can lead to new ways to work with risk.</a:t>
            </a:r>
          </a:p>
          <a:p>
            <a:pPr>
              <a:lnSpc>
                <a:spcPct val="100000"/>
              </a:lnSpc>
              <a:spcBef>
                <a:spcPts val="600"/>
              </a:spcBef>
              <a:spcAft>
                <a:spcPts val="600"/>
              </a:spcAft>
            </a:pPr>
            <a:r>
              <a:rPr lang="en-GB" sz="1600" dirty="0">
                <a:effectLst/>
              </a:rPr>
              <a:t>When risk management measures are not being effective</a:t>
            </a:r>
            <a:endParaRPr lang="en-GB" sz="1600" dirty="0"/>
          </a:p>
        </p:txBody>
      </p:sp>
      <p:pic>
        <p:nvPicPr>
          <p:cNvPr id="7" name="Graphic 37" descr="Home">
            <a:hlinkClick r:id="rId2"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4221971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2AA3E8-E7F9-4A18-A46E-A14433E0067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Enablers to support professional curiosity </a:t>
            </a:r>
          </a:p>
        </p:txBody>
      </p:sp>
      <p:graphicFrame>
        <p:nvGraphicFramePr>
          <p:cNvPr id="5" name="Table 4">
            <a:extLst>
              <a:ext uri="{FF2B5EF4-FFF2-40B4-BE49-F238E27FC236}">
                <a16:creationId xmlns:a16="http://schemas.microsoft.com/office/drawing/2014/main" id="{64509201-95FB-4CB9-BEF5-FC81DA027341}"/>
              </a:ext>
            </a:extLst>
          </p:cNvPr>
          <p:cNvGraphicFramePr>
            <a:graphicFrameLocks noGrp="1"/>
          </p:cNvGraphicFramePr>
          <p:nvPr>
            <p:extLst>
              <p:ext uri="{D42A27DB-BD31-4B8C-83A1-F6EECF244321}">
                <p14:modId xmlns:p14="http://schemas.microsoft.com/office/powerpoint/2010/main" val="167319965"/>
              </p:ext>
            </p:extLst>
          </p:nvPr>
        </p:nvGraphicFramePr>
        <p:xfrm>
          <a:off x="329938" y="1822349"/>
          <a:ext cx="11566689" cy="4540115"/>
        </p:xfrm>
        <a:graphic>
          <a:graphicData uri="http://schemas.openxmlformats.org/drawingml/2006/table">
            <a:tbl>
              <a:tblPr firstRow="1" bandRow="1">
                <a:tableStyleId>{5C22544A-7EE6-4342-B048-85BDC9FD1C3A}</a:tableStyleId>
              </a:tblPr>
              <a:tblGrid>
                <a:gridCol w="2315576">
                  <a:extLst>
                    <a:ext uri="{9D8B030D-6E8A-4147-A177-3AD203B41FA5}">
                      <a16:colId xmlns:a16="http://schemas.microsoft.com/office/drawing/2014/main" val="1768161344"/>
                    </a:ext>
                  </a:extLst>
                </a:gridCol>
                <a:gridCol w="4261405">
                  <a:extLst>
                    <a:ext uri="{9D8B030D-6E8A-4147-A177-3AD203B41FA5}">
                      <a16:colId xmlns:a16="http://schemas.microsoft.com/office/drawing/2014/main" val="432139663"/>
                    </a:ext>
                  </a:extLst>
                </a:gridCol>
                <a:gridCol w="4989708">
                  <a:extLst>
                    <a:ext uri="{9D8B030D-6E8A-4147-A177-3AD203B41FA5}">
                      <a16:colId xmlns:a16="http://schemas.microsoft.com/office/drawing/2014/main" val="202717691"/>
                    </a:ext>
                  </a:extLst>
                </a:gridCol>
              </a:tblGrid>
              <a:tr h="206972">
                <a:tc>
                  <a:txBody>
                    <a:bodyPr/>
                    <a:lstStyle/>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b="0" dirty="0">
                          <a:effectLst/>
                          <a:latin typeface="Arial" panose="020B0604020202020204" pitchFamily="34" charset="0"/>
                          <a:cs typeface="Arial" panose="020B0604020202020204" pitchFamily="34" charset="0"/>
                        </a:rPr>
                        <a:t>What strategic leaders can do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b="0" dirty="0">
                          <a:effectLst/>
                          <a:latin typeface="Arial" panose="020B0604020202020204" pitchFamily="34" charset="0"/>
                          <a:cs typeface="Arial" panose="020B0604020202020204" pitchFamily="34" charset="0"/>
                        </a:rPr>
                        <a:t>What operational managers can do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890668937"/>
                  </a:ext>
                </a:extLst>
              </a:tr>
              <a:tr h="760743">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Learning and development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Design or commission a comprehensive learning and development offer with a range of methods to support different ways of learning (Shennar- Golan &amp; Gutman, 2013).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Review the continuing professional development of team members, identifying gaps and supporting individuals to meet skill and knowledge deficits - including those that relate to professional curiosity (Preston-Shoot, 2017).</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749999805"/>
                  </a:ext>
                </a:extLst>
              </a:tr>
              <a:tr h="1498503">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Open culture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Listen to and act on the concerns of operational managers about staffing pressure and stress levels (Burton &amp; Revell, 2018).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Review the organisation’s culture to promote one of openness and willingness to learn and improve (Mantell &amp; Jennings,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Escalate concerns about staffing pressure to senior managers (Swindon SAB, undated).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Carefully plan the introduction of working practices such as agile or remote working (Cooper, 2019).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staff when mistakes are made and encourage reflection, review and learning (Mantell and Jennings,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158066540"/>
                  </a:ext>
                </a:extLst>
              </a:tr>
              <a:tr h="1233504">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Partnership work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Speak positively about, and set an expectation of, partnership working - respecting and valuing the contribution of other agencies (Martineau et al., 2019; Petch, 2008; Thacker et al., 2019).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introducing multi-agency panels for discussions to support practitioners (Braye et al., 2014).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 and implement procedures for managing professional and organisational difficulties between agencies (Martineau et al., 2019).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staff to manage professional difficulties when the situation is complex (Martineau et al., 2019).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Respect and value the contribution of professionals from other agencies (Petch, 2008).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 established procedures to support strong partnership working (Thacker et al., 2019).</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buFontTx/>
                        <a:buNone/>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045639814"/>
                  </a:ext>
                </a:extLst>
              </a:tr>
            </a:tbl>
          </a:graphicData>
        </a:graphic>
      </p:graphicFrame>
      <p:pic>
        <p:nvPicPr>
          <p:cNvPr id="8" name="Graphic 37" descr="Home">
            <a:hlinkClick r:id="rId3" action="ppaction://hlinksldjump"/>
            <a:extLst>
              <a:ext uri="{FF2B5EF4-FFF2-40B4-BE49-F238E27FC236}">
                <a16:creationId xmlns:a16="http://schemas.microsoft.com/office/drawing/2014/main" id="{7CC88D7B-0156-DD50-5B8C-A5C1115CF0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229307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a:xfrm>
            <a:off x="838200" y="365125"/>
            <a:ext cx="10515600" cy="642581"/>
          </a:xfrm>
        </p:spPr>
        <p:txBody>
          <a:bodyPr>
            <a:normAutofit/>
          </a:bodyPr>
          <a:lstStyle/>
          <a:p>
            <a:r>
              <a:rPr lang="en-GB" sz="3600" b="1" dirty="0">
                <a:latin typeface="+mn-lt"/>
              </a:rPr>
              <a:t>How is it achieved?</a:t>
            </a:r>
          </a:p>
        </p:txBody>
      </p:sp>
      <p:sp>
        <p:nvSpPr>
          <p:cNvPr id="5" name="Content Placeholder 4">
            <a:extLst>
              <a:ext uri="{FF2B5EF4-FFF2-40B4-BE49-F238E27FC236}">
                <a16:creationId xmlns:a16="http://schemas.microsoft.com/office/drawing/2014/main" id="{858BFAB3-083F-4881-BD85-6DCFA252B7D0}"/>
              </a:ext>
            </a:extLst>
          </p:cNvPr>
          <p:cNvSpPr>
            <a:spLocks noGrp="1"/>
          </p:cNvSpPr>
          <p:nvPr>
            <p:ph sz="half" idx="1"/>
          </p:nvPr>
        </p:nvSpPr>
        <p:spPr>
          <a:xfrm>
            <a:off x="587928" y="1007706"/>
            <a:ext cx="5508071" cy="5134488"/>
          </a:xfrm>
        </p:spPr>
        <p:txBody>
          <a:bodyPr>
            <a:normAutofit fontScale="25000" lnSpcReduction="20000"/>
          </a:bodyPr>
          <a:lstStyle/>
          <a:p>
            <a:pPr marL="0" indent="0">
              <a:lnSpc>
                <a:spcPct val="120000"/>
              </a:lnSpc>
              <a:spcBef>
                <a:spcPts val="600"/>
              </a:spcBef>
              <a:spcAft>
                <a:spcPts val="600"/>
              </a:spcAft>
              <a:buNone/>
            </a:pPr>
            <a:r>
              <a:rPr lang="en-US" sz="7200" dirty="0">
                <a:effectLst/>
              </a:rPr>
              <a:t>It is better to help children or an adult as early as possible, before issues get worse.</a:t>
            </a:r>
          </a:p>
          <a:p>
            <a:pPr marL="0" indent="0">
              <a:lnSpc>
                <a:spcPct val="120000"/>
              </a:lnSpc>
              <a:spcBef>
                <a:spcPts val="600"/>
              </a:spcBef>
              <a:spcAft>
                <a:spcPts val="600"/>
              </a:spcAft>
              <a:buNone/>
            </a:pPr>
            <a:r>
              <a:rPr lang="en-US" sz="7200" dirty="0">
                <a:effectLst/>
              </a:rPr>
              <a:t>All agencies and professionals working with children, adults and families need to work together; the first step is to be professionally curious.</a:t>
            </a:r>
          </a:p>
          <a:p>
            <a:pPr marL="0" indent="0">
              <a:lnSpc>
                <a:spcPct val="120000"/>
              </a:lnSpc>
              <a:spcBef>
                <a:spcPts val="600"/>
              </a:spcBef>
              <a:spcAft>
                <a:spcPts val="600"/>
              </a:spcAft>
              <a:buNone/>
            </a:pPr>
            <a:r>
              <a:rPr lang="en-US" sz="7200" dirty="0">
                <a:effectLst/>
              </a:rPr>
              <a:t>Curious professionals will spend time engaging with the individual and families on visits, using their skills to observe and interact. </a:t>
            </a:r>
          </a:p>
          <a:p>
            <a:pPr marL="0" indent="0">
              <a:lnSpc>
                <a:spcPct val="120000"/>
              </a:lnSpc>
              <a:spcBef>
                <a:spcPts val="600"/>
              </a:spcBef>
              <a:spcAft>
                <a:spcPts val="600"/>
              </a:spcAft>
              <a:buNone/>
            </a:pPr>
            <a:r>
              <a:rPr lang="en-US" sz="7200" dirty="0"/>
              <a:t>Curious professionals take a wider view than the task or specialism they have entered the home for.</a:t>
            </a:r>
          </a:p>
          <a:p>
            <a:pPr marL="0" indent="0">
              <a:lnSpc>
                <a:spcPct val="120000"/>
              </a:lnSpc>
              <a:spcBef>
                <a:spcPts val="600"/>
              </a:spcBef>
              <a:spcAft>
                <a:spcPts val="600"/>
              </a:spcAft>
              <a:buNone/>
            </a:pPr>
            <a:r>
              <a:rPr lang="en-US" sz="7200" dirty="0">
                <a:effectLst/>
              </a:rPr>
              <a:t>Do not presume you know what is happening in the family home, ask questions and seek clarity if you are not certain. Equally, do not presume other </a:t>
            </a:r>
            <a:r>
              <a:rPr lang="en-US" sz="7200" dirty="0" err="1">
                <a:effectLst/>
              </a:rPr>
              <a:t>organisations</a:t>
            </a:r>
            <a:r>
              <a:rPr lang="en-US" sz="7200" dirty="0">
                <a:effectLst/>
              </a:rPr>
              <a:t> are dealing with the family’s </a:t>
            </a:r>
            <a:r>
              <a:rPr lang="en-US" sz="7200" dirty="0"/>
              <a:t>needs. </a:t>
            </a:r>
            <a:endParaRPr lang="en-US" sz="7200" dirty="0">
              <a:effectLst/>
            </a:endParaRPr>
          </a:p>
        </p:txBody>
      </p:sp>
      <p:sp>
        <p:nvSpPr>
          <p:cNvPr id="6" name="Content Placeholder 5">
            <a:extLst>
              <a:ext uri="{FF2B5EF4-FFF2-40B4-BE49-F238E27FC236}">
                <a16:creationId xmlns:a16="http://schemas.microsoft.com/office/drawing/2014/main" id="{0D6B51B4-58B9-4DC7-A862-A33B1616263E}"/>
              </a:ext>
            </a:extLst>
          </p:cNvPr>
          <p:cNvSpPr>
            <a:spLocks noGrp="1"/>
          </p:cNvSpPr>
          <p:nvPr>
            <p:ph sz="half" idx="2"/>
          </p:nvPr>
        </p:nvSpPr>
        <p:spPr>
          <a:xfrm>
            <a:off x="6096000" y="1007706"/>
            <a:ext cx="5931804" cy="5276199"/>
          </a:xfrm>
        </p:spPr>
        <p:txBody>
          <a:bodyPr>
            <a:noAutofit/>
          </a:bodyPr>
          <a:lstStyle/>
          <a:p>
            <a:pPr marL="0" indent="0">
              <a:lnSpc>
                <a:spcPct val="100000"/>
              </a:lnSpc>
              <a:spcBef>
                <a:spcPts val="600"/>
              </a:spcBef>
              <a:spcAft>
                <a:spcPts val="600"/>
              </a:spcAft>
              <a:buNone/>
            </a:pPr>
            <a:r>
              <a:rPr lang="en-US" sz="1800" dirty="0">
                <a:effectLst/>
              </a:rPr>
              <a:t>Do not be afraid to ask questions of families and do so in an open way so they know that you are asking to keep the children or adult safe, not to judge or criticise. </a:t>
            </a:r>
            <a:endParaRPr lang="en-GB" sz="1800" dirty="0"/>
          </a:p>
          <a:p>
            <a:pPr marL="0" indent="0">
              <a:lnSpc>
                <a:spcPct val="100000"/>
              </a:lnSpc>
              <a:spcBef>
                <a:spcPts val="600"/>
              </a:spcBef>
              <a:spcAft>
                <a:spcPts val="600"/>
              </a:spcAft>
              <a:buNone/>
            </a:pPr>
            <a:r>
              <a:rPr lang="en-US" sz="1800" dirty="0"/>
              <a:t>Be open to the unexpected information that does not support your initial assumptions into your assessment of what life is like for the child or adult in the family. </a:t>
            </a:r>
          </a:p>
          <a:p>
            <a:pPr marL="0" indent="0">
              <a:lnSpc>
                <a:spcPct val="100000"/>
              </a:lnSpc>
              <a:spcBef>
                <a:spcPts val="600"/>
              </a:spcBef>
              <a:spcAft>
                <a:spcPts val="600"/>
              </a:spcAft>
              <a:buNone/>
            </a:pPr>
            <a:r>
              <a:rPr lang="en-US" sz="1800" dirty="0"/>
              <a:t>Professional curiosity is the ability to enquire, investigate, analyse and explore what is happening with the child, adult or family beyond the presenting concerns. </a:t>
            </a:r>
          </a:p>
          <a:p>
            <a:pPr marL="0" indent="0">
              <a:lnSpc>
                <a:spcPct val="100000"/>
              </a:lnSpc>
              <a:spcBef>
                <a:spcPts val="600"/>
              </a:spcBef>
              <a:spcAft>
                <a:spcPts val="600"/>
              </a:spcAft>
              <a:buNone/>
            </a:pPr>
            <a:r>
              <a:rPr lang="en-US" sz="1800" dirty="0"/>
              <a:t>Professionals need the time to reflect and formulate information and if supervision or time is not readily accessible to do this then this should be escalated within your organisation. </a:t>
            </a:r>
          </a:p>
        </p:txBody>
      </p:sp>
      <p:pic>
        <p:nvPicPr>
          <p:cNvPr id="9"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9390" y="156890"/>
            <a:ext cx="834410" cy="834410"/>
          </a:xfrm>
          <a:prstGeom prst="rect">
            <a:avLst/>
          </a:prstGeom>
        </p:spPr>
      </p:pic>
      <p:pic>
        <p:nvPicPr>
          <p:cNvPr id="7"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140666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a:xfrm>
            <a:off x="838200" y="365125"/>
            <a:ext cx="10515600" cy="642581"/>
          </a:xfrm>
        </p:spPr>
        <p:txBody>
          <a:bodyPr>
            <a:normAutofit/>
          </a:bodyPr>
          <a:lstStyle/>
          <a:p>
            <a:r>
              <a:rPr lang="en-GB" sz="3600" b="1" dirty="0">
                <a:latin typeface="+mn-lt"/>
              </a:rPr>
              <a:t>How is it achieved? cont’d</a:t>
            </a:r>
          </a:p>
        </p:txBody>
      </p:sp>
      <p:sp>
        <p:nvSpPr>
          <p:cNvPr id="5" name="Content Placeholder 4">
            <a:extLst>
              <a:ext uri="{FF2B5EF4-FFF2-40B4-BE49-F238E27FC236}">
                <a16:creationId xmlns:a16="http://schemas.microsoft.com/office/drawing/2014/main" id="{858BFAB3-083F-4881-BD85-6DCFA252B7D0}"/>
              </a:ext>
            </a:extLst>
          </p:cNvPr>
          <p:cNvSpPr>
            <a:spLocks noGrp="1"/>
          </p:cNvSpPr>
          <p:nvPr>
            <p:ph sz="half" idx="1"/>
          </p:nvPr>
        </p:nvSpPr>
        <p:spPr>
          <a:xfrm>
            <a:off x="587928" y="1007706"/>
            <a:ext cx="9931462" cy="5134488"/>
          </a:xfrm>
        </p:spPr>
        <p:txBody>
          <a:bodyPr>
            <a:normAutofit lnSpcReduction="10000"/>
          </a:bodyPr>
          <a:lstStyle/>
          <a:p>
            <a:pPr marL="0" indent="0">
              <a:lnSpc>
                <a:spcPct val="120000"/>
              </a:lnSpc>
              <a:spcBef>
                <a:spcPts val="600"/>
              </a:spcBef>
              <a:spcAft>
                <a:spcPts val="600"/>
              </a:spcAft>
              <a:buNone/>
            </a:pPr>
            <a:r>
              <a:rPr lang="en-US" sz="1800" dirty="0"/>
              <a:t>The following will support professional curiosity being achieved; </a:t>
            </a:r>
          </a:p>
          <a:p>
            <a:pPr>
              <a:lnSpc>
                <a:spcPct val="120000"/>
              </a:lnSpc>
              <a:spcBef>
                <a:spcPts val="600"/>
              </a:spcBef>
              <a:spcAft>
                <a:spcPts val="600"/>
              </a:spcAft>
            </a:pPr>
            <a:r>
              <a:rPr lang="en-US" sz="1800" dirty="0"/>
              <a:t>Skills in analysis</a:t>
            </a:r>
            <a:r>
              <a:rPr lang="en-US" sz="1800" dirty="0">
                <a:solidFill>
                  <a:srgbClr val="FF0000"/>
                </a:solidFill>
              </a:rPr>
              <a:t> </a:t>
            </a:r>
          </a:p>
          <a:p>
            <a:pPr>
              <a:lnSpc>
                <a:spcPct val="120000"/>
              </a:lnSpc>
              <a:spcBef>
                <a:spcPts val="600"/>
              </a:spcBef>
              <a:spcAft>
                <a:spcPts val="600"/>
              </a:spcAft>
            </a:pPr>
            <a:r>
              <a:rPr lang="en-US" sz="1800" dirty="0"/>
              <a:t>Appropriate time allowances are built into workload allocations to facilitate reflection </a:t>
            </a:r>
          </a:p>
          <a:p>
            <a:pPr>
              <a:lnSpc>
                <a:spcPct val="120000"/>
              </a:lnSpc>
              <a:spcBef>
                <a:spcPts val="600"/>
              </a:spcBef>
              <a:spcAft>
                <a:spcPts val="600"/>
              </a:spcAft>
            </a:pPr>
            <a:r>
              <a:rPr lang="en-US" sz="1800" dirty="0"/>
              <a:t>A holistic view; i.e. wider than the reason you are meeting with the person e.g. medical care</a:t>
            </a:r>
          </a:p>
          <a:p>
            <a:pPr>
              <a:lnSpc>
                <a:spcPct val="120000"/>
              </a:lnSpc>
              <a:spcBef>
                <a:spcPts val="600"/>
              </a:spcBef>
              <a:spcAft>
                <a:spcPts val="600"/>
              </a:spcAft>
            </a:pPr>
            <a:r>
              <a:rPr lang="en-US" sz="1800" dirty="0"/>
              <a:t>Practitioner supervision </a:t>
            </a:r>
          </a:p>
          <a:p>
            <a:pPr>
              <a:lnSpc>
                <a:spcPct val="120000"/>
              </a:lnSpc>
              <a:spcBef>
                <a:spcPts val="600"/>
              </a:spcBef>
              <a:spcAft>
                <a:spcPts val="600"/>
              </a:spcAft>
            </a:pPr>
            <a:r>
              <a:rPr lang="en-US" sz="1800" dirty="0"/>
              <a:t>Appropriate questioning during interactions </a:t>
            </a:r>
          </a:p>
          <a:p>
            <a:pPr>
              <a:lnSpc>
                <a:spcPct val="120000"/>
              </a:lnSpc>
              <a:spcBef>
                <a:spcPts val="600"/>
              </a:spcBef>
              <a:spcAft>
                <a:spcPts val="600"/>
              </a:spcAft>
            </a:pPr>
            <a:r>
              <a:rPr lang="en-US" sz="1800" dirty="0"/>
              <a:t>Relationship building with children, adults, families and other agencies </a:t>
            </a:r>
          </a:p>
          <a:p>
            <a:pPr>
              <a:lnSpc>
                <a:spcPct val="120000"/>
              </a:lnSpc>
              <a:spcBef>
                <a:spcPts val="600"/>
              </a:spcBef>
              <a:spcAft>
                <a:spcPts val="600"/>
              </a:spcAft>
            </a:pPr>
            <a:r>
              <a:rPr lang="en-US" sz="1800" dirty="0"/>
              <a:t>Direct work with children, adults and families </a:t>
            </a:r>
          </a:p>
          <a:p>
            <a:pPr>
              <a:lnSpc>
                <a:spcPct val="120000"/>
              </a:lnSpc>
              <a:spcBef>
                <a:spcPts val="600"/>
              </a:spcBef>
              <a:spcAft>
                <a:spcPts val="600"/>
              </a:spcAft>
            </a:pPr>
            <a:r>
              <a:rPr lang="en-US" sz="1800" dirty="0"/>
              <a:t>Communication skills and </a:t>
            </a:r>
          </a:p>
          <a:p>
            <a:pPr>
              <a:lnSpc>
                <a:spcPct val="120000"/>
              </a:lnSpc>
              <a:spcBef>
                <a:spcPts val="600"/>
              </a:spcBef>
              <a:spcAft>
                <a:spcPts val="600"/>
              </a:spcAft>
            </a:pPr>
            <a:r>
              <a:rPr lang="en-US" sz="1800" dirty="0"/>
              <a:t>The courage to have a difficult conversation </a:t>
            </a:r>
          </a:p>
          <a:p>
            <a:pPr>
              <a:lnSpc>
                <a:spcPct val="120000"/>
              </a:lnSpc>
              <a:spcBef>
                <a:spcPts val="600"/>
              </a:spcBef>
              <a:spcAft>
                <a:spcPts val="600"/>
              </a:spcAft>
            </a:pPr>
            <a:r>
              <a:rPr lang="en-US" sz="1800" dirty="0"/>
              <a:t>Good record keeping reflecting professional curiosity and the voice of the person</a:t>
            </a:r>
          </a:p>
          <a:p>
            <a:pPr marL="0" indent="0">
              <a:lnSpc>
                <a:spcPct val="120000"/>
              </a:lnSpc>
              <a:spcBef>
                <a:spcPts val="600"/>
              </a:spcBef>
              <a:spcAft>
                <a:spcPts val="600"/>
              </a:spcAft>
              <a:buNone/>
            </a:pPr>
            <a:endParaRPr lang="en-GB" sz="1600" dirty="0"/>
          </a:p>
        </p:txBody>
      </p:sp>
      <p:pic>
        <p:nvPicPr>
          <p:cNvPr id="9"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390" y="156890"/>
            <a:ext cx="834410" cy="834410"/>
          </a:xfrm>
          <a:prstGeom prst="rect">
            <a:avLst/>
          </a:prstGeom>
        </p:spPr>
      </p:pic>
      <p:pic>
        <p:nvPicPr>
          <p:cNvPr id="7" name="Graphic 37" descr="Home">
            <a:hlinkClick r:id="rId5"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278117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1693"/>
            <a:ext cx="10515600" cy="1325563"/>
          </a:xfrm>
        </p:spPr>
        <p:txBody>
          <a:bodyPr/>
          <a:lstStyle/>
          <a:p>
            <a:r>
              <a:rPr lang="en-GB" b="1" dirty="0">
                <a:latin typeface="+mn-lt"/>
              </a:rPr>
              <a:t>Why is it important?</a:t>
            </a:r>
          </a:p>
        </p:txBody>
      </p:sp>
      <p:sp>
        <p:nvSpPr>
          <p:cNvPr id="6" name="Content Placeholder 5"/>
          <p:cNvSpPr>
            <a:spLocks noGrp="1"/>
          </p:cNvSpPr>
          <p:nvPr>
            <p:ph idx="1"/>
          </p:nvPr>
        </p:nvSpPr>
        <p:spPr>
          <a:xfrm>
            <a:off x="838200" y="1387256"/>
            <a:ext cx="10515600" cy="4705972"/>
          </a:xfrm>
        </p:spPr>
        <p:txBody>
          <a:bodyPr>
            <a:normAutofit fontScale="25000" lnSpcReduction="20000"/>
          </a:bodyPr>
          <a:lstStyle/>
          <a:p>
            <a:pPr marL="0" indent="0">
              <a:lnSpc>
                <a:spcPct val="120000"/>
              </a:lnSpc>
              <a:buNone/>
            </a:pPr>
            <a:r>
              <a:rPr lang="en-US" sz="7200" dirty="0">
                <a:effectLst/>
              </a:rPr>
              <a:t>Professional curiosity is a golden thread through Safeguarding Partnership learning reviews and audits and is an essential part of safeguarding. Nurturing professional curiosity is a fundamental aspect of working together to keep children, young people and adults safe.</a:t>
            </a:r>
            <a:endParaRPr lang="en-GB" sz="7200" dirty="0"/>
          </a:p>
          <a:p>
            <a:pPr marL="0" indent="0">
              <a:lnSpc>
                <a:spcPct val="120000"/>
              </a:lnSpc>
              <a:buNone/>
            </a:pPr>
            <a:r>
              <a:rPr lang="en-GB" sz="7200" dirty="0"/>
              <a:t>A lack of professional curiosity can lead to: </a:t>
            </a:r>
          </a:p>
          <a:p>
            <a:pPr>
              <a:lnSpc>
                <a:spcPct val="120000"/>
              </a:lnSpc>
            </a:pPr>
            <a:r>
              <a:rPr lang="en-GB" sz="7200" dirty="0"/>
              <a:t>missed opportunities to identify less obvious indicators of vulnerability or significant harm</a:t>
            </a:r>
          </a:p>
          <a:p>
            <a:pPr>
              <a:lnSpc>
                <a:spcPct val="120000"/>
              </a:lnSpc>
            </a:pPr>
            <a:r>
              <a:rPr lang="en-GB" sz="7200" dirty="0"/>
              <a:t>assumptions made in assessments of needs and risk which are incorrect and lead to wrong intervention for individuals and families</a:t>
            </a:r>
          </a:p>
          <a:p>
            <a:pPr>
              <a:lnSpc>
                <a:spcPct val="120000"/>
              </a:lnSpc>
            </a:pPr>
            <a:r>
              <a:rPr lang="en-GB" sz="7200" dirty="0"/>
              <a:t>the presenting issues are dealt with in isolation</a:t>
            </a:r>
          </a:p>
          <a:p>
            <a:pPr marL="0" indent="0">
              <a:lnSpc>
                <a:spcPct val="120000"/>
              </a:lnSpc>
              <a:buNone/>
            </a:pPr>
            <a:r>
              <a:rPr lang="en-GB" sz="7200" dirty="0"/>
              <a:t>Professionals asking questions and seeking explanation from parents/carers is something to be valued; healthy challenge is good and can provide assurance that your assessment of the situation is accurate. </a:t>
            </a:r>
          </a:p>
          <a:p>
            <a:pPr marL="0" indent="0">
              <a:lnSpc>
                <a:spcPct val="120000"/>
              </a:lnSpc>
              <a:buNone/>
            </a:pPr>
            <a:r>
              <a:rPr lang="en-GB" sz="7200" dirty="0"/>
              <a:t>A high reliance by professionals on self-report by parents/carers brings with it significant risks of proceeding on false information. </a:t>
            </a:r>
          </a:p>
          <a:p>
            <a:pPr marL="0" indent="0">
              <a:lnSpc>
                <a:spcPct val="120000"/>
              </a:lnSpc>
              <a:buNone/>
            </a:pPr>
            <a:r>
              <a:rPr lang="en-GB" sz="7200" dirty="0"/>
              <a:t>Good information sharing, supervision and open discussion at key decision-making meetings to ‘check and test’ information can be crucial in ensuring this does not happen. </a:t>
            </a:r>
          </a:p>
          <a:p>
            <a:pPr>
              <a:lnSpc>
                <a:spcPct val="120000"/>
              </a:lnSpc>
            </a:pPr>
            <a:endParaRPr lang="en-GB" sz="6400" dirty="0"/>
          </a:p>
          <a:p>
            <a:pPr marL="0" indent="0">
              <a:buNone/>
            </a:pPr>
            <a:endParaRPr lang="en-GB" sz="3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302" y="-27468"/>
            <a:ext cx="1530411" cy="1415332"/>
          </a:xfrm>
          <a:prstGeom prst="rect">
            <a:avLst/>
          </a:prstGeom>
        </p:spPr>
      </p:pic>
      <p:pic>
        <p:nvPicPr>
          <p:cNvPr id="8"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4511" y="393305"/>
            <a:ext cx="737405" cy="737405"/>
          </a:xfrm>
          <a:prstGeom prst="rect">
            <a:avLst/>
          </a:prstGeom>
        </p:spPr>
      </p:pic>
      <p:pic>
        <p:nvPicPr>
          <p:cNvPr id="9"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19786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Is exercising professional curiosity easy and straightforward?</a:t>
            </a:r>
          </a:p>
        </p:txBody>
      </p:sp>
      <p:sp>
        <p:nvSpPr>
          <p:cNvPr id="3" name="Content Placeholder 2"/>
          <p:cNvSpPr>
            <a:spLocks noGrp="1"/>
          </p:cNvSpPr>
          <p:nvPr>
            <p:ph idx="1"/>
          </p:nvPr>
        </p:nvSpPr>
        <p:spPr>
          <a:xfrm>
            <a:off x="971203" y="2141537"/>
            <a:ext cx="10515600" cy="4351338"/>
          </a:xfrm>
        </p:spPr>
        <p:txBody>
          <a:bodyPr>
            <a:normAutofit/>
          </a:bodyPr>
          <a:lstStyle/>
          <a:p>
            <a:r>
              <a:rPr lang="en-GB" sz="2400" dirty="0"/>
              <a:t>Not always. Especially if working with parents/carers who demonstrate disguised compliance or coercive control.</a:t>
            </a:r>
          </a:p>
          <a:p>
            <a:r>
              <a:rPr lang="en-GB" sz="2400" dirty="0"/>
              <a:t>Families may appear to engage with professionals but are not able or willing to change as a result of an intervention.</a:t>
            </a:r>
          </a:p>
          <a:p>
            <a:r>
              <a:rPr lang="en-GB" sz="2400" dirty="0"/>
              <a:t>Some families are unable through fear to be open and honest about family dynamics.</a:t>
            </a:r>
          </a:p>
          <a:p>
            <a:r>
              <a:rPr lang="en-GB" sz="2400" dirty="0"/>
              <a:t>In these cases, professionals will need to exercise more curiosity. </a:t>
            </a:r>
          </a:p>
          <a:p>
            <a:pPr marL="0" indent="0">
              <a:buNone/>
            </a:pPr>
            <a:endParaRPr lang="en-GB" sz="3600" dirty="0"/>
          </a:p>
          <a:p>
            <a:pPr marL="0" indent="0">
              <a:buNone/>
            </a:pPr>
            <a:endParaRPr lang="en-GB" sz="3600" dirty="0"/>
          </a:p>
        </p:txBody>
      </p:sp>
      <p:pic>
        <p:nvPicPr>
          <p:cNvPr id="4"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6279" y="365125"/>
            <a:ext cx="775041" cy="775041"/>
          </a:xfrm>
          <a:prstGeom prst="rect">
            <a:avLst/>
          </a:prstGeom>
        </p:spPr>
      </p:pic>
      <p:pic>
        <p:nvPicPr>
          <p:cNvPr id="5" name="Graphic 37" descr="Home">
            <a:hlinkClick r:id="rId5"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5912383"/>
            <a:ext cx="529159" cy="529159"/>
          </a:xfrm>
          <a:prstGeom prst="rect">
            <a:avLst/>
          </a:prstGeom>
        </p:spPr>
      </p:pic>
    </p:spTree>
    <p:extLst>
      <p:ext uri="{BB962C8B-B14F-4D97-AF65-F5344CB8AC3E}">
        <p14:creationId xmlns:p14="http://schemas.microsoft.com/office/powerpoint/2010/main" val="262753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Top Tips</a:t>
            </a:r>
          </a:p>
        </p:txBody>
      </p:sp>
      <p:grpSp>
        <p:nvGrpSpPr>
          <p:cNvPr id="4" name="Group 3">
            <a:extLst>
              <a:ext uri="{FF2B5EF4-FFF2-40B4-BE49-F238E27FC236}">
                <a16:creationId xmlns:a16="http://schemas.microsoft.com/office/drawing/2014/main" id="{37D2D7B0-8D90-4227-99AD-C4DDBA8322E3}"/>
              </a:ext>
            </a:extLst>
          </p:cNvPr>
          <p:cNvGrpSpPr/>
          <p:nvPr/>
        </p:nvGrpSpPr>
        <p:grpSpPr>
          <a:xfrm>
            <a:off x="856212" y="1887792"/>
            <a:ext cx="2163106" cy="3372617"/>
            <a:chOff x="397560" y="1377541"/>
            <a:chExt cx="2700004" cy="3914437"/>
          </a:xfrm>
        </p:grpSpPr>
        <p:sp>
          <p:nvSpPr>
            <p:cNvPr id="5" name="Rectangle 4">
              <a:hlinkClick r:id="rId3" action="ppaction://hlinksldjump"/>
              <a:extLst>
                <a:ext uri="{FF2B5EF4-FFF2-40B4-BE49-F238E27FC236}">
                  <a16:creationId xmlns:a16="http://schemas.microsoft.com/office/drawing/2014/main" id="{AF88B313-E2AA-43D0-BEEC-738A16403FD0}"/>
                </a:ext>
              </a:extLst>
            </p:cNvPr>
            <p:cNvSpPr/>
            <p:nvPr/>
          </p:nvSpPr>
          <p:spPr>
            <a:xfrm>
              <a:off x="397564" y="1377541"/>
              <a:ext cx="2700000" cy="827570"/>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LOOK</a:t>
              </a:r>
            </a:p>
          </p:txBody>
        </p:sp>
        <p:sp>
          <p:nvSpPr>
            <p:cNvPr id="6" name="Oval 5">
              <a:hlinkClick r:id="rId4" action="ppaction://hlinksldjump"/>
              <a:extLst>
                <a:ext uri="{FF2B5EF4-FFF2-40B4-BE49-F238E27FC236}">
                  <a16:creationId xmlns:a16="http://schemas.microsoft.com/office/drawing/2014/main" id="{5A63F18E-AD7E-4480-92FA-B3A312715D53}"/>
                </a:ext>
              </a:extLst>
            </p:cNvPr>
            <p:cNvSpPr/>
            <p:nvPr/>
          </p:nvSpPr>
          <p:spPr>
            <a:xfrm>
              <a:off x="397560" y="2591978"/>
              <a:ext cx="2700000" cy="2700000"/>
            </a:xfrm>
            <a:prstGeom prst="ellipse">
              <a:avLst/>
            </a:prstGeom>
            <a:solidFill>
              <a:srgbClr val="E00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9" descr="Magnifying glass">
              <a:hlinkClick r:id="rId3" action="ppaction://hlinksldjump"/>
              <a:extLst>
                <a:ext uri="{FF2B5EF4-FFF2-40B4-BE49-F238E27FC236}">
                  <a16:creationId xmlns:a16="http://schemas.microsoft.com/office/drawing/2014/main" id="{B56A6CF8-F378-421F-A526-6B54CEB50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943" y="2819118"/>
              <a:ext cx="2157047" cy="2157047"/>
            </a:xfrm>
            <a:prstGeom prst="rect">
              <a:avLst/>
            </a:prstGeom>
          </p:spPr>
        </p:pic>
        <p:pic>
          <p:nvPicPr>
            <p:cNvPr id="8" name="Graphic 11" descr="Eye">
              <a:hlinkClick r:id="rId3" action="ppaction://hlinksldjump"/>
              <a:extLst>
                <a:ext uri="{FF2B5EF4-FFF2-40B4-BE49-F238E27FC236}">
                  <a16:creationId xmlns:a16="http://schemas.microsoft.com/office/drawing/2014/main" id="{E0008704-D9B2-4B1D-AFF3-40032A7F6B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2942" y="3175283"/>
              <a:ext cx="928911" cy="928911"/>
            </a:xfrm>
            <a:prstGeom prst="rect">
              <a:avLst/>
            </a:prstGeom>
          </p:spPr>
        </p:pic>
      </p:grpSp>
      <p:grpSp>
        <p:nvGrpSpPr>
          <p:cNvPr id="9" name="Group 8">
            <a:extLst>
              <a:ext uri="{FF2B5EF4-FFF2-40B4-BE49-F238E27FC236}">
                <a16:creationId xmlns:a16="http://schemas.microsoft.com/office/drawing/2014/main" id="{2E7B2B40-0A89-4A00-9A69-66A39C45D6F4}"/>
              </a:ext>
            </a:extLst>
          </p:cNvPr>
          <p:cNvGrpSpPr/>
          <p:nvPr/>
        </p:nvGrpSpPr>
        <p:grpSpPr>
          <a:xfrm>
            <a:off x="3508199" y="1856224"/>
            <a:ext cx="2113414" cy="3404185"/>
            <a:chOff x="3316816" y="1368910"/>
            <a:chExt cx="2700004" cy="3923068"/>
          </a:xfrm>
        </p:grpSpPr>
        <p:sp>
          <p:nvSpPr>
            <p:cNvPr id="10" name="Rectangle 9">
              <a:hlinkClick r:id="rId9" action="ppaction://hlinksldjump"/>
              <a:extLst>
                <a:ext uri="{FF2B5EF4-FFF2-40B4-BE49-F238E27FC236}">
                  <a16:creationId xmlns:a16="http://schemas.microsoft.com/office/drawing/2014/main" id="{0090F379-E136-4B3D-B7E4-2618D9FA04D2}"/>
                </a:ext>
              </a:extLst>
            </p:cNvPr>
            <p:cNvSpPr/>
            <p:nvPr/>
          </p:nvSpPr>
          <p:spPr>
            <a:xfrm>
              <a:off x="3316820" y="1368910"/>
              <a:ext cx="2700000" cy="827570"/>
            </a:xfrm>
            <a:prstGeom prst="rect">
              <a:avLst/>
            </a:prstGeom>
            <a:solidFill>
              <a:srgbClr val="7844B3"/>
            </a:solidFill>
            <a:ln w="25400" algn="ctr">
              <a:solidFill>
                <a:srgbClr val="7844B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LISTEN</a:t>
              </a:r>
            </a:p>
          </p:txBody>
        </p:sp>
        <p:sp>
          <p:nvSpPr>
            <p:cNvPr id="11" name="Oval 10">
              <a:hlinkClick r:id="" action="ppaction://noaction"/>
              <a:extLst>
                <a:ext uri="{FF2B5EF4-FFF2-40B4-BE49-F238E27FC236}">
                  <a16:creationId xmlns:a16="http://schemas.microsoft.com/office/drawing/2014/main" id="{9269EE4E-4923-4EC8-A5F7-273BF4C2EC0D}"/>
                </a:ext>
              </a:extLst>
            </p:cNvPr>
            <p:cNvSpPr/>
            <p:nvPr/>
          </p:nvSpPr>
          <p:spPr>
            <a:xfrm>
              <a:off x="3316816" y="2591978"/>
              <a:ext cx="2700000" cy="2700000"/>
            </a:xfrm>
            <a:prstGeom prst="ellipse">
              <a:avLst/>
            </a:prstGeom>
            <a:solidFill>
              <a:srgbClr val="784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4" descr="Ear">
              <a:hlinkClick r:id="rId9" action="ppaction://hlinksldjump"/>
              <a:extLst>
                <a:ext uri="{FF2B5EF4-FFF2-40B4-BE49-F238E27FC236}">
                  <a16:creationId xmlns:a16="http://schemas.microsoft.com/office/drawing/2014/main" id="{C8A6E04C-2813-47F8-A70B-426759A8FB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62854" y="2738769"/>
              <a:ext cx="2342447" cy="2342447"/>
            </a:xfrm>
            <a:prstGeom prst="rect">
              <a:avLst/>
            </a:prstGeom>
          </p:spPr>
        </p:pic>
      </p:grpSp>
      <p:grpSp>
        <p:nvGrpSpPr>
          <p:cNvPr id="13" name="Group 12">
            <a:extLst>
              <a:ext uri="{FF2B5EF4-FFF2-40B4-BE49-F238E27FC236}">
                <a16:creationId xmlns:a16="http://schemas.microsoft.com/office/drawing/2014/main" id="{51405B94-0CEE-4851-B531-16B1B7E886CD}"/>
              </a:ext>
            </a:extLst>
          </p:cNvPr>
          <p:cNvGrpSpPr/>
          <p:nvPr/>
        </p:nvGrpSpPr>
        <p:grpSpPr>
          <a:xfrm>
            <a:off x="6233652" y="1786370"/>
            <a:ext cx="2629960" cy="3552546"/>
            <a:chOff x="6172886" y="1372584"/>
            <a:chExt cx="2702296" cy="3882365"/>
          </a:xfrm>
        </p:grpSpPr>
        <p:sp>
          <p:nvSpPr>
            <p:cNvPr id="14" name="Oval 13">
              <a:hlinkClick r:id="" action="ppaction://noaction"/>
              <a:extLst>
                <a:ext uri="{FF2B5EF4-FFF2-40B4-BE49-F238E27FC236}">
                  <a16:creationId xmlns:a16="http://schemas.microsoft.com/office/drawing/2014/main" id="{F250E1E6-748A-4AD1-AD87-C0BDB4489E47}"/>
                </a:ext>
              </a:extLst>
            </p:cNvPr>
            <p:cNvSpPr/>
            <p:nvPr/>
          </p:nvSpPr>
          <p:spPr>
            <a:xfrm>
              <a:off x="6172886" y="2554949"/>
              <a:ext cx="2700000" cy="2700000"/>
            </a:xfrm>
            <a:prstGeom prst="ellipse">
              <a:avLst/>
            </a:prstGeom>
            <a:solidFill>
              <a:srgbClr val="00A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12" action="ppaction://hlinksldjump"/>
              <a:extLst>
                <a:ext uri="{FF2B5EF4-FFF2-40B4-BE49-F238E27FC236}">
                  <a16:creationId xmlns:a16="http://schemas.microsoft.com/office/drawing/2014/main" id="{8C974E83-8337-4CBF-9B56-783C4E6820D4}"/>
                </a:ext>
              </a:extLst>
            </p:cNvPr>
            <p:cNvSpPr/>
            <p:nvPr/>
          </p:nvSpPr>
          <p:spPr>
            <a:xfrm>
              <a:off x="6175182" y="1372584"/>
              <a:ext cx="2700000" cy="82757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ASK</a:t>
              </a:r>
            </a:p>
          </p:txBody>
        </p:sp>
        <p:pic>
          <p:nvPicPr>
            <p:cNvPr id="16" name="Graphic 20" descr="Questions">
              <a:hlinkClick r:id="rId12" action="ppaction://hlinksldjump"/>
              <a:extLst>
                <a:ext uri="{FF2B5EF4-FFF2-40B4-BE49-F238E27FC236}">
                  <a16:creationId xmlns:a16="http://schemas.microsoft.com/office/drawing/2014/main" id="{4E806701-6AF2-4F65-8AD0-35876FA9CB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84400" y="2726232"/>
              <a:ext cx="2249933" cy="2249933"/>
            </a:xfrm>
            <a:prstGeom prst="rect">
              <a:avLst/>
            </a:prstGeom>
          </p:spPr>
        </p:pic>
      </p:grpSp>
      <p:grpSp>
        <p:nvGrpSpPr>
          <p:cNvPr id="17" name="Group 16">
            <a:extLst>
              <a:ext uri="{FF2B5EF4-FFF2-40B4-BE49-F238E27FC236}">
                <a16:creationId xmlns:a16="http://schemas.microsoft.com/office/drawing/2014/main" id="{38AD6E7A-8A29-49DD-92CA-A91824942EC1}"/>
              </a:ext>
            </a:extLst>
          </p:cNvPr>
          <p:cNvGrpSpPr/>
          <p:nvPr/>
        </p:nvGrpSpPr>
        <p:grpSpPr>
          <a:xfrm>
            <a:off x="9202992" y="1786370"/>
            <a:ext cx="2542283" cy="3699480"/>
            <a:chOff x="9094434" y="1372584"/>
            <a:chExt cx="2700004" cy="3919394"/>
          </a:xfrm>
        </p:grpSpPr>
        <p:sp>
          <p:nvSpPr>
            <p:cNvPr id="18" name="Rectangle 17">
              <a:hlinkClick r:id="rId15" action="ppaction://hlinksldjump"/>
              <a:extLst>
                <a:ext uri="{FF2B5EF4-FFF2-40B4-BE49-F238E27FC236}">
                  <a16:creationId xmlns:a16="http://schemas.microsoft.com/office/drawing/2014/main" id="{4EC85C56-B623-4E75-8455-2B86E61F806E}"/>
                </a:ext>
              </a:extLst>
            </p:cNvPr>
            <p:cNvSpPr/>
            <p:nvPr/>
          </p:nvSpPr>
          <p:spPr>
            <a:xfrm>
              <a:off x="9094438" y="1372584"/>
              <a:ext cx="2700000" cy="827572"/>
            </a:xfrm>
            <a:prstGeom prst="rect">
              <a:avLst/>
            </a:prstGeom>
            <a:solidFill>
              <a:srgbClr val="DF2129"/>
            </a:solidFill>
            <a:ln w="25400">
              <a:solidFill>
                <a:srgbClr val="DF2129"/>
              </a:solidFill>
            </a:ln>
            <a:effectLst/>
          </p:spPr>
          <p:txBody>
            <a:bodyPr vert="horz" wrap="square" lIns="36576" tIns="36576" rIns="36576" bIns="36576" numCol="1" anchor="ctr" anchorCtr="0" compatLnSpc="1">
              <a:prstTxWarp prst="textNoShape">
                <a:avLst/>
              </a:prstTxWarp>
            </a:bodyPr>
            <a:lstStyle/>
            <a:p>
              <a:pPr algn="ctr"/>
              <a:r>
                <a:rPr lang="en-GB" sz="3200" b="1" dirty="0">
                  <a:solidFill>
                    <a:schemeClr val="bg1"/>
                  </a:solidFill>
                  <a:latin typeface="Tw Cen MT" panose="020B0602020104020603" pitchFamily="34" charset="0"/>
                </a:rPr>
                <a:t>CHECK OUT</a:t>
              </a:r>
            </a:p>
          </p:txBody>
        </p:sp>
        <p:sp>
          <p:nvSpPr>
            <p:cNvPr id="19" name="Oval 18">
              <a:hlinkClick r:id="" action="ppaction://noaction"/>
              <a:extLst>
                <a:ext uri="{FF2B5EF4-FFF2-40B4-BE49-F238E27FC236}">
                  <a16:creationId xmlns:a16="http://schemas.microsoft.com/office/drawing/2014/main" id="{A10D6457-2E4A-4280-AFB8-2C0E84C46801}"/>
                </a:ext>
              </a:extLst>
            </p:cNvPr>
            <p:cNvSpPr/>
            <p:nvPr/>
          </p:nvSpPr>
          <p:spPr>
            <a:xfrm>
              <a:off x="9094434" y="2591978"/>
              <a:ext cx="2700000" cy="2700000"/>
            </a:xfrm>
            <a:prstGeom prst="ellipse">
              <a:avLst/>
            </a:prstGeom>
            <a:solidFill>
              <a:srgbClr val="DF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phic 23" descr="Checklist RTL">
              <a:hlinkClick r:id="rId15" action="ppaction://hlinksldjump"/>
              <a:extLst>
                <a:ext uri="{FF2B5EF4-FFF2-40B4-BE49-F238E27FC236}">
                  <a16:creationId xmlns:a16="http://schemas.microsoft.com/office/drawing/2014/main" id="{8CD5412F-7E03-49BC-9474-FA2A95B35F6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16516" y="2983433"/>
              <a:ext cx="1843031" cy="1843031"/>
            </a:xfrm>
            <a:prstGeom prst="rect">
              <a:avLst/>
            </a:prstGeom>
          </p:spPr>
        </p:pic>
      </p:grpSp>
      <p:pic>
        <p:nvPicPr>
          <p:cNvPr id="22"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88563" y="476750"/>
            <a:ext cx="947225" cy="686292"/>
          </a:xfrm>
          <a:prstGeom prst="rect">
            <a:avLst/>
          </a:prstGeom>
        </p:spPr>
      </p:pic>
      <p:pic>
        <p:nvPicPr>
          <p:cNvPr id="23" name="Graphic 37" descr="Home">
            <a:hlinkClick r:id="rId20"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8420" y="5987846"/>
            <a:ext cx="683508" cy="683508"/>
          </a:xfrm>
          <a:prstGeom prst="rect">
            <a:avLst/>
          </a:prstGeom>
        </p:spPr>
      </p:pic>
    </p:spTree>
    <p:extLst>
      <p:ext uri="{BB962C8B-B14F-4D97-AF65-F5344CB8AC3E}">
        <p14:creationId xmlns:p14="http://schemas.microsoft.com/office/powerpoint/2010/main" val="1949152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7561</Words>
  <Application>Microsoft Office PowerPoint</Application>
  <PresentationFormat>Widescreen</PresentationFormat>
  <Paragraphs>451</Paragraphs>
  <Slides>40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Symbol</vt:lpstr>
      <vt:lpstr>Tw Cen MT</vt:lpstr>
      <vt:lpstr>Wingdings</vt:lpstr>
      <vt:lpstr>Office Theme</vt:lpstr>
      <vt:lpstr>  PROFESSIONAL CURIOSITY  Resource pack for sharing learning and improving practice     </vt:lpstr>
      <vt:lpstr>How to use this resource</vt:lpstr>
      <vt:lpstr>What is professional curiosity?</vt:lpstr>
      <vt:lpstr>The line between professional curiosity and respecting the right to private and family life</vt:lpstr>
      <vt:lpstr>How is it achieved?</vt:lpstr>
      <vt:lpstr>How is it achieved? cont’d</vt:lpstr>
      <vt:lpstr>Why is it important?</vt:lpstr>
      <vt:lpstr>Is exercising professional curiosity easy and straightforward?</vt:lpstr>
      <vt:lpstr>Top Tips</vt:lpstr>
      <vt:lpstr>Top Tips  </vt:lpstr>
      <vt:lpstr>Top Tips  </vt:lpstr>
      <vt:lpstr>Top Tips</vt:lpstr>
      <vt:lpstr>Top Tips </vt:lpstr>
      <vt:lpstr>Guidance when appointments are cancelled by partners, carers or parents where there is a pattern of missed appointments</vt:lpstr>
      <vt:lpstr>Guidance when a carer, parent or other speaks on an adult’s behalf</vt:lpstr>
      <vt:lpstr>Top Tips - Remember to… </vt:lpstr>
      <vt:lpstr>Barriers to Professional Curiosity</vt:lpstr>
      <vt:lpstr>Barriers continued…</vt:lpstr>
      <vt:lpstr>Application to risk assessments:</vt:lpstr>
      <vt:lpstr>Holding difficult conversations and challenging, cont’d</vt:lpstr>
      <vt:lpstr>Holding difficult conversations and challenging</vt:lpstr>
      <vt:lpstr>PowerPoint Presentation</vt:lpstr>
      <vt:lpstr>Useful resources </vt:lpstr>
      <vt:lpstr>Scenarios for you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Managers Section</vt:lpstr>
      <vt:lpstr>Developing skills in professional curiosity</vt:lpstr>
      <vt:lpstr>Developing skills in professional curiosity</vt:lpstr>
      <vt:lpstr>How strategic leaders and managers can support professionally curious practice</vt:lpstr>
      <vt:lpstr>Managers can maximise opportunities for professionally curious practice </vt:lpstr>
      <vt:lpstr>Enablers to support professional curiosity </vt:lpstr>
      <vt:lpstr>Enablers to support professional curiosity </vt:lpstr>
      <vt:lpstr>Enablers to support professional curiosity </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Boorman</dc:creator>
  <cp:lastModifiedBy>Michelle Morris</cp:lastModifiedBy>
  <cp:revision>130</cp:revision>
  <dcterms:created xsi:type="dcterms:W3CDTF">2020-10-26T14:09:02Z</dcterms:created>
  <dcterms:modified xsi:type="dcterms:W3CDTF">2024-11-13T14:55:36Z</dcterms:modified>
</cp:coreProperties>
</file>