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95_78229D23.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84"/>
  </p:notesMasterIdLst>
  <p:sldIdLst>
    <p:sldId id="256" r:id="rId5"/>
    <p:sldId id="407" r:id="rId6"/>
    <p:sldId id="277" r:id="rId7"/>
    <p:sldId id="323" r:id="rId8"/>
    <p:sldId id="383" r:id="rId9"/>
    <p:sldId id="261" r:id="rId10"/>
    <p:sldId id="330" r:id="rId11"/>
    <p:sldId id="276" r:id="rId12"/>
    <p:sldId id="259" r:id="rId13"/>
    <p:sldId id="278" r:id="rId14"/>
    <p:sldId id="280" r:id="rId15"/>
    <p:sldId id="334" r:id="rId16"/>
    <p:sldId id="279" r:id="rId17"/>
    <p:sldId id="332" r:id="rId18"/>
    <p:sldId id="281" r:id="rId19"/>
    <p:sldId id="288" r:id="rId20"/>
    <p:sldId id="272" r:id="rId21"/>
    <p:sldId id="263" r:id="rId22"/>
    <p:sldId id="289" r:id="rId23"/>
    <p:sldId id="311" r:id="rId24"/>
    <p:sldId id="339" r:id="rId25"/>
    <p:sldId id="343" r:id="rId26"/>
    <p:sldId id="372" r:id="rId27"/>
    <p:sldId id="401" r:id="rId28"/>
    <p:sldId id="298" r:id="rId29"/>
    <p:sldId id="300" r:id="rId30"/>
    <p:sldId id="373" r:id="rId31"/>
    <p:sldId id="374" r:id="rId32"/>
    <p:sldId id="283" r:id="rId33"/>
    <p:sldId id="336" r:id="rId34"/>
    <p:sldId id="322" r:id="rId35"/>
    <p:sldId id="331" r:id="rId36"/>
    <p:sldId id="315" r:id="rId37"/>
    <p:sldId id="405" r:id="rId38"/>
    <p:sldId id="406" r:id="rId39"/>
    <p:sldId id="394" r:id="rId40"/>
    <p:sldId id="395" r:id="rId41"/>
    <p:sldId id="398" r:id="rId42"/>
    <p:sldId id="396" r:id="rId43"/>
    <p:sldId id="399" r:id="rId44"/>
    <p:sldId id="397" r:id="rId45"/>
    <p:sldId id="400" r:id="rId46"/>
    <p:sldId id="286" r:id="rId47"/>
    <p:sldId id="308" r:id="rId48"/>
    <p:sldId id="313" r:id="rId49"/>
    <p:sldId id="306" r:id="rId50"/>
    <p:sldId id="307" r:id="rId51"/>
    <p:sldId id="266" r:id="rId52"/>
    <p:sldId id="335" r:id="rId53"/>
    <p:sldId id="370" r:id="rId54"/>
    <p:sldId id="368" r:id="rId55"/>
    <p:sldId id="267" r:id="rId56"/>
    <p:sldId id="359" r:id="rId57"/>
    <p:sldId id="385" r:id="rId58"/>
    <p:sldId id="260" r:id="rId59"/>
    <p:sldId id="352" r:id="rId60"/>
    <p:sldId id="321" r:id="rId61"/>
    <p:sldId id="269" r:id="rId62"/>
    <p:sldId id="377" r:id="rId63"/>
    <p:sldId id="378" r:id="rId64"/>
    <p:sldId id="285" r:id="rId65"/>
    <p:sldId id="292" r:id="rId66"/>
    <p:sldId id="309" r:id="rId67"/>
    <p:sldId id="391" r:id="rId68"/>
    <p:sldId id="384" r:id="rId69"/>
    <p:sldId id="337" r:id="rId70"/>
    <p:sldId id="327" r:id="rId71"/>
    <p:sldId id="386" r:id="rId72"/>
    <p:sldId id="362" r:id="rId73"/>
    <p:sldId id="389" r:id="rId74"/>
    <p:sldId id="387" r:id="rId75"/>
    <p:sldId id="361" r:id="rId76"/>
    <p:sldId id="388" r:id="rId77"/>
    <p:sldId id="363" r:id="rId78"/>
    <p:sldId id="358" r:id="rId79"/>
    <p:sldId id="367" r:id="rId80"/>
    <p:sldId id="355" r:id="rId81"/>
    <p:sldId id="392" r:id="rId82"/>
    <p:sldId id="360"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159C00-6AB1-8A49-89A0-866540D24FCE}" name="Jo O'Boyle" initials="" userId="S::Jo.O'Boyle@lincolnshire.gov.uk::af92675d-b3a7-499b-a2cf-c12b9a1f3d9d" providerId="AD"/>
  <p188:author id="{401ACD09-AE2F-2B31-44B7-38BCE79A5AED}" name="Jo O'Boyle" initials="JO" userId="S::jo.o'boyle@lincolnshire.gov.uk::af92675d-b3a7-499b-a2cf-c12b9a1f3d9d" providerId="AD"/>
  <p188:author id="{93A01623-64E9-4E58-82AD-A927FB3F526B}" name="Claire McConaghy" initials="CM" userId="S::claire.mcconaghy@lincolnshire.gov.uk::5843c411-2d80-4311-b0fb-7677c518ef28" providerId="AD"/>
  <p188:author id="{DD30DB23-C227-58A7-9233-36921ED3EFE2}" name="Rachael Hunt" initials="RH" userId="S::rachael.hunt@lincolnshire.gov.uk::697fdff0-d89b-460a-b382-8559ef437c92" providerId="AD"/>
  <p188:author id="{78ACF454-D269-B421-4E1B-6AB3757CC1EC}" name="Claire McConaghy" initials="" userId="S::Claire.McConaghy@lincolnshire.gov.uk::5843c411-2d80-4311-b0fb-7677c518ef28" providerId="AD"/>
  <p188:author id="{F80F7E86-03A6-1C3B-9477-D2F648466B68}" name="Jane Wiffin" initials="JW" userId="57b6b53c4d2781d3" providerId="Windows Live"/>
  <p188:author id="{82F2178B-02BD-23A4-CFBC-EA230B7D8AEB}" name="PINDER, Rebecca (NHS LINCOLNSHIRE ICB - 71E)" initials="P7" userId="S::rebecca.pinder1_nhs.net#ext#@lincolnshirecc.onmicrosoft.com::d62ffed6-39b9-490f-a75b-22951870101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B3FB"/>
    <a:srgbClr val="EEDDFF"/>
    <a:srgbClr val="E7D7FD"/>
    <a:srgbClr val="391D79"/>
    <a:srgbClr val="E2E5F2"/>
    <a:srgbClr val="EEEE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138624-D90F-48BB-9C6B-6272A8E2A2DD}" v="1969" dt="2024-12-06T12:16:06.814"/>
    <p1510:client id="{210B2DE8-5075-F104-960D-363919213778}" v="33" dt="2024-12-06T10:04:21.707"/>
    <p1510:client id="{52112B7D-D7E9-1CAE-914A-1B0A5853E036}" v="9" dt="2024-12-06T13:13:30.130"/>
    <p1510:client id="{6D773AF7-131C-1FCD-7209-365E4FFCC6AD}" v="13" dt="2024-12-06T13:59:43.718"/>
    <p1510:client id="{7A1CA71F-BB59-4FE6-9C48-C7A89E3720C6}" v="250" dt="2024-12-06T12:14:02.299"/>
    <p1510:client id="{C6FB8631-98D4-4C49-8205-E958F988903C}" v="6" dt="2024-12-06T13:24:03.6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43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microsoft.com/office/2018/10/relationships/authors" Target="author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theme" Target="theme/them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omments/modernComment_195_78229D23.xml><?xml version="1.0" encoding="utf-8"?>
<p188:cmLst xmlns:a="http://schemas.openxmlformats.org/drawingml/2006/main" xmlns:r="http://schemas.openxmlformats.org/officeDocument/2006/relationships" xmlns:p188="http://schemas.microsoft.com/office/powerpoint/2018/8/main">
  <p188:cm id="{3F506C22-2E8D-41E4-9525-8C6961823F13}" authorId="{DD30DB23-C227-58A7-9233-36921ED3EFE2}" created="2024-07-19T15:59:22.273">
    <ac:deMkLst xmlns:ac="http://schemas.microsoft.com/office/drawing/2013/main/command">
      <pc:docMk xmlns:pc="http://schemas.microsoft.com/office/powerpoint/2013/main/command"/>
      <pc:sldMk xmlns:pc="http://schemas.microsoft.com/office/powerpoint/2013/main/command" cId="2015534371" sldId="405"/>
      <ac:spMk id="11" creationId="{CCDF8569-9BEA-9F12-56F5-C1A9F0AA1E10}"/>
    </ac:deMkLst>
    <p188:replyLst/>
    <p188:txBody>
      <a:bodyPr/>
      <a:lstStyle/>
      <a:p>
        <a:r>
          <a:rPr lang="en-GB"/>
          <a:t>Will be accessible once scales are live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C8C6E38D-9F3D-46E4-B33B-E61488AD5761}" type="datetimeFigureOut">
              <a:rPr lang="en-GB" smtClean="0"/>
              <a:pPr/>
              <a:t>09/12/2024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A17182E-9292-477D-AF5B-83FD887EFE3F}" type="slidenum">
              <a:rPr lang="en-GB" smtClean="0"/>
              <a:pPr/>
              <a:t>‹#›</a:t>
            </a:fld>
            <a:endParaRPr lang="en-GB"/>
          </a:p>
        </p:txBody>
      </p:sp>
    </p:spTree>
    <p:extLst>
      <p:ext uri="{BB962C8B-B14F-4D97-AF65-F5344CB8AC3E}">
        <p14:creationId xmlns:p14="http://schemas.microsoft.com/office/powerpoint/2010/main" val="3309316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11</a:t>
            </a:fld>
            <a:endParaRPr lang="en-GB"/>
          </a:p>
        </p:txBody>
      </p:sp>
    </p:spTree>
    <p:extLst>
      <p:ext uri="{BB962C8B-B14F-4D97-AF65-F5344CB8AC3E}">
        <p14:creationId xmlns:p14="http://schemas.microsoft.com/office/powerpoint/2010/main" val="9954200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612D06-C2AA-44A3-8E16-E8D5FDB8D4F2}" type="slidenum">
              <a:rPr lang="en-GB" smtClean="0"/>
              <a:t>77</a:t>
            </a:fld>
            <a:endParaRPr lang="en-GB"/>
          </a:p>
        </p:txBody>
      </p:sp>
    </p:spTree>
    <p:extLst>
      <p:ext uri="{BB962C8B-B14F-4D97-AF65-F5344CB8AC3E}">
        <p14:creationId xmlns:p14="http://schemas.microsoft.com/office/powerpoint/2010/main" val="401980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78</a:t>
            </a:fld>
            <a:endParaRPr lang="en-GB"/>
          </a:p>
        </p:txBody>
      </p:sp>
    </p:spTree>
    <p:extLst>
      <p:ext uri="{BB962C8B-B14F-4D97-AF65-F5344CB8AC3E}">
        <p14:creationId xmlns:p14="http://schemas.microsoft.com/office/powerpoint/2010/main" val="3039344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17</a:t>
            </a:fld>
            <a:endParaRPr lang="en-GB"/>
          </a:p>
        </p:txBody>
      </p:sp>
    </p:spTree>
    <p:extLst>
      <p:ext uri="{BB962C8B-B14F-4D97-AF65-F5344CB8AC3E}">
        <p14:creationId xmlns:p14="http://schemas.microsoft.com/office/powerpoint/2010/main" val="1209854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28</a:t>
            </a:fld>
            <a:endParaRPr lang="en-GB"/>
          </a:p>
        </p:txBody>
      </p:sp>
    </p:spTree>
    <p:extLst>
      <p:ext uri="{BB962C8B-B14F-4D97-AF65-F5344CB8AC3E}">
        <p14:creationId xmlns:p14="http://schemas.microsoft.com/office/powerpoint/2010/main" val="40858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D9612D06-C2AA-44A3-8E16-E8D5FDB8D4F2}" type="slidenum">
              <a:rPr lang="en-GB" smtClean="0"/>
              <a:t>54</a:t>
            </a:fld>
            <a:endParaRPr lang="en-GB"/>
          </a:p>
        </p:txBody>
      </p:sp>
    </p:spTree>
    <p:extLst>
      <p:ext uri="{BB962C8B-B14F-4D97-AF65-F5344CB8AC3E}">
        <p14:creationId xmlns:p14="http://schemas.microsoft.com/office/powerpoint/2010/main" val="81327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57</a:t>
            </a:fld>
            <a:endParaRPr lang="en-GB"/>
          </a:p>
        </p:txBody>
      </p:sp>
    </p:spTree>
    <p:extLst>
      <p:ext uri="{BB962C8B-B14F-4D97-AF65-F5344CB8AC3E}">
        <p14:creationId xmlns:p14="http://schemas.microsoft.com/office/powerpoint/2010/main" val="2416401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68</a:t>
            </a:fld>
            <a:endParaRPr lang="en-GB"/>
          </a:p>
        </p:txBody>
      </p:sp>
    </p:spTree>
    <p:extLst>
      <p:ext uri="{BB962C8B-B14F-4D97-AF65-F5344CB8AC3E}">
        <p14:creationId xmlns:p14="http://schemas.microsoft.com/office/powerpoint/2010/main" val="1579809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70</a:t>
            </a:fld>
            <a:endParaRPr lang="en-GB"/>
          </a:p>
        </p:txBody>
      </p:sp>
    </p:spTree>
    <p:extLst>
      <p:ext uri="{BB962C8B-B14F-4D97-AF65-F5344CB8AC3E}">
        <p14:creationId xmlns:p14="http://schemas.microsoft.com/office/powerpoint/2010/main" val="367177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73</a:t>
            </a:fld>
            <a:endParaRPr lang="en-GB"/>
          </a:p>
        </p:txBody>
      </p:sp>
    </p:spTree>
    <p:extLst>
      <p:ext uri="{BB962C8B-B14F-4D97-AF65-F5344CB8AC3E}">
        <p14:creationId xmlns:p14="http://schemas.microsoft.com/office/powerpoint/2010/main" val="2762801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A17182E-9292-477D-AF5B-83FD887EFE3F}" type="slidenum">
              <a:rPr lang="en-GB" smtClean="0"/>
              <a:pPr/>
              <a:t>76</a:t>
            </a:fld>
            <a:endParaRPr lang="en-GB"/>
          </a:p>
        </p:txBody>
      </p:sp>
    </p:spTree>
    <p:extLst>
      <p:ext uri="{BB962C8B-B14F-4D97-AF65-F5344CB8AC3E}">
        <p14:creationId xmlns:p14="http://schemas.microsoft.com/office/powerpoint/2010/main" val="194485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74DBD-678A-5C2E-01BF-23F475DBFBB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EDAA363-4F4E-5897-D2F5-BC8C96F325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2306DA-BF48-D6A6-D6FE-D7DAD0E4BC8D}"/>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5" name="Footer Placeholder 4">
            <a:extLst>
              <a:ext uri="{FF2B5EF4-FFF2-40B4-BE49-F238E27FC236}">
                <a16:creationId xmlns:a16="http://schemas.microsoft.com/office/drawing/2014/main" id="{BC70BE15-293D-E84F-D021-975DEB23B0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8A7041-A247-3A5A-69C3-B518751076EE}"/>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2699725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80663-AF58-25FD-AE79-DD0595855EF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47AFD1C-22AE-92FA-A0E9-B2FBACBA405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5141D93-D26F-C79D-8E4D-CC09B4B18714}"/>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5" name="Footer Placeholder 4">
            <a:extLst>
              <a:ext uri="{FF2B5EF4-FFF2-40B4-BE49-F238E27FC236}">
                <a16:creationId xmlns:a16="http://schemas.microsoft.com/office/drawing/2014/main" id="{FD081A6C-EF77-386C-1BA5-875BE8B1987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03AF4FD-8871-68D9-EB55-DD1F234E3F97}"/>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12677030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EC976-FDB6-56CB-7076-DA7C70B27B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8C72FCD-134B-CEEB-0E96-5FDBB901ED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EA05E0-0392-1343-9706-BB9FBD49BB4E}"/>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5" name="Footer Placeholder 4">
            <a:extLst>
              <a:ext uri="{FF2B5EF4-FFF2-40B4-BE49-F238E27FC236}">
                <a16:creationId xmlns:a16="http://schemas.microsoft.com/office/drawing/2014/main" id="{2CE31E95-61BD-9706-50C2-4DD1D692272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6C4B92-BC9E-37DD-2ECC-F63EF81DC01A}"/>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2851482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B677B-D3FD-CE9C-65FB-98B03703CAD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CE38245-F2AE-4C45-9362-6263F8F625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FD08698-3799-D801-739A-0C0C16C77DEE}"/>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5" name="Footer Placeholder 4">
            <a:extLst>
              <a:ext uri="{FF2B5EF4-FFF2-40B4-BE49-F238E27FC236}">
                <a16:creationId xmlns:a16="http://schemas.microsoft.com/office/drawing/2014/main" id="{43303509-E4F8-42B8-EE6B-1CC5359589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18BF55-25BB-8ED2-8DB7-DCFDDF93034E}"/>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178985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E152C-C974-FE55-501C-8CF571C9B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AC5E9D2-D307-F938-7318-DF5C8A617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0EE43-036C-7541-9AED-978ADA74253D}"/>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5" name="Footer Placeholder 4">
            <a:extLst>
              <a:ext uri="{FF2B5EF4-FFF2-40B4-BE49-F238E27FC236}">
                <a16:creationId xmlns:a16="http://schemas.microsoft.com/office/drawing/2014/main" id="{2D8E3DE7-5AB8-ACC9-85A8-EA8C5DDDD8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2872A0A-3641-C147-E1BD-199C7F70CFFD}"/>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1781868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0FD5C-F069-E443-D709-B248324D166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40A71-8E8D-D0EE-1452-1D46D5A32D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A7B71E2-4122-9EBF-A42C-990FE97215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79066C7-94B9-5F64-7A68-723E42D3349F}"/>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6" name="Footer Placeholder 5">
            <a:extLst>
              <a:ext uri="{FF2B5EF4-FFF2-40B4-BE49-F238E27FC236}">
                <a16:creationId xmlns:a16="http://schemas.microsoft.com/office/drawing/2014/main" id="{1E4626F2-14F1-80E4-6181-6AF868D23CD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FD34A2-C3AC-8932-B490-B7727B158924}"/>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242420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CE04C-5EFA-6C17-4D40-6C470583316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E4D2C83-7001-E9D9-A716-EACC13479A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CD6750-62BB-34BB-28FF-956D724F090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788E085-861D-EE68-A5FE-4FC8D1AA4E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81C9ED2-17A5-7E5D-3CA1-503135C4BD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50F82D6-3D6B-688B-6E1B-E379CD906A53}"/>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8" name="Footer Placeholder 7">
            <a:extLst>
              <a:ext uri="{FF2B5EF4-FFF2-40B4-BE49-F238E27FC236}">
                <a16:creationId xmlns:a16="http://schemas.microsoft.com/office/drawing/2014/main" id="{453CD3DE-9C7D-84BC-774F-1C2B4036B0E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980F7C9-F3F7-C857-9EAA-53C71F5E557C}"/>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3186656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9238-564E-A775-1C71-D0640E21F65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D08EDD7-ADC7-2FE2-0430-2E7E615D149B}"/>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4" name="Footer Placeholder 3">
            <a:extLst>
              <a:ext uri="{FF2B5EF4-FFF2-40B4-BE49-F238E27FC236}">
                <a16:creationId xmlns:a16="http://schemas.microsoft.com/office/drawing/2014/main" id="{FE808F97-E56D-CE6A-8FEE-CEC1BA55AAF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38F043E-B80D-9B27-EB86-D91C18EA2E4F}"/>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2095888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8E40CD-1332-2F25-DE6B-D9BD2293DB1A}"/>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3" name="Footer Placeholder 2">
            <a:extLst>
              <a:ext uri="{FF2B5EF4-FFF2-40B4-BE49-F238E27FC236}">
                <a16:creationId xmlns:a16="http://schemas.microsoft.com/office/drawing/2014/main" id="{D4C235C3-593C-F091-17A5-DFF66B51610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F3E7865-696A-9608-7C32-ECAD717DB120}"/>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4018187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0F207-9C99-8D37-B8F3-843E05874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6E39EC6-C939-9CA9-A9C4-76D8128958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F11095-E264-8F25-A4BD-D847A04DE0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7E0499-3038-2510-1A3F-8BCBA17DC1AA}"/>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6" name="Footer Placeholder 5">
            <a:extLst>
              <a:ext uri="{FF2B5EF4-FFF2-40B4-BE49-F238E27FC236}">
                <a16:creationId xmlns:a16="http://schemas.microsoft.com/office/drawing/2014/main" id="{6DC74F82-663B-33DD-A802-123D564021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02BC525-DC0C-2FE1-2071-5E7373349026}"/>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3915341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FD450-1B0F-28BC-4712-0DB9B6F120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6A2E041-553A-E66F-F331-F7BB2693E9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FCAB5AA-A64E-D06B-BF15-8D152D708B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1EC1C-A6C5-2362-D926-6FB738B45CAF}"/>
              </a:ext>
            </a:extLst>
          </p:cNvPr>
          <p:cNvSpPr>
            <a:spLocks noGrp="1"/>
          </p:cNvSpPr>
          <p:nvPr>
            <p:ph type="dt" sz="half" idx="10"/>
          </p:nvPr>
        </p:nvSpPr>
        <p:spPr/>
        <p:txBody>
          <a:bodyPr/>
          <a:lstStyle/>
          <a:p>
            <a:fld id="{3B0E2103-0138-476B-9957-F811647A853E}" type="datetimeFigureOut">
              <a:rPr lang="en-GB" smtClean="0"/>
              <a:t>09/12/2024</a:t>
            </a:fld>
            <a:endParaRPr lang="en-GB"/>
          </a:p>
        </p:txBody>
      </p:sp>
      <p:sp>
        <p:nvSpPr>
          <p:cNvPr id="6" name="Footer Placeholder 5">
            <a:extLst>
              <a:ext uri="{FF2B5EF4-FFF2-40B4-BE49-F238E27FC236}">
                <a16:creationId xmlns:a16="http://schemas.microsoft.com/office/drawing/2014/main" id="{E8FAECD3-BCB8-0C0A-423D-6B804955B7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405122-6D76-8A48-B2DD-77D85C3B7195}"/>
              </a:ext>
            </a:extLst>
          </p:cNvPr>
          <p:cNvSpPr>
            <a:spLocks noGrp="1"/>
          </p:cNvSpPr>
          <p:nvPr>
            <p:ph type="sldNum" sz="quarter" idx="12"/>
          </p:nvPr>
        </p:nvSpPr>
        <p:spPr/>
        <p:txBody>
          <a:bodyPr/>
          <a:lstStyle/>
          <a:p>
            <a:fld id="{DF305D27-C3F8-40AC-857C-7A49B5CD5CE2}" type="slidenum">
              <a:rPr lang="en-GB" smtClean="0"/>
              <a:t>‹#›</a:t>
            </a:fld>
            <a:endParaRPr lang="en-GB"/>
          </a:p>
        </p:txBody>
      </p:sp>
    </p:spTree>
    <p:extLst>
      <p:ext uri="{BB962C8B-B14F-4D97-AF65-F5344CB8AC3E}">
        <p14:creationId xmlns:p14="http://schemas.microsoft.com/office/powerpoint/2010/main" val="4226078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03C6B-2BC7-2B88-3DBE-D90B65DBE56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80424D-515A-61B4-6682-2DCE514F1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7A0F9E-317D-F9F3-22CB-E8E9DCBCB0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0E2103-0138-476B-9957-F811647A853E}" type="datetimeFigureOut">
              <a:rPr lang="en-GB" smtClean="0"/>
              <a:t>09/12/2024</a:t>
            </a:fld>
            <a:endParaRPr lang="en-GB"/>
          </a:p>
        </p:txBody>
      </p:sp>
      <p:sp>
        <p:nvSpPr>
          <p:cNvPr id="5" name="Footer Placeholder 4">
            <a:extLst>
              <a:ext uri="{FF2B5EF4-FFF2-40B4-BE49-F238E27FC236}">
                <a16:creationId xmlns:a16="http://schemas.microsoft.com/office/drawing/2014/main" id="{E6743F2F-0ACB-9BAD-4106-36BCFD7D3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E6E8CD-B68C-D274-6502-3ECB18F96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305D27-C3F8-40AC-857C-7A49B5CD5CE2}" type="slidenum">
              <a:rPr lang="en-GB" smtClean="0"/>
              <a:t>‹#›</a:t>
            </a:fld>
            <a:endParaRPr lang="en-GB"/>
          </a:p>
        </p:txBody>
      </p:sp>
    </p:spTree>
    <p:extLst>
      <p:ext uri="{BB962C8B-B14F-4D97-AF65-F5344CB8AC3E}">
        <p14:creationId xmlns:p14="http://schemas.microsoft.com/office/powerpoint/2010/main" val="2081833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ideo" Target="https://www.youtube.com/embed/ROIGfGGx80U?feature=oembed" TargetMode="External"/><Relationship Id="rId6" Type="http://schemas.openxmlformats.org/officeDocument/2006/relationships/image" Target="../media/image10.jpeg"/><Relationship Id="rId5" Type="http://schemas.openxmlformats.org/officeDocument/2006/relationships/image" Target="../media/image5.jpe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gov.scot/publications/national-risk-framework-support-assessment-children-young-people/pages/13/" TargetMode="External"/><Relationship Id="rId2" Type="http://schemas.openxmlformats.org/officeDocument/2006/relationships/slide" Target="slide3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xYBUY1kZpf8?feature=oembed"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assets.publishing.service.gov.uk/government/uploads/system/uploads/attachment_data/file/722740/Older_children_neglect_FINAL_060718.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hyperlink" Target="https://digital.nhs.uk/data-and-information/publications/statistical/mental-health-of-children-and-young-people-in-england/2023-wave-4-follow-up#data-sets" TargetMode="External"/><Relationship Id="rId3" Type="http://schemas.openxmlformats.org/officeDocument/2006/relationships/slide" Target="slide6.xml"/><Relationship Id="rId7" Type="http://schemas.openxmlformats.org/officeDocument/2006/relationships/hyperlink" Target="https://digital.nhs.uk/data-and-information/publications/statistical/mental-health-of-children-and-young-people-in-england/2020-wave-1-follow-u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youtube.com/watch?v=dAdNL6d4lpk" TargetMode="External"/><Relationship Id="rId5" Type="http://schemas.openxmlformats.org/officeDocument/2006/relationships/hyperlink" Target="https://safeguarding.network/content/safeguarding-resources/specific-risks-children-additional-needs" TargetMode="External"/><Relationship Id="rId10"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slide" Target="slide75.xml"/></Relationships>
</file>

<file path=ppt/slides/_rels/slide18.xml.rels><?xml version="1.0" encoding="UTF-8" standalone="yes"?>
<Relationships xmlns="http://schemas.openxmlformats.org/package/2006/relationships"><Relationship Id="rId3" Type="http://schemas.openxmlformats.org/officeDocument/2006/relationships/slide" Target="slide76.xml"/><Relationship Id="rId7" Type="http://schemas.openxmlformats.org/officeDocument/2006/relationships/image" Target="../media/image4.png"/><Relationship Id="rId2" Type="http://schemas.openxmlformats.org/officeDocument/2006/relationships/slide" Target="slide78.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image" Target="../media/image13.jpeg"/><Relationship Id="rId4" Type="http://schemas.openxmlformats.org/officeDocument/2006/relationships/hyperlink" Target="https://resourcecentre.savethechildren.net/pdf/pdep-positive-discipline-everyday-parenting_2016_4th_ed.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freepik.com/" TargetMode="External"/></Relationships>
</file>

<file path=ppt/slides/_rels/slide2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7.jpeg"/><Relationship Id="rId7" Type="http://schemas.openxmlformats.org/officeDocument/2006/relationships/slide" Target="slide6.xml"/><Relationship Id="rId2" Type="http://schemas.openxmlformats.org/officeDocument/2006/relationships/hyperlink" Target="https://learning.nspcc.org.uk/media/w2eh34r1/learning-from-case-reviews-parents-substance-use.pdf"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slide" Target="slide67.xml"/><Relationship Id="rId4" Type="http://schemas.openxmlformats.org/officeDocument/2006/relationships/hyperlink" Target="https://learning.nspcc.org.uk/children-and-families-at-risk/parental-substance-misuse#:~:text=%EE%80%80Long-term%20misuse%20o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E_obLCQ3Gt0?feature=oembed" TargetMode="External"/><Relationship Id="rId5" Type="http://schemas.openxmlformats.org/officeDocument/2006/relationships/image" Target="../media/image4.png"/><Relationship Id="rId4" Type="http://schemas.openxmlformats.org/officeDocument/2006/relationships/slide" Target="slide6.xml"/></Relationships>
</file>

<file path=ppt/slides/_rels/slide23.xml.rels><?xml version="1.0" encoding="UTF-8" standalone="yes"?>
<Relationships xmlns="http://schemas.openxmlformats.org/package/2006/relationships"><Relationship Id="rId8" Type="http://schemas.openxmlformats.org/officeDocument/2006/relationships/hyperlink" Target="https://learning.nspcc.org.uk/children-and-families-at-risk/parental-mental-health-problems#:~:text=How%20the%20mental%20health%20of%20parents%20and" TargetMode="External"/><Relationship Id="rId3" Type="http://schemas.openxmlformats.org/officeDocument/2006/relationships/image" Target="../media/image6.png"/><Relationship Id="rId7" Type="http://schemas.openxmlformats.org/officeDocument/2006/relationships/image" Target="../media/image7.jpeg"/><Relationship Id="rId2" Type="http://schemas.openxmlformats.org/officeDocument/2006/relationships/slide" Target="slide68.xml"/><Relationship Id="rId1" Type="http://schemas.openxmlformats.org/officeDocument/2006/relationships/slideLayout" Target="../slideLayouts/slideLayout2.xml"/><Relationship Id="rId6" Type="http://schemas.openxmlformats.org/officeDocument/2006/relationships/hyperlink" Target="https://www.canva.com/design/DAGMDK1UzD4/KUNxEr8LKv_esbyHufoqlA/watch?utm_content=DAGMDK1UzD4&amp;utm_campaign=designshare&amp;utm_medium=link&amp;utm_source=editor" TargetMode="External"/><Relationship Id="rId11" Type="http://schemas.openxmlformats.org/officeDocument/2006/relationships/hyperlink" Target="https://www.nice.org.uk/guidance/ng194/evidence/o-emotional-attachment-pdf-326764485979" TargetMode="External"/><Relationship Id="rId5" Type="http://schemas.openxmlformats.org/officeDocument/2006/relationships/image" Target="../media/image4.png"/><Relationship Id="rId10" Type="http://schemas.openxmlformats.org/officeDocument/2006/relationships/hyperlink" Target="https://www.childrenssociety.org.uk/sites/default/files/2020-10/young-carers-in-families-affected-by-parental-mental-illness.pdf" TargetMode="External"/><Relationship Id="rId4" Type="http://schemas.openxmlformats.org/officeDocument/2006/relationships/slide" Target="slide6.xml"/><Relationship Id="rId9" Type="http://schemas.openxmlformats.org/officeDocument/2006/relationships/hyperlink" Target="https://www.england.nhs.uk/mental-health/perinatal/" TargetMode="External"/></Relationships>
</file>

<file path=ppt/slides/_rels/slide24.xml.rels><?xml version="1.0" encoding="UTF-8" standalone="yes"?>
<Relationships xmlns="http://schemas.openxmlformats.org/package/2006/relationships"><Relationship Id="rId8" Type="http://schemas.openxmlformats.org/officeDocument/2006/relationships/hyperlink" Target="https://www.cps.gov.uk/cps/news/children-classed-domestic-abuse-victims-under-new-guidance" TargetMode="External"/><Relationship Id="rId13" Type="http://schemas.openxmlformats.org/officeDocument/2006/relationships/image" Target="../media/image6.png"/><Relationship Id="rId3" Type="http://schemas.openxmlformats.org/officeDocument/2006/relationships/hyperlink" Target="https://gbr01.safelinks.protection.outlook.com/?url=https%3A%2F%2Fwww.thecyberhelpline.com%2F&amp;data=05%7C02%7CLSCP%40lincolnshire.gov.uk%7C40269cba659c47a5bad408dcfa8adab1%7Cb4e05b92f8ce46b59b2499ba5c11e5e9%7C0%7C0%7C638660721478380363%7CUnknown%7CTWFpbGZsb3d8eyJWIjoiMC4wLjAwMDAiLCJQIjoiV2luMzIiLCJBTiI6Ik1haWwiLCJXVCI6Mn0%3D%7C0%7C%7C%7C&amp;sdata=rPjrazX6pR0O59HaI8BZ0AOVncnDAh1vhDSNgvxYWgo%3D&amp;reserved=0" TargetMode="External"/><Relationship Id="rId7" Type="http://schemas.openxmlformats.org/officeDocument/2006/relationships/hyperlink" Target="https://youtu.be/5u1K-JdBLUk" TargetMode="External"/><Relationship Id="rId12" Type="http://schemas.openxmlformats.org/officeDocument/2006/relationships/slide" Target="slide71.xml"/><Relationship Id="rId2" Type="http://schemas.openxmlformats.org/officeDocument/2006/relationships/slideLayout" Target="../slideLayouts/slideLayout2.xml"/><Relationship Id="rId1" Type="http://schemas.openxmlformats.org/officeDocument/2006/relationships/video" Target="https://www.youtube.com/embed/5u1K-JdBLUk?feature=oembed" TargetMode="External"/><Relationship Id="rId6" Type="http://schemas.openxmlformats.org/officeDocument/2006/relationships/hyperlink" Target="https://professionals.lincolnshire.gov.uk/downloads/download/209/domestic-abuse-resources" TargetMode="External"/><Relationship Id="rId11" Type="http://schemas.openxmlformats.org/officeDocument/2006/relationships/image" Target="../media/image15.jpeg"/><Relationship Id="rId5" Type="http://schemas.openxmlformats.org/officeDocument/2006/relationships/hyperlink" Target="https://www.lincs.police.uk/rqo/request/ri/request-information/cl/triage/v2/request-information-under-clares-law/" TargetMode="External"/><Relationship Id="rId15" Type="http://schemas.openxmlformats.org/officeDocument/2006/relationships/image" Target="../media/image4.png"/><Relationship Id="rId10" Type="http://schemas.openxmlformats.org/officeDocument/2006/relationships/hyperlink" Target="https://www.youtube.com/watch?v=xh1XmLghCws&amp;feature=youtu.be" TargetMode="External"/><Relationship Id="rId4" Type="http://schemas.openxmlformats.org/officeDocument/2006/relationships/hyperlink" Target="https://hollieguard.com/" TargetMode="External"/><Relationship Id="rId9" Type="http://schemas.openxmlformats.org/officeDocument/2006/relationships/hyperlink" Target="https://youtu.be/ARyk-39dKz0" TargetMode="External"/><Relationship Id="rId14" Type="http://schemas.openxmlformats.org/officeDocument/2006/relationships/slide" Target="slide6.xml"/></Relationships>
</file>

<file path=ppt/slides/_rels/slide25.xml.rels><?xml version="1.0" encoding="UTF-8" standalone="yes"?>
<Relationships xmlns="http://schemas.openxmlformats.org/package/2006/relationships"><Relationship Id="rId3" Type="http://schemas.openxmlformats.org/officeDocument/2006/relationships/slide" Target="slide73.xml"/><Relationship Id="rId7"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NJexC2Qv498?feature=oembed" TargetMode="External"/><Relationship Id="rId6" Type="http://schemas.openxmlformats.org/officeDocument/2006/relationships/image" Target="../media/image4.png"/><Relationship Id="rId5" Type="http://schemas.openxmlformats.org/officeDocument/2006/relationships/slide" Target="slide6.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ideo" Target="https://www.youtube.com/embed/hbRuzRS4AoY?feature=oembed" TargetMode="External"/><Relationship Id="rId6" Type="http://schemas.openxmlformats.org/officeDocument/2006/relationships/image" Target="../media/image17.jpeg"/><Relationship Id="rId5" Type="http://schemas.openxmlformats.org/officeDocument/2006/relationships/hyperlink" Target="https://learning.nspcc.org.uk/media/2547/sharing-the-brain-story-metaphors-summary-booklet.pdf"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hyperlink" Target="https://www.jstor.org/stable/1229039?seq=1" TargetMode="External"/><Relationship Id="rId13" Type="http://schemas.openxmlformats.org/officeDocument/2006/relationships/hyperlink" Target="https://www.researchinpractice.org.uk/media/onpigvy0/fhcp-supporting-legal-literacy-across-social-care-and-housing-pt-web.pdf" TargetMode="External"/><Relationship Id="rId3" Type="http://schemas.openxmlformats.org/officeDocument/2006/relationships/image" Target="../media/image6.png"/><Relationship Id="rId7" Type="http://schemas.openxmlformats.org/officeDocument/2006/relationships/slide" Target="slide54.xml"/><Relationship Id="rId12" Type="http://schemas.openxmlformats.org/officeDocument/2006/relationships/hyperlink" Target="https://onlinelibrary.wiley.com/doi/epdf/10.1002/car.2841" TargetMode="External"/><Relationship Id="rId2" Type="http://schemas.openxmlformats.org/officeDocument/2006/relationships/slide" Target="slide74.xml"/><Relationship Id="rId1" Type="http://schemas.openxmlformats.org/officeDocument/2006/relationships/slideLayout" Target="../slideLayouts/slideLayout2.xml"/><Relationship Id="rId6" Type="http://schemas.openxmlformats.org/officeDocument/2006/relationships/hyperlink" Target="https://www.researchinpractice.org.uk/media/knwobuum/social-graces-and-the-intersectionality-wheel-tool-5.pdf" TargetMode="External"/><Relationship Id="rId11" Type="http://schemas.openxmlformats.org/officeDocument/2006/relationships/hyperlink" Target="https://lhih.org.uk/jsna/start-well/schools-achievement/" TargetMode="External"/><Relationship Id="rId5" Type="http://schemas.openxmlformats.org/officeDocument/2006/relationships/image" Target="../media/image4.png"/><Relationship Id="rId15" Type="http://schemas.openxmlformats.org/officeDocument/2006/relationships/image" Target="../media/image18.png"/><Relationship Id="rId10" Type="http://schemas.openxmlformats.org/officeDocument/2006/relationships/hyperlink" Target="https://lhih.org.uk/jsna/live-well/mental-health-emotional-wellbeing/" TargetMode="External"/><Relationship Id="rId4" Type="http://schemas.openxmlformats.org/officeDocument/2006/relationships/slide" Target="slide6.xml"/><Relationship Id="rId9" Type="http://schemas.openxmlformats.org/officeDocument/2006/relationships/hyperlink" Target="https://lhih.org.uk/jsna/live-well/respiratory-conditions/" TargetMode="External"/><Relationship Id="rId14" Type="http://schemas.openxmlformats.org/officeDocument/2006/relationships/hyperlink" Target="https://lhih.org.uk/wp-content/uploads/2023/03/Lincolnshire-JSNA-infographics-March-2023.pdf"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future.nhs.uk/gf2.ti/f/1106946/75306725.1/PDF/-/Healing%20Psychological%20Trauma_LR.pdf" TargetMode="External"/><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https://www.youtube.com/embed/ZdIQRxwT1I0?feature=oembed" TargetMode="External"/><Relationship Id="rId6" Type="http://schemas.openxmlformats.org/officeDocument/2006/relationships/slide" Target="slide68.xml"/><Relationship Id="rId11" Type="http://schemas.openxmlformats.org/officeDocument/2006/relationships/image" Target="../media/image4.png"/><Relationship Id="rId5" Type="http://schemas.openxmlformats.org/officeDocument/2006/relationships/hyperlink" Target="https://sway.cloud.microsoft/VHInKG79CClGYeNi" TargetMode="External"/><Relationship Id="rId10" Type="http://schemas.openxmlformats.org/officeDocument/2006/relationships/slide" Target="slide6.xml"/><Relationship Id="rId4" Type="http://schemas.openxmlformats.org/officeDocument/2006/relationships/image" Target="../media/image7.jpeg"/><Relationship Id="rId9" Type="http://schemas.openxmlformats.org/officeDocument/2006/relationships/image" Target="../media/image19.jpeg"/></Relationships>
</file>

<file path=ppt/slides/_rels/slide29.xml.rels><?xml version="1.0" encoding="UTF-8" standalone="yes"?>
<Relationships xmlns="http://schemas.openxmlformats.org/package/2006/relationships"><Relationship Id="rId3" Type="http://schemas.openxmlformats.org/officeDocument/2006/relationships/slide" Target="slide6.xml"/><Relationship Id="rId7" Type="http://schemas.openxmlformats.org/officeDocument/2006/relationships/hyperlink" Target="https://sway.cloud.microsoft/hCsOsbsMJ9wODlSY" TargetMode="Externa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s://sway.cloud.microsoft/L8yV602rFMVtmm2Z?ref=Link"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sway.cloud.microsoft/WC4cFGN65awXUIe2" TargetMode="External"/><Relationship Id="rId4" Type="http://schemas.openxmlformats.org/officeDocument/2006/relationships/image" Target="../media/image7.jpeg"/></Relationships>
</file>

<file path=ppt/slides/_rels/slide3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3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slide" Target="sl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hyperlink" Target="https://www.lincolnshire.gov.uk/safeguarding/report-concern" TargetMode="External"/><Relationship Id="rId4" Type="http://schemas.openxmlformats.org/officeDocument/2006/relationships/hyperlink" Target="mailto:earlyhelpconsultants@lincolnshire.gov.uk" TargetMode="External"/></Relationships>
</file>

<file path=ppt/slides/_rels/slide34.xml.rels><?xml version="1.0" encoding="UTF-8" standalone="yes"?>
<Relationships xmlns="http://schemas.openxmlformats.org/package/2006/relationships"><Relationship Id="rId3" Type="http://schemas.openxmlformats.org/officeDocument/2006/relationships/slide" Target="slide6.xml"/><Relationship Id="rId2" Type="http://schemas.microsoft.com/office/2018/10/relationships/comments" Target="../comments/modernComment_195_78229D23.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 Target="slide19.xml"/><Relationship Id="rId7" Type="http://schemas.openxmlformats.org/officeDocument/2006/relationships/slide" Target="slide6.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13.xml"/><Relationship Id="rId4" Type="http://schemas.openxmlformats.org/officeDocument/2006/relationships/slide" Target="slide29.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56.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slide" Target="slide4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3.xml"/><Relationship Id="rId5" Type="http://schemas.openxmlformats.org/officeDocument/2006/relationships/slide" Target="slide58.xml"/><Relationship Id="rId4" Type="http://schemas.openxmlformats.org/officeDocument/2006/relationships/hyperlink" Target="https://lincolnshirescb.proceduresonline.com/p_safer_sleep_infant.html"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62.xml"/><Relationship Id="rId4" Type="http://schemas.openxmlformats.org/officeDocument/2006/relationships/slide" Target="slide15.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slide" Target="slide6.xml"/><Relationship Id="rId9"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74.xml"/><Relationship Id="rId5" Type="http://schemas.openxmlformats.org/officeDocument/2006/relationships/slide" Target="slide54.xml"/><Relationship Id="rId4" Type="http://schemas.openxmlformats.org/officeDocument/2006/relationships/hyperlink" Target="https://lincolnshirescb.proceduresonline.com/p_mobile_families_guid.html"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slide" Target="slide19.xml"/><Relationship Id="rId4" Type="http://schemas.openxmlformats.org/officeDocument/2006/relationships/hyperlink" Target="https://learning.nspcc.org.uk/child-health-development/attachment-early-years" TargetMode="External"/></Relationships>
</file>

<file path=ppt/slides/_rels/slide42.xml.rels><?xml version="1.0" encoding="UTF-8" standalone="yes"?>
<Relationships xmlns="http://schemas.openxmlformats.org/package/2006/relationships"><Relationship Id="rId8" Type="http://schemas.openxmlformats.org/officeDocument/2006/relationships/slide" Target="slide57.xml"/><Relationship Id="rId3" Type="http://schemas.openxmlformats.org/officeDocument/2006/relationships/image" Target="../media/image4.png"/><Relationship Id="rId7" Type="http://schemas.openxmlformats.org/officeDocument/2006/relationships/slide" Target="slide48.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52.xml"/><Relationship Id="rId5" Type="http://schemas.openxmlformats.org/officeDocument/2006/relationships/slide" Target="slide10.xml"/><Relationship Id="rId4" Type="http://schemas.openxmlformats.org/officeDocument/2006/relationships/slide" Target="slide61.xml"/></Relationships>
</file>

<file path=ppt/slides/_rels/slide43.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Layout" Target="../slideLayouts/slideLayout2.xml"/><Relationship Id="rId1" Type="http://schemas.openxmlformats.org/officeDocument/2006/relationships/video" Target="https://www.youtube.com/embed/x6WYm4F9mik?feature=oembed" TargetMode="External"/><Relationship Id="rId5" Type="http://schemas.openxmlformats.org/officeDocument/2006/relationships/image" Target="../media/image20.jpe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professionals.lincolnshire.gov.uk/downloads/file/2788/team-around-the-child-tac-handbook.pdf#page=5"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www.proceduresonline.com/trixcms2/media/22654/professional-curiosity-resource-pack-v33_review_may-2024.pptx" TargetMode="External"/><Relationship Id="rId5" Type="http://schemas.openxmlformats.org/officeDocument/2006/relationships/hyperlink" Target="https://www.canva.com/design/DAGMCjD0DPw/gyyaNI8WQOPjCraXf0UaDg/watch?utm_content=DAGMCjD0DPw&amp;utm_campaign=designshare&amp;utm_medium=link&amp;utm_source=editor" TargetMode="External"/><Relationship Id="rId4" Type="http://schemas.openxmlformats.org/officeDocument/2006/relationships/slide" Target="slide19.xml"/></Relationships>
</file>

<file path=ppt/slides/_rels/slide4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openxmlformats.org/officeDocument/2006/relationships/hyperlink" Target="https://professionals.lincolnshire.gov.uk/team-around-child"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sway.cloud.microsoft/gQP59gyoNsFDXGgd" TargetMode="External"/><Relationship Id="rId5" Type="http://schemas.openxmlformats.org/officeDocument/2006/relationships/hyperlink" Target="https://sway.cloud.microsoft/x6aIZCigULpgaTOm" TargetMode="External"/><Relationship Id="rId4" Type="http://schemas.openxmlformats.org/officeDocument/2006/relationships/hyperlink" Target="mailto:earlyhelpconsultants@lincolnshire.gov.uk"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hyperlink" Target="https://assets.publishing.service.gov.uk/media/669e7501ab418ab055592a7b/Working_together_to_safeguard_children_2023.pdf"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slide" Target="slide6.xml"/></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4" Type="http://schemas.openxmlformats.org/officeDocument/2006/relationships/hyperlink" Target="https://lincolnshirescb.proceduresonline.com/p_joint_pr_esc.html"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hyperlink" Target="https://lincolnshirescb.proceduresonline.com/local_resources.html" TargetMode="External"/><Relationship Id="rId13" Type="http://schemas.openxmlformats.org/officeDocument/2006/relationships/hyperlink" Target="https://www.youtube.com/watch?v=Rn4gWvb4B4Y" TargetMode="External"/><Relationship Id="rId18" Type="http://schemas.openxmlformats.org/officeDocument/2006/relationships/hyperlink" Target="https://www.gov.uk/browse/benefits/looking-for-work" TargetMode="External"/><Relationship Id="rId26" Type="http://schemas.openxmlformats.org/officeDocument/2006/relationships/hyperlink" Target="https://www.youtube.com/watch?v=l7lme4FOCf8" TargetMode="External"/><Relationship Id="rId3" Type="http://schemas.openxmlformats.org/officeDocument/2006/relationships/slide" Target="slide6.xml"/><Relationship Id="rId21" Type="http://schemas.openxmlformats.org/officeDocument/2006/relationships/hyperlink" Target="https://www.forbabyssake.org.uk/wp-content/uploads/2021/02/Parental-Relationships-spectrum-updated-generic-version-21-feb.pdf" TargetMode="External"/><Relationship Id="rId7" Type="http://schemas.openxmlformats.org/officeDocument/2006/relationships/hyperlink" Target="https://www.lincspcf.org.uk/" TargetMode="External"/><Relationship Id="rId12" Type="http://schemas.openxmlformats.org/officeDocument/2006/relationships/hyperlink" Target="https://lincolnshirescb.proceduresonline.com/p_supp_yc_fam.html" TargetMode="External"/><Relationship Id="rId17" Type="http://schemas.openxmlformats.org/officeDocument/2006/relationships/hyperlink" Target="https://www.gov.uk/access-to-work" TargetMode="External"/><Relationship Id="rId25" Type="http://schemas.openxmlformats.org/officeDocument/2006/relationships/hyperlink" Target="https://latcharity.org.uk/family/family-childrens-support/" TargetMode="External"/><Relationship Id="rId2" Type="http://schemas.openxmlformats.org/officeDocument/2006/relationships/notesSlide" Target="../notesSlides/notesSlide4.xml"/><Relationship Id="rId16" Type="http://schemas.openxmlformats.org/officeDocument/2006/relationships/hyperlink" Target="https://www.gov.uk/browse/benefits/families" TargetMode="External"/><Relationship Id="rId20" Type="http://schemas.openxmlformats.org/officeDocument/2006/relationships/hyperlink" Target="https://sway.cloud.microsoft/x6aIZCigULpgaTOm" TargetMode="External"/><Relationship Id="rId29" Type="http://schemas.openxmlformats.org/officeDocument/2006/relationships/hyperlink" Target="https://amparo.org.uk/" TargetMode="External"/><Relationship Id="rId1" Type="http://schemas.openxmlformats.org/officeDocument/2006/relationships/slideLayout" Target="../slideLayouts/slideLayout2.xml"/><Relationship Id="rId6" Type="http://schemas.openxmlformats.org/officeDocument/2006/relationships/hyperlink" Target="https://lincolnshire.connecttosupport.org/" TargetMode="External"/><Relationship Id="rId11" Type="http://schemas.openxmlformats.org/officeDocument/2006/relationships/hyperlink" Target="https://www.lincolnshire.gov.uk/support-carers" TargetMode="External"/><Relationship Id="rId24" Type="http://schemas.openxmlformats.org/officeDocument/2006/relationships/hyperlink" Target="https://www.lincoln.gov.uk/downloads/file/1465/lincolnshire-homelessness-and-rough-sleeper-strategy" TargetMode="External"/><Relationship Id="rId5" Type="http://schemas.openxmlformats.org/officeDocument/2006/relationships/hyperlink" Target="https://www.lincsfamilydirectory.org.uk/kb5/lincs/fsd/home.page" TargetMode="External"/><Relationship Id="rId15" Type="http://schemas.openxmlformats.org/officeDocument/2006/relationships/hyperlink" Target="https://lincolnshire.connecttosupport.org/information-and-advice/carers/support-and-advice/#:~:text=Lincolnshire%20Young%20Carers%20is%20a%20service%20designed%20to,exist%20because%20someone%20needs%20their%20help%20and%20support." TargetMode="External"/><Relationship Id="rId23" Type="http://schemas.openxmlformats.org/officeDocument/2006/relationships/hyperlink" Target="https://lincolnshireadults.trixonline.co.uk/chapter/homelessness-duty-to-refer" TargetMode="External"/><Relationship Id="rId28" Type="http://schemas.openxmlformats.org/officeDocument/2006/relationships/hyperlink" Target="https://www.zerosuicidealliance.com/ZSA-Resources" TargetMode="External"/><Relationship Id="rId10" Type="http://schemas.openxmlformats.org/officeDocument/2006/relationships/hyperlink" Target="https://www.bing.com/ck/a?!&amp;&amp;p=27be40e94425adbbJmltdHM9MTcyMTY5MjgwMCZpZ3VpZD0yYmI3YWFmMC0xMjYyLTY2MWItMTkzNy1iZWMyMTNhOTY3MmQmaW5zaWQ9NTIzOQ&amp;ptn=3&amp;ver=2&amp;hsh=3&amp;fclid=2bb7aaf0-1262-661b-1937-bec213a9672d&amp;psq=built+on+love+children+and+families&amp;u=a1aHR0cHM6Ly93d3cuZ292LnVrL2dvdmVybm1lbnQvY29uc3VsdGF0aW9ucy9jaGlsZHJlbnMtc29jaWFsLWNhcmUtc3RhYmxlLWhvbWVzLWJ1aWx0LW9uLWxvdmUvZ3VpZGUtZm9yLWNoaWxkcmVuLWFuZC15b3VuZy1wZW9wbGUtc3RhYmxlLWhvbWVzLWJ1aWx0LW9uLWxvdmU&amp;ntb=1" TargetMode="External"/><Relationship Id="rId19" Type="http://schemas.openxmlformats.org/officeDocument/2006/relationships/hyperlink" Target="https://professionals.lincolnshire.gov.uk/downloads/file/2550/reducing-parental-conflict-best-questions-to-explore-with-families." TargetMode="External"/><Relationship Id="rId4" Type="http://schemas.openxmlformats.org/officeDocument/2006/relationships/image" Target="../media/image4.png"/><Relationship Id="rId9" Type="http://schemas.openxmlformats.org/officeDocument/2006/relationships/hyperlink" Target="https://www.socialworkerstoolbox.com/" TargetMode="External"/><Relationship Id="rId14" Type="http://schemas.openxmlformats.org/officeDocument/2006/relationships/hyperlink" Target="https://carers.org/young-carers-alliance/young-carers-alliance" TargetMode="External"/><Relationship Id="rId22" Type="http://schemas.openxmlformats.org/officeDocument/2006/relationships/hyperlink" Target="https://lincolnshirescb.proceduresonline.com/files/separated_parent_pol.pdf" TargetMode="External"/><Relationship Id="rId27" Type="http://schemas.openxmlformats.org/officeDocument/2006/relationships/hyperlink" Target="https://www.lcgl.org.uk/" TargetMode="External"/><Relationship Id="rId30" Type="http://schemas.openxmlformats.org/officeDocument/2006/relationships/hyperlink" Target="https://www.lincolnshirescp.org.uk/lscp-training"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content.iriss.org.uk/assessment/triangle.html" TargetMode="External"/><Relationship Id="rId5" Type="http://schemas.openxmlformats.org/officeDocument/2006/relationships/image" Target="../media/image5.jpeg"/><Relationship Id="rId4" Type="http://schemas.openxmlformats.org/officeDocument/2006/relationships/hyperlink" Target="https://content.iriss.org.uk/assessment/mairi_timeline.html" TargetMode="External"/></Relationships>
</file>

<file path=ppt/slides/_rels/slide56.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sway.cloud.microsoft/VHInKG79CClGYeNi" TargetMode="External"/><Relationship Id="rId5" Type="http://schemas.openxmlformats.org/officeDocument/2006/relationships/image" Target="../media/image7.jpe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hyperlink" Target="https://sway.cloud.microsoft/cklCjes6T2ptMcha?ref=Link&amp;loc=play" TargetMode="External"/><Relationship Id="rId7"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hyperlink" Target="https://lincolnshirescb.proceduresonline.com/local_resources.html" TargetMode="External"/><Relationship Id="rId4" Type="http://schemas.openxmlformats.org/officeDocument/2006/relationships/image" Target="../media/image7.jpeg"/></Relationships>
</file>

<file path=ppt/slides/_rels/slide5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lincolnshirescb.proceduresonline.com/g_work_uncoop_fams.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slideLayout" Target="../slideLayouts/slideLayout2.xml"/><Relationship Id="rId7" Type="http://schemas.openxmlformats.org/officeDocument/2006/relationships/image" Target="../media/image25.jpeg"/><Relationship Id="rId2" Type="http://schemas.openxmlformats.org/officeDocument/2006/relationships/video" Target="https://www.youtube.com/embed/SsNgZ47o2I4?list=PLffBXI4nwQ4gdfX3L2nIoziobaRdwCWSy" TargetMode="External"/><Relationship Id="rId1" Type="http://schemas.openxmlformats.org/officeDocument/2006/relationships/video" Target="https://www.youtube.com/embed/wgQEoB9UbmY?feature=oembed" TargetMode="External"/><Relationship Id="rId6" Type="http://schemas.openxmlformats.org/officeDocument/2006/relationships/hyperlink" Target="https://www.lincolnshirescp.org.uk/lscp-training" TargetMode="External"/><Relationship Id="rId5" Type="http://schemas.openxmlformats.org/officeDocument/2006/relationships/hyperlink" Target="https://trixcms.trixonline.co.uk/api/assets/lincolnshireadults/6fc9023c-6a89-4c93-aa5e-92baf98b1234/professional-curiosity-resource-pack-2022-v2.pdf" TargetMode="External"/><Relationship Id="rId10" Type="http://schemas.openxmlformats.org/officeDocument/2006/relationships/image" Target="../media/image4.png"/><Relationship Id="rId4" Type="http://schemas.openxmlformats.org/officeDocument/2006/relationships/image" Target="../media/image5.jpeg"/><Relationship Id="rId9" Type="http://schemas.openxmlformats.org/officeDocument/2006/relationships/slide" Target="slide6.xml"/></Relationships>
</file>

<file path=ppt/slides/_rels/slide6.xml.rels><?xml version="1.0" encoding="UTF-8" standalone="yes"?>
<Relationships xmlns="http://schemas.openxmlformats.org/package/2006/relationships"><Relationship Id="rId13" Type="http://schemas.openxmlformats.org/officeDocument/2006/relationships/slide" Target="slide67.xml"/><Relationship Id="rId18" Type="http://schemas.openxmlformats.org/officeDocument/2006/relationships/slide" Target="slide50.xml"/><Relationship Id="rId26" Type="http://schemas.openxmlformats.org/officeDocument/2006/relationships/slide" Target="slide18.xml"/><Relationship Id="rId39" Type="http://schemas.openxmlformats.org/officeDocument/2006/relationships/slide" Target="slide61.xml"/><Relationship Id="rId21" Type="http://schemas.openxmlformats.org/officeDocument/2006/relationships/slide" Target="slide51.xml"/><Relationship Id="rId34" Type="http://schemas.openxmlformats.org/officeDocument/2006/relationships/slide" Target="slide77.xml"/><Relationship Id="rId7" Type="http://schemas.openxmlformats.org/officeDocument/2006/relationships/slide" Target="slide63.xml"/><Relationship Id="rId2" Type="http://schemas.openxmlformats.org/officeDocument/2006/relationships/image" Target="../media/image2.jpeg"/><Relationship Id="rId16" Type="http://schemas.openxmlformats.org/officeDocument/2006/relationships/slide" Target="slide68.xml"/><Relationship Id="rId20" Type="http://schemas.openxmlformats.org/officeDocument/2006/relationships/slide" Target="slide14.xml"/><Relationship Id="rId29" Type="http://schemas.openxmlformats.org/officeDocument/2006/relationships/slide" Target="slide19.xml"/><Relationship Id="rId41" Type="http://schemas.openxmlformats.org/officeDocument/2006/relationships/slide" Target="slide62.xml"/><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10.xml"/><Relationship Id="rId24" Type="http://schemas.openxmlformats.org/officeDocument/2006/relationships/slide" Target="slide52.xml"/><Relationship Id="rId32" Type="http://schemas.openxmlformats.org/officeDocument/2006/relationships/slide" Target="slide29.xml"/><Relationship Id="rId37" Type="http://schemas.openxmlformats.org/officeDocument/2006/relationships/slide" Target="slide78.xml"/><Relationship Id="rId40" Type="http://schemas.openxmlformats.org/officeDocument/2006/relationships/slide" Target="slide79.xml"/><Relationship Id="rId5" Type="http://schemas.openxmlformats.org/officeDocument/2006/relationships/slide" Target="slide8.xml"/><Relationship Id="rId15" Type="http://schemas.openxmlformats.org/officeDocument/2006/relationships/slide" Target="slide48.xml"/><Relationship Id="rId23" Type="http://schemas.openxmlformats.org/officeDocument/2006/relationships/slide" Target="slide17.xml"/><Relationship Id="rId28" Type="http://schemas.openxmlformats.org/officeDocument/2006/relationships/slide" Target="slide75.xml"/><Relationship Id="rId36" Type="http://schemas.openxmlformats.org/officeDocument/2006/relationships/slide" Target="slide60.xml"/><Relationship Id="rId10" Type="http://schemas.openxmlformats.org/officeDocument/2006/relationships/slide" Target="slide66.xml"/><Relationship Id="rId19" Type="http://schemas.openxmlformats.org/officeDocument/2006/relationships/slide" Target="slide72.xml"/><Relationship Id="rId31" Type="http://schemas.openxmlformats.org/officeDocument/2006/relationships/slide" Target="slide76.xml"/><Relationship Id="rId4" Type="http://schemas.openxmlformats.org/officeDocument/2006/relationships/slide" Target="slide32.xml"/><Relationship Id="rId9" Type="http://schemas.openxmlformats.org/officeDocument/2006/relationships/slide" Target="slide34.xml"/><Relationship Id="rId14" Type="http://schemas.openxmlformats.org/officeDocument/2006/relationships/slide" Target="slide11.xml"/><Relationship Id="rId22" Type="http://schemas.openxmlformats.org/officeDocument/2006/relationships/slide" Target="slide73.xml"/><Relationship Id="rId27" Type="http://schemas.openxmlformats.org/officeDocument/2006/relationships/slide" Target="slide56.xml"/><Relationship Id="rId30" Type="http://schemas.openxmlformats.org/officeDocument/2006/relationships/slide" Target="slide57.xml"/><Relationship Id="rId35" Type="http://schemas.openxmlformats.org/officeDocument/2006/relationships/slide" Target="slide30.xml"/><Relationship Id="rId8" Type="http://schemas.openxmlformats.org/officeDocument/2006/relationships/slide" Target="slide9.xml"/><Relationship Id="rId3" Type="http://schemas.openxmlformats.org/officeDocument/2006/relationships/slide" Target="slide7.xml"/><Relationship Id="rId12" Type="http://schemas.openxmlformats.org/officeDocument/2006/relationships/slide" Target="slide43.xml"/><Relationship Id="rId17" Type="http://schemas.openxmlformats.org/officeDocument/2006/relationships/slide" Target="slide13.xml"/><Relationship Id="rId25" Type="http://schemas.openxmlformats.org/officeDocument/2006/relationships/slide" Target="slide74.xml"/><Relationship Id="rId33" Type="http://schemas.openxmlformats.org/officeDocument/2006/relationships/slide" Target="slide58.xml"/><Relationship Id="rId38" Type="http://schemas.openxmlformats.org/officeDocument/2006/relationships/slide" Target="slide31.xml"/></Relationships>
</file>

<file path=ppt/slides/_rels/slide60.xml.rels><?xml version="1.0" encoding="UTF-8" standalone="yes"?>
<Relationships xmlns="http://schemas.openxmlformats.org/package/2006/relationships"><Relationship Id="rId8" Type="http://schemas.openxmlformats.org/officeDocument/2006/relationships/hyperlink" Target="mailto:EHE@lincolnshire.gov.uk" TargetMode="External"/><Relationship Id="rId3" Type="http://schemas.openxmlformats.org/officeDocument/2006/relationships/hyperlink" Target="https://lincolnshirescb.proceduresonline.com/pr_sharing_info.htm" TargetMode="External"/><Relationship Id="rId7" Type="http://schemas.openxmlformats.org/officeDocument/2006/relationships/hyperlink" Target="https://www.lincolnshirescp.org.uk/lscp-safeguarding/child-exploitation" TargetMode="External"/><Relationship Id="rId2" Type="http://schemas.openxmlformats.org/officeDocument/2006/relationships/hyperlink" Target="https://lincolnshirescb.proceduresonline.com/local_resources.html" TargetMode="External"/><Relationship Id="rId1" Type="http://schemas.openxmlformats.org/officeDocument/2006/relationships/slideLayout" Target="../slideLayouts/slideLayout2.xml"/><Relationship Id="rId6" Type="http://schemas.openxmlformats.org/officeDocument/2006/relationships/hyperlink" Target="mailto:CEM@lincolnshire.gov.uk" TargetMode="External"/><Relationship Id="rId5" Type="http://schemas.openxmlformats.org/officeDocument/2006/relationships/slide" Target="slide11.xml"/><Relationship Id="rId10" Type="http://schemas.openxmlformats.org/officeDocument/2006/relationships/image" Target="../media/image4.png"/><Relationship Id="rId4" Type="http://schemas.openxmlformats.org/officeDocument/2006/relationships/slide" Target="slide66.xml"/><Relationship Id="rId9" Type="http://schemas.openxmlformats.org/officeDocument/2006/relationships/slide" Target="slide6.xml"/></Relationships>
</file>

<file path=ppt/slides/_rels/slide6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62.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4.png"/><Relationship Id="rId7" Type="http://schemas.openxmlformats.org/officeDocument/2006/relationships/hyperlink" Target="https://learning.nspcc.org.uk/media/ccqcd2e2/voice-of-the-child-learning-from-case-reviews-briefing.pdf"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professionals.lincolnshire.gov.uk/downloads/file/2788/team-around-the-child-tac-handbook.pdf#page=14" TargetMode="External"/><Relationship Id="rId4" Type="http://schemas.openxmlformats.org/officeDocument/2006/relationships/slide" Target="slide18.xml"/><Relationship Id="rId9" Type="http://schemas.openxmlformats.org/officeDocument/2006/relationships/hyperlink" Target="https://sway.cloud.microsoft/x6aIZCigULpgaTOm" TargetMode="External"/></Relationships>
</file>

<file path=ppt/slides/_rels/slide63.xml.rels><?xml version="1.0" encoding="UTF-8" standalone="yes"?>
<Relationships xmlns="http://schemas.openxmlformats.org/package/2006/relationships"><Relationship Id="rId8" Type="http://schemas.openxmlformats.org/officeDocument/2006/relationships/hyperlink" Target="https://www.proceduresonline.com/trixcms2/media/22841/voice-of-the-child-toolkit.docx" TargetMode="External"/><Relationship Id="rId3" Type="http://schemas.openxmlformats.org/officeDocument/2006/relationships/hyperlink" Target="https://www.proceduresonline.com/trixcms2/media/23203/harm-matrix-template.docx" TargetMode="External"/><Relationship Id="rId7" Type="http://schemas.openxmlformats.org/officeDocument/2006/relationships/hyperlink" Target="https://connect.springerpub.com/content/book/978-0-8261-5415-6/part/part01/chapter/ch01" TargetMode="External"/><Relationship Id="rId12" Type="http://schemas.openxmlformats.org/officeDocument/2006/relationships/image" Target="../media/image4.png"/><Relationship Id="rId2" Type="http://schemas.openxmlformats.org/officeDocument/2006/relationships/hyperlink" Target="https://professionals.lincolnshire.gov.uk/downloads/file/1901/early-help-assessment-timeline-tool-for-partner-agencies" TargetMode="External"/><Relationship Id="rId1" Type="http://schemas.openxmlformats.org/officeDocument/2006/relationships/slideLayout" Target="../slideLayouts/slideLayout2.xml"/><Relationship Id="rId6" Type="http://schemas.openxmlformats.org/officeDocument/2006/relationships/hyperlink" Target="https://socialworkpodcast.blogspot.com/2008/12/visual-assessment-tools-culturagram.html" TargetMode="External"/><Relationship Id="rId11" Type="http://schemas.openxmlformats.org/officeDocument/2006/relationships/slide" Target="slide6.xml"/><Relationship Id="rId5" Type="http://schemas.openxmlformats.org/officeDocument/2006/relationships/hyperlink" Target="https://www.proceduresonline.com/trixcms2/media/22439/dovetail-genogram-resource.pdf" TargetMode="External"/><Relationship Id="rId10" Type="http://schemas.openxmlformats.org/officeDocument/2006/relationships/hyperlink" Target="https://www.researchinpractice.org.uk/children/publications/2022/august/completing-social-work-chronologies-practice-tool-2022/" TargetMode="External"/><Relationship Id="rId4" Type="http://schemas.openxmlformats.org/officeDocument/2006/relationships/hyperlink" Target="https://www.proceduresonline.com/trixcms2/media/22440/research-in-practice-genograms-in-practice.pdf" TargetMode="External"/><Relationship Id="rId9" Type="http://schemas.openxmlformats.org/officeDocument/2006/relationships/hyperlink" Target="https://professionals.lincolnshire.gov.uk/downloads/file/2788/team-around-the-child-tac-handbook.pdf#page=14" TargetMode="External"/></Relationships>
</file>

<file path=ppt/slides/_rels/slide6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12" Type="http://schemas.openxmlformats.org/officeDocument/2006/relationships/image" Target="../media/image4.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slide" Target="slide6.xml"/><Relationship Id="rId5" Type="http://schemas.openxmlformats.org/officeDocument/2006/relationships/image" Target="../media/image34.jpeg"/><Relationship Id="rId10" Type="http://schemas.openxmlformats.org/officeDocument/2006/relationships/image" Target="../media/image39.jpeg"/><Relationship Id="rId4" Type="http://schemas.openxmlformats.org/officeDocument/2006/relationships/image" Target="../media/image33.jpeg"/><Relationship Id="rId9" Type="http://schemas.openxmlformats.org/officeDocument/2006/relationships/image" Target="../media/image38.jpeg"/></Relationships>
</file>

<file path=ppt/slides/_rels/slide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hyperlink" Target="https://www.researchinpractice.org.uk/children/publications/2022/august/completing-social-work-chronologies-practice-tool-2022/" TargetMode="External"/></Relationships>
</file>

<file path=ppt/slides/_rels/slide66.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jpeg"/><Relationship Id="rId7" Type="http://schemas.openxmlformats.org/officeDocument/2006/relationships/image" Target="../media/image41.png"/><Relationship Id="rId2" Type="http://schemas.openxmlformats.org/officeDocument/2006/relationships/hyperlink" Target="https://sway.cloud.microsoft/LQZEvFRQ9keuKkjZ?ref=Link" TargetMode="External"/><Relationship Id="rId1" Type="http://schemas.openxmlformats.org/officeDocument/2006/relationships/slideLayout" Target="../slideLayouts/slideLayout2.xml"/><Relationship Id="rId6" Type="http://schemas.openxmlformats.org/officeDocument/2006/relationships/hyperlink" Target="https://www.proceduresonline.com/trixcms2/media/21947/guidance-for-frontline-staff-booklet.pdf" TargetMode="External"/><Relationship Id="rId5" Type="http://schemas.openxmlformats.org/officeDocument/2006/relationships/image" Target="../media/image40.png"/><Relationship Id="rId4" Type="http://schemas.openxmlformats.org/officeDocument/2006/relationships/hyperlink" Target="https://www.proceduresonline.com/trixcms2/media/21543/lincolnshire-multi-agency-hoarding-protocol.pdf" TargetMode="External"/><Relationship Id="rId9" Type="http://schemas.openxmlformats.org/officeDocument/2006/relationships/image" Target="../media/image4.png"/></Relationships>
</file>

<file path=ppt/slides/_rels/slide67.xml.rels><?xml version="1.0" encoding="UTF-8" standalone="yes"?>
<Relationships xmlns="http://schemas.openxmlformats.org/package/2006/relationships"><Relationship Id="rId8" Type="http://schemas.openxmlformats.org/officeDocument/2006/relationships/hyperlink" Target="https://latcharity.org.uk/family/oasis-project/" TargetMode="External"/><Relationship Id="rId3" Type="http://schemas.openxmlformats.org/officeDocument/2006/relationships/image" Target="../media/image4.png"/><Relationship Id="rId7" Type="http://schemas.openxmlformats.org/officeDocument/2006/relationships/hyperlink" Target="https://rise.articulate.com/share/nwfNRMbVqoXgYxTlRUed2JsNq-ZC_K15#/"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view.officeapps.live.com/op/view.aspx?src=https%3A%2F%2Flincolnshirescb.proceduresonline.com%2Ffiles%2Fapp4_parental_drug.doc&amp;wdOrigin=BROWSELINK" TargetMode="External"/><Relationship Id="rId11" Type="http://schemas.openxmlformats.org/officeDocument/2006/relationships/hyperlink" Target="https://learning.nspcc.org.uk/children-and-families-at-risk/parental-substance-misuse" TargetMode="External"/><Relationship Id="rId5" Type="http://schemas.openxmlformats.org/officeDocument/2006/relationships/slide" Target="slide13.xml"/><Relationship Id="rId10" Type="http://schemas.openxmlformats.org/officeDocument/2006/relationships/hyperlink" Target="https://sway.cloud.microsoft/x6aIZCigULpgaTOm" TargetMode="External"/><Relationship Id="rId4" Type="http://schemas.openxmlformats.org/officeDocument/2006/relationships/hyperlink" Target="https://lincolnshirescb.proceduresonline.com/p_misuse_drugs.htm" TargetMode="External"/><Relationship Id="rId9" Type="http://schemas.openxmlformats.org/officeDocument/2006/relationships/hyperlink" Target="https://www.turning-point.co.uk/services/lincolnshire-recovery-partnership" TargetMode="External"/></Relationships>
</file>

<file path=ppt/slides/_rels/slide68.xml.rels><?xml version="1.0" encoding="UTF-8" standalone="yes"?>
<Relationships xmlns="http://schemas.openxmlformats.org/package/2006/relationships"><Relationship Id="rId8" Type="http://schemas.openxmlformats.org/officeDocument/2006/relationships/slide" Target="slide55.xml"/><Relationship Id="rId13" Type="http://schemas.openxmlformats.org/officeDocument/2006/relationships/hyperlink" Target="https://lincolnshire.connecttosupport.org/" TargetMode="External"/><Relationship Id="rId18" Type="http://schemas.openxmlformats.org/officeDocument/2006/relationships/hyperlink" Target="https://women-rise.org.uk/" TargetMode="External"/><Relationship Id="rId3" Type="http://schemas.openxmlformats.org/officeDocument/2006/relationships/slide" Target="slide6.xml"/><Relationship Id="rId21" Type="http://schemas.openxmlformats.org/officeDocument/2006/relationships/hyperlink" Target="https://sway.cloud.microsoft/x6aIZCigULpgaTOm" TargetMode="External"/><Relationship Id="rId7" Type="http://schemas.openxmlformats.org/officeDocument/2006/relationships/slide" Target="slide13.xml"/><Relationship Id="rId12" Type="http://schemas.openxmlformats.org/officeDocument/2006/relationships/hyperlink" Target="https://haylincolnshire.co.uk/hay-plus/" TargetMode="External"/><Relationship Id="rId17" Type="http://schemas.openxmlformats.org/officeDocument/2006/relationships/hyperlink" Target="http://www.pandasfoundation.org.uk/" TargetMode="External"/><Relationship Id="rId2" Type="http://schemas.openxmlformats.org/officeDocument/2006/relationships/notesSlide" Target="../notesSlides/notesSlide6.xml"/><Relationship Id="rId16" Type="http://schemas.openxmlformats.org/officeDocument/2006/relationships/hyperlink" Target="https://www.mind.org.uk/information-support/tips-for-everyday-living/parenting-and-mental-health/" TargetMode="External"/><Relationship Id="rId20" Type="http://schemas.openxmlformats.org/officeDocument/2006/relationships/hyperlink" Target="https://www.lincolnshire.gov.uk/adult-social-care" TargetMode="External"/><Relationship Id="rId1" Type="http://schemas.openxmlformats.org/officeDocument/2006/relationships/slideLayout" Target="../slideLayouts/slideLayout2.xml"/><Relationship Id="rId6" Type="http://schemas.openxmlformats.org/officeDocument/2006/relationships/hyperlink" Target="https://www.healthwatchlincolnshire.co.uk/sites/healthwatchlincolnshire.co.uk/files/Maternal%20Mental%20Health%202023.pdf" TargetMode="External"/><Relationship Id="rId11" Type="http://schemas.openxmlformats.org/officeDocument/2006/relationships/hyperlink" Target="https://haylincolnshire.co.uk/" TargetMode="External"/><Relationship Id="rId5" Type="http://schemas.openxmlformats.org/officeDocument/2006/relationships/hyperlink" Target="https://lincolnshirescb.proceduresonline.com/p_par_ment_hlth.html?zoom_highlight=parental+mental+health%E2%80%8B%E2%80%8B" TargetMode="External"/><Relationship Id="rId15" Type="http://schemas.openxmlformats.org/officeDocument/2006/relationships/hyperlink" Target="https://www.wellbeinglincs.org/access" TargetMode="External"/><Relationship Id="rId10" Type="http://schemas.openxmlformats.org/officeDocument/2006/relationships/hyperlink" Target="https://www.mentalhealth.org.uk/explore-mental-health/a-z-topics/parenting-and-mental-health" TargetMode="External"/><Relationship Id="rId19" Type="http://schemas.openxmlformats.org/officeDocument/2006/relationships/hyperlink" Target="https://www.voiceability.org/?gad_source=1&amp;gclid=Cj0KCQjwveK4BhD4ARIsAKy6pMJcdk3IfpcI5-44Ge2ecDr3IXv-G11hTIq-7aFq-LVz7VqqKlTCgxQaAjTwEALw_wcB" TargetMode="External"/><Relationship Id="rId4" Type="http://schemas.openxmlformats.org/officeDocument/2006/relationships/image" Target="../media/image4.png"/><Relationship Id="rId9" Type="http://schemas.openxmlformats.org/officeDocument/2006/relationships/hyperlink" Target="https://www.youtube.com/watch?v=gxTt5aatdZ0" TargetMode="External"/><Relationship Id="rId14" Type="http://schemas.openxmlformats.org/officeDocument/2006/relationships/hyperlink" Target="https://www.lpft.nhs.uk/our-services/adults/recovery-college" TargetMode="External"/><Relationship Id="rId22" Type="http://schemas.openxmlformats.org/officeDocument/2006/relationships/slide" Target="slide68.xml"/></Relationships>
</file>

<file path=ppt/slides/_rels/slide69.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Layout" Target="../slideLayouts/slideLayout2.xml"/><Relationship Id="rId1" Type="http://schemas.openxmlformats.org/officeDocument/2006/relationships/video" Target="https://www.youtube.com/embed/7APpG80XBSw?feature=oembed" TargetMode="External"/><Relationship Id="rId6" Type="http://schemas.openxmlformats.org/officeDocument/2006/relationships/image" Target="../media/image4.png"/><Relationship Id="rId5" Type="http://schemas.openxmlformats.org/officeDocument/2006/relationships/slide" Target="slide6.xml"/><Relationship Id="rId4" Type="http://schemas.openxmlformats.org/officeDocument/2006/relationships/image" Target="../media/image4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video" Target="https://www.youtube.com/embed/ZR2NpJsQtsw?feature=oembed" TargetMode="External"/><Relationship Id="rId7" Type="http://schemas.openxmlformats.org/officeDocument/2006/relationships/image" Target="../media/image44.jpeg"/><Relationship Id="rId2" Type="http://schemas.openxmlformats.org/officeDocument/2006/relationships/video" Target="https://www.youtube.com/embed/ngcj3vcGkg8?feature=oembed" TargetMode="External"/><Relationship Id="rId1" Type="http://schemas.openxmlformats.org/officeDocument/2006/relationships/video" Target="https://www.youtube.com/embed/MQJNboAaKsc?feature=oembed" TargetMode="External"/><Relationship Id="rId6" Type="http://schemas.openxmlformats.org/officeDocument/2006/relationships/image" Target="../media/image43.jpeg"/><Relationship Id="rId5" Type="http://schemas.openxmlformats.org/officeDocument/2006/relationships/notesSlide" Target="../notesSlides/notesSlide7.xml"/><Relationship Id="rId10" Type="http://schemas.openxmlformats.org/officeDocument/2006/relationships/image" Target="../media/image4.png"/><Relationship Id="rId4" Type="http://schemas.openxmlformats.org/officeDocument/2006/relationships/slideLayout" Target="../slideLayouts/slideLayout7.xml"/><Relationship Id="rId9" Type="http://schemas.openxmlformats.org/officeDocument/2006/relationships/slide" Target="slide6.xml"/></Relationships>
</file>

<file path=ppt/slides/_rels/slide71.xml.rels><?xml version="1.0" encoding="UTF-8" standalone="yes"?>
<Relationships xmlns="http://schemas.openxmlformats.org/package/2006/relationships"><Relationship Id="rId8" Type="http://schemas.openxmlformats.org/officeDocument/2006/relationships/hyperlink" Target="https://ldass.org.uk/" TargetMode="External"/><Relationship Id="rId13" Type="http://schemas.openxmlformats.org/officeDocument/2006/relationships/hyperlink" Target="https://mensadviceline.org.uk/" TargetMode="External"/><Relationship Id="rId3" Type="http://schemas.openxmlformats.org/officeDocument/2006/relationships/hyperlink" Target="https://www.lincolnshire.gov.uk/crime-prevention/domestic-abuse" TargetMode="External"/><Relationship Id="rId7" Type="http://schemas.openxmlformats.org/officeDocument/2006/relationships/hyperlink" Target="https://sway.cloud.microsoft/x6aIZCigULpgaTOm" TargetMode="External"/><Relationship Id="rId12" Type="http://schemas.openxmlformats.org/officeDocument/2006/relationships/hyperlink" Target="http://www.nationaldahelpline.org.uk/" TargetMode="External"/><Relationship Id="rId17" Type="http://schemas.openxmlformats.org/officeDocument/2006/relationships/hyperlink" Target="https://www.rightsofwomen.org.uk/" TargetMode="External"/><Relationship Id="rId2" Type="http://schemas.openxmlformats.org/officeDocument/2006/relationships/image" Target="../media/image4.png"/><Relationship Id="rId16" Type="http://schemas.openxmlformats.org/officeDocument/2006/relationships/hyperlink" Target="https://movingforward-lincoln.org/" TargetMode="External"/><Relationship Id="rId1" Type="http://schemas.openxmlformats.org/officeDocument/2006/relationships/slideLayout" Target="../slideLayouts/slideLayout2.xml"/><Relationship Id="rId6" Type="http://schemas.openxmlformats.org/officeDocument/2006/relationships/hyperlink" Target="https://professionals.lincolnshire.gov.uk/downloads/download/209/domestic-abuse-resources" TargetMode="External"/><Relationship Id="rId11" Type="http://schemas.openxmlformats.org/officeDocument/2006/relationships/hyperlink" Target="https://www.paladinservice.co.uk/" TargetMode="External"/><Relationship Id="rId5" Type="http://schemas.openxmlformats.org/officeDocument/2006/relationships/hyperlink" Target="https://ecr.umbc.edu/wp-content/uploads/sites/609/2021/06/Gender-Neutral-Power-and-Control-Wheel.pdf" TargetMode="External"/><Relationship Id="rId15" Type="http://schemas.openxmlformats.org/officeDocument/2006/relationships/hyperlink" Target="https://edanlincs.org.uk/" TargetMode="External"/><Relationship Id="rId10" Type="http://schemas.openxmlformats.org/officeDocument/2006/relationships/hyperlink" Target="https://mankind.org.uk/" TargetMode="External"/><Relationship Id="rId4" Type="http://schemas.openxmlformats.org/officeDocument/2006/relationships/hyperlink" Target="https://professionals.lincolnshire.gov.uk/domestic-abuse-1" TargetMode="External"/><Relationship Id="rId9" Type="http://schemas.openxmlformats.org/officeDocument/2006/relationships/hyperlink" Target="Haven%20DA%20service&#8203;" TargetMode="External"/><Relationship Id="rId14" Type="http://schemas.openxmlformats.org/officeDocument/2006/relationships/hyperlink" Target="https://galop.org.uk/"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video" Target="https://www.youtube.com/embed/Uc6Em-vDT2Q?feature=oembed" TargetMode="External"/><Relationship Id="rId5" Type="http://schemas.openxmlformats.org/officeDocument/2006/relationships/image" Target="../media/image4.png"/><Relationship Id="rId4" Type="http://schemas.openxmlformats.org/officeDocument/2006/relationships/slide" Target="slide6.xml"/></Relationships>
</file>

<file path=ppt/slides/_rels/slide73.xml.rels><?xml version="1.0" encoding="UTF-8" standalone="yes"?>
<Relationships xmlns="http://schemas.openxmlformats.org/package/2006/relationships"><Relationship Id="rId8" Type="http://schemas.openxmlformats.org/officeDocument/2006/relationships/hyperlink" Target="https://www.gov.uk/government/collections/reasonable-adjustments-for-people-with-a-learning-disability" TargetMode="External"/><Relationship Id="rId13" Type="http://schemas.openxmlformats.org/officeDocument/2006/relationships/hyperlink" Target="https://www.lincolnshire.gov.uk/adult-social-care" TargetMode="External"/><Relationship Id="rId18" Type="http://schemas.openxmlformats.org/officeDocument/2006/relationships/hyperlink" Target="https://www.bristol.ac.uk/media-library/sites/sps/documents/wtpn/FINAL%202021%20WTPN%20UPDATE%20OF%20THE%20GPG.pdf" TargetMode="External"/><Relationship Id="rId3" Type="http://schemas.openxmlformats.org/officeDocument/2006/relationships/hyperlink" Target="https://www.researchinpractice.org.uk/children/content-pages/podcasts/risks-rights-and-the-role-of-the-state-parents-with-learning-disabilities/" TargetMode="External"/><Relationship Id="rId21" Type="http://schemas.openxmlformats.org/officeDocument/2006/relationships/hyperlink" Target="https://sway.cloud.microsoft/x6aIZCigULpgaTOm" TargetMode="External"/><Relationship Id="rId7" Type="http://schemas.openxmlformats.org/officeDocument/2006/relationships/hyperlink" Target="https://www.legislation.gov.uk/ukpga/2010/15/notes/contents" TargetMode="External"/><Relationship Id="rId12" Type="http://schemas.openxmlformats.org/officeDocument/2006/relationships/hyperlink" Target="https://gbr01.safelinks.protection.outlook.com/?url=https%3A%2F%2Fhaylincolnshire.co.uk%2F&amp;data=05%7C02%7CClaire.McConaghy%40lincolnshire.gov.uk%7C1d844d3918a5450f512d08dc64fcc050%7Cb4e05b92f8ce46b59b2499ba5c11e5e9%7C0%7C0%7C638496283997357750%7CUnknown%7CTWFpbGZsb3d8eyJWIjoiMC4wLjAwMDAiLCJQIjoiV2luMzIiLCJBTiI6Ik1haWwiLCJXVCI6Mn0%3D%7C0%7C%7C%7C&amp;sdata=gj1U0wyOzg%2BBJI18gZpdZPvhMK0j7c4DSxNkjSUE0Ek%3D&amp;reserved=0" TargetMode="External"/><Relationship Id="rId17" Type="http://schemas.openxmlformats.org/officeDocument/2006/relationships/hyperlink" Target="https://www.iriss.org.uk/resources/insights/parents-learning-disabilities" TargetMode="External"/><Relationship Id="rId2" Type="http://schemas.openxmlformats.org/officeDocument/2006/relationships/notesSlide" Target="../notesSlides/notesSlide8.xml"/><Relationship Id="rId16" Type="http://schemas.openxmlformats.org/officeDocument/2006/relationships/hyperlink" Target="https://www.knowsleysocialworkacademy.co.uk/research-in-practice/rip-blog-3-working-with-parents-with-learning-disabilities/" TargetMode="External"/><Relationship Id="rId20" Type="http://schemas.openxmlformats.org/officeDocument/2006/relationships/hyperlink" Target="mailto:LSCP@lincolnshire.gov.uk" TargetMode="Externa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hyperlink" Target="https://www.lpft.nhs.uk/our-services/virtual-autism-hub" TargetMode="External"/><Relationship Id="rId5" Type="http://schemas.openxmlformats.org/officeDocument/2006/relationships/slide" Target="slide6.xml"/><Relationship Id="rId15" Type="http://schemas.openxmlformats.org/officeDocument/2006/relationships/hyperlink" Target="https://th.bing.com/th/id/R.52caf3e607d5cd66324c9f3613272919?rik=RqvamhuHEn3qAw&amp;riu=http%3a%2f%2fwww.passionineducation.com%2fwp-content%2fuploads%2fScreen-Shot-2019-05-06-at-9.25.44-AM.png&amp;ehk=LvKSRhPy9QVbhVAvMtzRBUgOaQDLNXD7KSUsrOkotpE%3d&amp;risl=&amp;pid=ImgRaw&amp;r=0" TargetMode="External"/><Relationship Id="rId10" Type="http://schemas.openxmlformats.org/officeDocument/2006/relationships/hyperlink" Target="https://www.lpft.nhs.uk/our-services/adults/learning-disabilities-and-autism" TargetMode="External"/><Relationship Id="rId19" Type="http://schemas.openxmlformats.org/officeDocument/2006/relationships/hyperlink" Target="https://www.cafcass.gov.uk/professionals/our-resources-professionals" TargetMode="External"/><Relationship Id="rId4" Type="http://schemas.openxmlformats.org/officeDocument/2006/relationships/image" Target="../media/image47.jpeg"/><Relationship Id="rId9" Type="http://schemas.openxmlformats.org/officeDocument/2006/relationships/hyperlink" Target="https://www.gov.uk/government/publications/learning-disability-applying-all-our-health/learning-disabilities-applying-all-our-health" TargetMode="External"/><Relationship Id="rId14" Type="http://schemas.openxmlformats.org/officeDocument/2006/relationships/hyperlink" Target="https://www.voiceability.org/support-and-help/services-by-location/lincolnshire" TargetMode="External"/></Relationships>
</file>

<file path=ppt/slides/_rels/slide74.xml.rels><?xml version="1.0" encoding="UTF-8" standalone="yes"?>
<Relationships xmlns="http://schemas.openxmlformats.org/package/2006/relationships"><Relationship Id="rId8" Type="http://schemas.openxmlformats.org/officeDocument/2006/relationships/hyperlink" Target="https://www.voiceability.org/support-and-help/services-by-location/lincolnshire" TargetMode="External"/><Relationship Id="rId13" Type="http://schemas.openxmlformats.org/officeDocument/2006/relationships/hyperlink" Target="https://learning.nspcc.org.uk/news/2021/august/podcast-intersectionality-in-social-work-practice" TargetMode="External"/><Relationship Id="rId3" Type="http://schemas.openxmlformats.org/officeDocument/2006/relationships/hyperlink" Target="https://www.nuffieldfoundation.org/wp-content/uploads/2022/03/Full-report-relationship-between-poverty-child-abuse-and-neglect.pdf" TargetMode="External"/><Relationship Id="rId7" Type="http://schemas.openxmlformats.org/officeDocument/2006/relationships/hyperlink" Target="https://listenupresearch.org/adultification/" TargetMode="External"/><Relationship Id="rId12" Type="http://schemas.openxmlformats.org/officeDocument/2006/relationships/hyperlink" Target="https://listenupresearch.org/publications-podcasts/" TargetMode="External"/><Relationship Id="rId2" Type="http://schemas.openxmlformats.org/officeDocument/2006/relationships/hyperlink" Target="https://learning.nspcc.org.uk/research-resources/2024/too-little-too-late-identifying-and-tackling-neglect#:~:text=The%20report%20outlines%20the%20challenges,what%20this%20vision%20should%20include.&amp;text=Department%20for%20Education%20(DfE)%20(,in%20need%3A%202022%20to%202023." TargetMode="External"/><Relationship Id="rId16"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assets.ctfassets.net/05mxbime1kjo/6W1Ko4G79Vruz20kOzzyLV/cee2f80ce794128cd046e132db1d8ed0/local-support-services-poster.pdf" TargetMode="External"/><Relationship Id="rId11" Type="http://schemas.openxmlformats.org/officeDocument/2006/relationships/hyperlink" Target="https://sway.cloud.microsoft/x6aIZCigULpgaTOm" TargetMode="External"/><Relationship Id="rId5" Type="http://schemas.openxmlformats.org/officeDocument/2006/relationships/hyperlink" Target="https://www.researchinpractice.org.uk/media/knwobuum/social-graces-and-the-intersectionality-wheel-tool-5.pdf" TargetMode="External"/><Relationship Id="rId15" Type="http://schemas.openxmlformats.org/officeDocument/2006/relationships/hyperlink" Target="https://www.researchinpractice.org.uk/adults/content-pages/change-projects/equity-change-project/" TargetMode="External"/><Relationship Id="rId10" Type="http://schemas.openxmlformats.org/officeDocument/2006/relationships/hyperlink" Target="https://lincolnshirescb.proceduresonline.com/p_faith_belief.html" TargetMode="External"/><Relationship Id="rId4" Type="http://schemas.openxmlformats.org/officeDocument/2006/relationships/hyperlink" Target="https://www.nice.org.uk/about/nice-communities/social-care/quick-guides/evidence-for-strengths-and-asset-based-outcomes" TargetMode="External"/><Relationship Id="rId9" Type="http://schemas.openxmlformats.org/officeDocument/2006/relationships/slide" Target="slide54.xml"/><Relationship Id="rId14" Type="http://schemas.openxmlformats.org/officeDocument/2006/relationships/hyperlink" Target="https://soundcloud.com/rip-ripfa/equity-change-project-apr24-1"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s://lincolnshirescb.proceduresonline.com/p_abuse_dis_child.htm" TargetMode="External"/><Relationship Id="rId13" Type="http://schemas.openxmlformats.org/officeDocument/2006/relationships/hyperlink" Target="https://www.lincolnshire.gov.uk/support-education/ask-sall" TargetMode="External"/><Relationship Id="rId18" Type="http://schemas.openxmlformats.org/officeDocument/2006/relationships/hyperlink" Target="https://library.nspcc.org.uk/HeritageScripts/Hapi.dll/filetransfer/2021CityAndHackneyChildBOverview.pdf?filename=CC18C70DB7C8C3D49403BB94EB176F95207E5F66235DCA89651F5ED2BA5DA9311A353B626CC31241A3DF9A46C646BD4F0695CA5374712D83BBD00C422BC93C3658AE68AE090A9032B357BF8953A1D64E2D646ADED29ABC72E0131768E6B4D1A6CDC9DA2021&amp;DataSetName=LIVEDATA" TargetMode="External"/><Relationship Id="rId3" Type="http://schemas.openxmlformats.org/officeDocument/2006/relationships/hyperlink" Target="https://www.lpft.nhs.uk/young-people/lincolnshire/home" TargetMode="External"/><Relationship Id="rId21" Type="http://schemas.openxmlformats.org/officeDocument/2006/relationships/image" Target="../media/image4.png"/><Relationship Id="rId7" Type="http://schemas.openxmlformats.org/officeDocument/2006/relationships/hyperlink" Target="mailto:LSCP@lincolnshire.gov.uk" TargetMode="External"/><Relationship Id="rId12" Type="http://schemas.openxmlformats.org/officeDocument/2006/relationships/hyperlink" Target="https://professionals.lincolnshire.gov.uk/special-educational-needs-disabilites/valuing-send/2" TargetMode="External"/><Relationship Id="rId17" Type="http://schemas.openxmlformats.org/officeDocument/2006/relationships/hyperlink" Target="https://councilfordisabledchildren.org.uk/what-we-do/e-learning" TargetMode="External"/><Relationship Id="rId2" Type="http://schemas.openxmlformats.org/officeDocument/2006/relationships/hyperlink" Target="https://www.mind.org.uk/for-young-people/information-for-parents/" TargetMode="External"/><Relationship Id="rId16" Type="http://schemas.openxmlformats.org/officeDocument/2006/relationships/hyperlink" Target="https://sway.cloud.microsoft/x6aIZCigULpgaTOm" TargetMode="External"/><Relationship Id="rId20"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www.cafcass.gov.uk/professionals/our-resources-professionals" TargetMode="External"/><Relationship Id="rId11" Type="http://schemas.openxmlformats.org/officeDocument/2006/relationships/hyperlink" Target="https://www.familyfund.org.uk/" TargetMode="External"/><Relationship Id="rId5" Type="http://schemas.openxmlformats.org/officeDocument/2006/relationships/hyperlink" Target="https://www.cafcass.gov.uk/sites/default/files/2024-05/resilience_or_vulnerability_matrix.pdf" TargetMode="External"/><Relationship Id="rId15" Type="http://schemas.openxmlformats.org/officeDocument/2006/relationships/hyperlink" Target="https://www.lincolnshire.gov.uk/start-send/lincolnshire-parent-carer-forum" TargetMode="External"/><Relationship Id="rId10" Type="http://schemas.openxmlformats.org/officeDocument/2006/relationships/hyperlink" Target="https://learning.nspcc.org.uk/safeguarding-child-protection-schools/safeguarding-children-with-special-educational-needs-and-disabilities-send" TargetMode="External"/><Relationship Id="rId19" Type="http://schemas.openxmlformats.org/officeDocument/2006/relationships/hyperlink" Target="https://www.ncmd.info/publications/child-death-learning-disability-autism/" TargetMode="External"/><Relationship Id="rId4" Type="http://schemas.openxmlformats.org/officeDocument/2006/relationships/hyperlink" Target="https://www.recoverycollegeonline.co.uk/courses/your-mental-health-and-wellbeing-for-13-18s/" TargetMode="External"/><Relationship Id="rId9" Type="http://schemas.openxmlformats.org/officeDocument/2006/relationships/hyperlink" Target="https://www.gov.uk/government/publications/safeguarding-disabled-children-practice-guidance" TargetMode="External"/><Relationship Id="rId14" Type="http://schemas.openxmlformats.org/officeDocument/2006/relationships/hyperlink" Target="https://www.lincolnshire.gov.uk/liaise"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tce.researchinpractice.org.uk/" TargetMode="External"/><Relationship Id="rId13" Type="http://schemas.openxmlformats.org/officeDocument/2006/relationships/image" Target="../media/image4.png"/><Relationship Id="rId3" Type="http://schemas.openxmlformats.org/officeDocument/2006/relationships/hyperlink" Target="https://www.lincolnshirescp.org.uk/lscp-safeguarding/child-exploitation" TargetMode="External"/><Relationship Id="rId7" Type="http://schemas.openxmlformats.org/officeDocument/2006/relationships/hyperlink" Target="https://assets.publishing.service.gov.uk/media/669e7501ab418ab055592a7b/Working_together_to_safeguard_children_2023.pdf" TargetMode="External"/><Relationship Id="rId12" Type="http://schemas.openxmlformats.org/officeDocument/2006/relationships/hyperlink" Target="https://lincolnshire.icb.nhs.uk/documents/safeguarding/7-minute-briefings/7-minute-briefing-child-exploitation/?layout=defaul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sway.cloud.microsoft/x6aIZCigULpgaTOm" TargetMode="External"/><Relationship Id="rId11" Type="http://schemas.openxmlformats.org/officeDocument/2006/relationships/hyperlink" Target="https://lincolnshire.icb.nhs.uk/documents/safeguarding/7-minute-briefings/7-minute-briefing-what-is-contextual-safeguarding/?layout=default" TargetMode="External"/><Relationship Id="rId5" Type="http://schemas.openxmlformats.org/officeDocument/2006/relationships/hyperlink" Target="https://www.lincolnshire.gov.uk/adoption-fostering/private-fostering" TargetMode="External"/><Relationship Id="rId10" Type="http://schemas.openxmlformats.org/officeDocument/2006/relationships/hyperlink" Target="https://lincolnshire.icb.nhs.uk/~documents/icb-publications/safeguarding/safeguarding-leaflets-and-factsheets/county-lines-an-introduction/?layout=default" TargetMode="External"/><Relationship Id="rId4" Type="http://schemas.openxmlformats.org/officeDocument/2006/relationships/hyperlink" Target="https://lincolnshirechildcare.proceduresonline.com/pr_single_homeless.html" TargetMode="External"/><Relationship Id="rId9" Type="http://schemas.openxmlformats.org/officeDocument/2006/relationships/hyperlink" Target="https://lincolnshirescb.proceduresonline.com/local_resources.html"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s://www.ceopeducation.co.uk/" TargetMode="External"/><Relationship Id="rId13" Type="http://schemas.openxmlformats.org/officeDocument/2006/relationships/image" Target="../media/image51.png"/><Relationship Id="rId18" Type="http://schemas.openxmlformats.org/officeDocument/2006/relationships/hyperlink" Target="https://sway.cloud.microsoft/x6aIZCigULpgaTOm" TargetMode="External"/><Relationship Id="rId3" Type="http://schemas.openxmlformats.org/officeDocument/2006/relationships/image" Target="../media/image4.png"/><Relationship Id="rId7" Type="http://schemas.openxmlformats.org/officeDocument/2006/relationships/image" Target="../media/image48.jpeg"/><Relationship Id="rId12" Type="http://schemas.openxmlformats.org/officeDocument/2006/relationships/hyperlink" Target="https://shorespace.org.uk/" TargetMode="External"/><Relationship Id="rId17" Type="http://schemas.openxmlformats.org/officeDocument/2006/relationships/image" Target="../media/image53.png"/><Relationship Id="rId2" Type="http://schemas.openxmlformats.org/officeDocument/2006/relationships/notesSlide" Target="../notesSlides/notesSlide10.xml"/><Relationship Id="rId16" Type="http://schemas.openxmlformats.org/officeDocument/2006/relationships/hyperlink" Target="https://saferinternet.org.uk/" TargetMode="External"/><Relationship Id="rId1" Type="http://schemas.openxmlformats.org/officeDocument/2006/relationships/slideLayout" Target="../slideLayouts/slideLayout2.xml"/><Relationship Id="rId6" Type="http://schemas.openxmlformats.org/officeDocument/2006/relationships/hyperlink" Target="https://www.lincolnshire.gov.uk/directory/16/stay-safe-partnership" TargetMode="External"/><Relationship Id="rId11" Type="http://schemas.openxmlformats.org/officeDocument/2006/relationships/image" Target="../media/image50.jpeg"/><Relationship Id="rId5" Type="http://schemas.openxmlformats.org/officeDocument/2006/relationships/hyperlink" Target="https://www.ceop.police.uk/safety-centre/" TargetMode="External"/><Relationship Id="rId15" Type="http://schemas.openxmlformats.org/officeDocument/2006/relationships/image" Target="../media/image52.png"/><Relationship Id="rId10" Type="http://schemas.openxmlformats.org/officeDocument/2006/relationships/hyperlink" Target="https://www.internetmatters.org/" TargetMode="External"/><Relationship Id="rId19" Type="http://schemas.openxmlformats.org/officeDocument/2006/relationships/hyperlink" Target="https://lincolnshirescb.proceduresonline.com/p_child_abuse_ict.htm" TargetMode="External"/><Relationship Id="rId4" Type="http://schemas.openxmlformats.org/officeDocument/2006/relationships/hyperlink" Target="https://www.youtube.com/@thelscp9394" TargetMode="External"/><Relationship Id="rId9" Type="http://schemas.openxmlformats.org/officeDocument/2006/relationships/image" Target="../media/image49.jpeg"/><Relationship Id="rId14" Type="http://schemas.openxmlformats.org/officeDocument/2006/relationships/hyperlink" Target="https://www.nspcc.org.uk/keeping-children-safe/online-safety/" TargetMode="External"/></Relationships>
</file>

<file path=ppt/slides/_rels/slide78.xml.rels><?xml version="1.0" encoding="UTF-8" standalone="yes"?>
<Relationships xmlns="http://schemas.openxmlformats.org/package/2006/relationships"><Relationship Id="rId8" Type="http://schemas.openxmlformats.org/officeDocument/2006/relationships/hyperlink" Target="https://lincolnshirescb.proceduresonline.com/p_pre_birth_protocol.html" TargetMode="External"/><Relationship Id="rId13" Type="http://schemas.openxmlformats.org/officeDocument/2006/relationships/hyperlink" Target="https://sway.cloud.microsoft/x6aIZCigULpgaTOm" TargetMode="External"/><Relationship Id="rId3" Type="http://schemas.openxmlformats.org/officeDocument/2006/relationships/image" Target="../media/image4.png"/><Relationship Id="rId7" Type="http://schemas.openxmlformats.org/officeDocument/2006/relationships/hyperlink" Target="https://www.betterbirthlincolnshire.co.uk/" TargetMode="External"/><Relationship Id="rId12" Type="http://schemas.openxmlformats.org/officeDocument/2006/relationships/hyperlink" Target="https://www.youtube.com/watch?v=mPW-5kL_sp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lincolnshire.gov.uk/early-years-education/join-children%E2%80%99s-centre" TargetMode="External"/><Relationship Id="rId11" Type="http://schemas.openxmlformats.org/officeDocument/2006/relationships/hyperlink" Target="https://parentinfantfoundation.org.uk/" TargetMode="External"/><Relationship Id="rId5" Type="http://schemas.openxmlformats.org/officeDocument/2006/relationships/hyperlink" Target="https://www.lincolnshire.gov.uk/startforlife" TargetMode="External"/><Relationship Id="rId15" Type="http://schemas.openxmlformats.org/officeDocument/2006/relationships/image" Target="../media/image47.jpeg"/><Relationship Id="rId10" Type="http://schemas.openxmlformats.org/officeDocument/2006/relationships/hyperlink" Target="https://lincolnshire.icb.nhs.uk/documents/safeguarding/7-minute-briefings/icon-7-minute-briefing/?layout=default" TargetMode="External"/><Relationship Id="rId4" Type="http://schemas.openxmlformats.org/officeDocument/2006/relationships/hyperlink" Target="https://inourplace.co.uk/lincolnshire/" TargetMode="External"/><Relationship Id="rId9" Type="http://schemas.openxmlformats.org/officeDocument/2006/relationships/hyperlink" Target="https://lincolnshirescb.proceduresonline.com/p_conceal_birth.html" TargetMode="External"/><Relationship Id="rId14" Type="http://schemas.openxmlformats.org/officeDocument/2006/relationships/hyperlink" Target="https://www.youtube.com/watch?v=dNXqqeLbUFc" TargetMode="External"/></Relationships>
</file>

<file path=ppt/slides/_rels/slide7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hyperlink" Target="https://lincolnshirescb.proceduresonline.com/p_joint_pr_esc.html"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hyperlink" Target="https://www.who.int/publications/i/item/preventing-child-maltreatment-a-guide-to-taking-action-and-generating-evidence" TargetMode="Externa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hyperlink" Target="https://www.unicef.org.uk/wp-content/uploads/2019/10/UNCRC_summary-1_1.pdf" TargetMode="External"/><Relationship Id="rId5" Type="http://schemas.openxmlformats.org/officeDocument/2006/relationships/hyperlink" Target="https://www.equalityhumanrights.com/human-rights/human-rights-act/article-3-freedom-torture-and-inhuman-or-degrading-treatment#:~:text=Article%203%3A%20Prohibition%20of%20torture,or%20degrading%20treatment%20or%20punishment." TargetMode="External"/><Relationship Id="rId4" Type="http://schemas.openxmlformats.org/officeDocument/2006/relationships/hyperlink" Target="https://assets.publishing.service.gov.uk/media/65cb4349a7ded0000c79e4e1/Working_together_to_safeguard_children_2023_-_statutory_guidance.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11620E-66E4-E39B-BFB1-70B6725A09B1}"/>
              </a:ext>
            </a:extLst>
          </p:cNvPr>
          <p:cNvSpPr>
            <a:spLocks noGrp="1"/>
          </p:cNvSpPr>
          <p:nvPr>
            <p:ph type="ctrTitle"/>
          </p:nvPr>
        </p:nvSpPr>
        <p:spPr>
          <a:xfrm>
            <a:off x="473347" y="3182759"/>
            <a:ext cx="4620584" cy="851255"/>
          </a:xfrm>
        </p:spPr>
        <p:txBody>
          <a:bodyPr>
            <a:normAutofit fontScale="90000"/>
          </a:bodyPr>
          <a:lstStyle/>
          <a:p>
            <a:pPr algn="l"/>
            <a:r>
              <a:rPr lang="en-GB" sz="4400"/>
              <a:t>Lincolnshire </a:t>
            </a:r>
            <a:br>
              <a:rPr lang="en-GB" sz="4400"/>
            </a:br>
            <a:r>
              <a:rPr lang="en-GB" sz="4400"/>
              <a:t>Child Neglect</a:t>
            </a:r>
            <a:br>
              <a:rPr lang="en-GB" sz="4400"/>
            </a:br>
            <a:r>
              <a:rPr lang="en-GB" sz="4400"/>
              <a:t>Resource</a:t>
            </a:r>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6" y="35422"/>
            <a:ext cx="2705953" cy="1658552"/>
          </a:xfrm>
          <a:prstGeom prst="rect">
            <a:avLst/>
          </a:prstGeom>
        </p:spPr>
      </p:pic>
      <p:sp>
        <p:nvSpPr>
          <p:cNvPr id="4" name="TextBox 3">
            <a:extLst>
              <a:ext uri="{FF2B5EF4-FFF2-40B4-BE49-F238E27FC236}">
                <a16:creationId xmlns:a16="http://schemas.microsoft.com/office/drawing/2014/main" id="{B7FD248F-ED13-2A58-6B80-24160B78C938}"/>
              </a:ext>
            </a:extLst>
          </p:cNvPr>
          <p:cNvSpPr txBox="1"/>
          <p:nvPr/>
        </p:nvSpPr>
        <p:spPr>
          <a:xfrm>
            <a:off x="131707" y="6059528"/>
            <a:ext cx="6097508" cy="646331"/>
          </a:xfrm>
          <a:prstGeom prst="rect">
            <a:avLst/>
          </a:prstGeom>
          <a:noFill/>
        </p:spPr>
        <p:txBody>
          <a:bodyPr wrap="square">
            <a:spAutoFit/>
          </a:bodyPr>
          <a:lstStyle/>
          <a:p>
            <a:r>
              <a:rPr lang="en-US" sz="1800" b="0" i="0">
                <a:solidFill>
                  <a:srgbClr val="000000"/>
                </a:solidFill>
                <a:effectLst/>
                <a:latin typeface="Calibri" panose="020F0502020204030204" pitchFamily="34" charset="0"/>
              </a:rPr>
              <a:t>@Copyright Lincolnshire Safeguarding Children Partnership 2024 </a:t>
            </a:r>
            <a:endParaRPr lang="en-GB"/>
          </a:p>
        </p:txBody>
      </p:sp>
    </p:spTree>
    <p:extLst>
      <p:ext uri="{BB962C8B-B14F-4D97-AF65-F5344CB8AC3E}">
        <p14:creationId xmlns:p14="http://schemas.microsoft.com/office/powerpoint/2010/main" val="2589181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397E3B3E-7C5A-06E2-1A22-50C5E5542746}"/>
              </a:ext>
            </a:extLst>
          </p:cNvPr>
          <p:cNvPicPr>
            <a:picLocks/>
          </p:cNvPicPr>
          <p:nvPr/>
        </p:nvPicPr>
        <p:blipFill>
          <a:blip r:embed="rId2"/>
          <a:stretch>
            <a:fillRect/>
          </a:stretch>
        </p:blipFill>
        <p:spPr>
          <a:xfrm>
            <a:off x="4926424" y="147368"/>
            <a:ext cx="7265576" cy="6402081"/>
          </a:xfrm>
          <a:prstGeom prst="rect">
            <a:avLst/>
          </a:prstGeom>
        </p:spPr>
      </p:pic>
      <p:sp>
        <p:nvSpPr>
          <p:cNvPr id="25" name="TextBox 24">
            <a:extLst>
              <a:ext uri="{FF2B5EF4-FFF2-40B4-BE49-F238E27FC236}">
                <a16:creationId xmlns:a16="http://schemas.microsoft.com/office/drawing/2014/main" id="{051EF918-F857-6B97-6CA8-FE15FA21DDB9}"/>
              </a:ext>
            </a:extLst>
          </p:cNvPr>
          <p:cNvSpPr txBox="1"/>
          <p:nvPr/>
        </p:nvSpPr>
        <p:spPr>
          <a:xfrm>
            <a:off x="190089" y="1254659"/>
            <a:ext cx="4736335" cy="4770537"/>
          </a:xfrm>
          <a:prstGeom prst="rect">
            <a:avLst/>
          </a:prstGeom>
          <a:solidFill>
            <a:schemeClr val="accent1">
              <a:lumMod val="40000"/>
              <a:lumOff val="60000"/>
            </a:schemeClr>
          </a:solidFill>
        </p:spPr>
        <p:txBody>
          <a:bodyPr wrap="square" rtlCol="0">
            <a:spAutoFit/>
          </a:bodyPr>
          <a:lstStyle/>
          <a:p>
            <a:r>
              <a:rPr lang="en-GB" sz="1600" b="0" i="0">
                <a:solidFill>
                  <a:srgbClr val="000000"/>
                </a:solidFill>
                <a:effectLst/>
              </a:rPr>
              <a:t>Working to address neglect is complex and requires the consideration of six key areas.</a:t>
            </a:r>
            <a:endParaRPr lang="en-GB" sz="1600">
              <a:solidFill>
                <a:srgbClr val="000000"/>
              </a:solidFill>
            </a:endParaRPr>
          </a:p>
          <a:p>
            <a:endParaRPr lang="en-GB" sz="1600" b="0" i="0">
              <a:solidFill>
                <a:srgbClr val="000000"/>
              </a:solidFill>
              <a:effectLst/>
            </a:endParaRPr>
          </a:p>
          <a:p>
            <a:r>
              <a:rPr lang="en-GB" sz="1600">
                <a:solidFill>
                  <a:srgbClr val="000000"/>
                </a:solidFill>
              </a:rPr>
              <a:t>Please click on the green circle at the centre of the star along with the 5 purple points (clockwise) to explore these further.</a:t>
            </a:r>
          </a:p>
          <a:p>
            <a:endParaRPr lang="en-GB" sz="1600">
              <a:solidFill>
                <a:srgbClr val="000000"/>
              </a:solidFill>
            </a:endParaRPr>
          </a:p>
          <a:p>
            <a:r>
              <a:rPr lang="en-US" sz="1600">
                <a:effectLst/>
              </a:rPr>
              <a:t>These areas are </a:t>
            </a:r>
            <a:r>
              <a:rPr lang="en-GB" sz="1600">
                <a:solidFill>
                  <a:srgbClr val="000000"/>
                </a:solidFill>
              </a:rPr>
              <a:t>explored in more detail </a:t>
            </a:r>
            <a:r>
              <a:rPr lang="en-US" sz="1600">
                <a:solidFill>
                  <a:srgbClr val="000000"/>
                </a:solidFill>
              </a:rPr>
              <a:t>throughout this resource. They</a:t>
            </a:r>
            <a:r>
              <a:rPr lang="en-US" sz="1600">
                <a:effectLst/>
              </a:rPr>
              <a:t> help to highlight the core elements of understanding neglect including:</a:t>
            </a:r>
          </a:p>
          <a:p>
            <a:endParaRPr lang="en-US" sz="1600">
              <a:effectLst/>
            </a:endParaRPr>
          </a:p>
          <a:p>
            <a:pPr marL="285750" indent="-285750">
              <a:buFont typeface="Arial" panose="020B0604020202020204" pitchFamily="34" charset="0"/>
              <a:buChar char="•"/>
            </a:pPr>
            <a:r>
              <a:rPr lang="en-US" sz="1600"/>
              <a:t>The starting point and cause,</a:t>
            </a:r>
          </a:p>
          <a:p>
            <a:pPr marL="285750" indent="-285750">
              <a:buFont typeface="Arial" panose="020B0604020202020204" pitchFamily="34" charset="0"/>
              <a:buChar char="•"/>
            </a:pPr>
            <a:r>
              <a:rPr lang="en-US" sz="1600"/>
              <a:t>W</a:t>
            </a:r>
            <a:r>
              <a:rPr lang="en-US" sz="1600">
                <a:effectLst/>
              </a:rPr>
              <a:t>hat is meant by persistence, </a:t>
            </a:r>
          </a:p>
          <a:p>
            <a:pPr marL="285750" indent="-285750">
              <a:buFont typeface="Arial" panose="020B0604020202020204" pitchFamily="34" charset="0"/>
              <a:buChar char="•"/>
            </a:pPr>
            <a:r>
              <a:rPr lang="en-US" sz="1600"/>
              <a:t>W</a:t>
            </a:r>
            <a:r>
              <a:rPr lang="en-US" sz="1600">
                <a:effectLst/>
              </a:rPr>
              <a:t>hat type of neglect the child is experiencing, </a:t>
            </a:r>
          </a:p>
          <a:p>
            <a:pPr marL="285750" indent="-285750">
              <a:buFont typeface="Arial" panose="020B0604020202020204" pitchFamily="34" charset="0"/>
              <a:buChar char="•"/>
            </a:pPr>
            <a:r>
              <a:rPr lang="en-US" sz="1600"/>
              <a:t>H</a:t>
            </a:r>
            <a:r>
              <a:rPr lang="en-US" sz="1600">
                <a:effectLst/>
              </a:rPr>
              <a:t>ow this is impacting on their wellbeing, </a:t>
            </a:r>
          </a:p>
          <a:p>
            <a:pPr marL="285750" indent="-285750">
              <a:buFont typeface="Arial" panose="020B0604020202020204" pitchFamily="34" charset="0"/>
              <a:buChar char="•"/>
            </a:pPr>
            <a:r>
              <a:rPr lang="en-US" sz="1600">
                <a:effectLst/>
              </a:rPr>
              <a:t>Understanding the actions of the caregiver,</a:t>
            </a:r>
          </a:p>
          <a:p>
            <a:r>
              <a:rPr lang="en-US" sz="1600"/>
              <a:t>and</a:t>
            </a:r>
          </a:p>
          <a:p>
            <a:pPr marL="285750" indent="-285750">
              <a:buFont typeface="Arial" panose="020B0604020202020204" pitchFamily="34" charset="0"/>
              <a:buChar char="•"/>
            </a:pPr>
            <a:r>
              <a:rPr lang="en-US" sz="1600"/>
              <a:t>L</a:t>
            </a:r>
            <a:r>
              <a:rPr lang="en-US" sz="1600">
                <a:effectLst/>
              </a:rPr>
              <a:t>inks to other forms of abuse. </a:t>
            </a:r>
            <a:endParaRPr lang="en-GB" sz="1600"/>
          </a:p>
        </p:txBody>
      </p:sp>
      <p:pic>
        <p:nvPicPr>
          <p:cNvPr id="3" name="Picture 2">
            <a:hlinkClick r:id="rId3" action="ppaction://hlinksldjump"/>
            <a:extLst>
              <a:ext uri="{FF2B5EF4-FFF2-40B4-BE49-F238E27FC236}">
                <a16:creationId xmlns:a16="http://schemas.microsoft.com/office/drawing/2014/main" id="{D5F39B57-4CB6-92D4-68F7-338B24720C81}"/>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6" name="Title 1">
            <a:extLst>
              <a:ext uri="{FF2B5EF4-FFF2-40B4-BE49-F238E27FC236}">
                <a16:creationId xmlns:a16="http://schemas.microsoft.com/office/drawing/2014/main" id="{415ED139-8A57-CAC2-CE0E-FB6441A89074}"/>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Understanding Neglect</a:t>
            </a:r>
          </a:p>
        </p:txBody>
      </p:sp>
      <p:sp>
        <p:nvSpPr>
          <p:cNvPr id="4" name="Oval 3">
            <a:extLst>
              <a:ext uri="{FF2B5EF4-FFF2-40B4-BE49-F238E27FC236}">
                <a16:creationId xmlns:a16="http://schemas.microsoft.com/office/drawing/2014/main" id="{55852F8E-9AC4-823B-F6A8-862034A94B2E}"/>
              </a:ext>
            </a:extLst>
          </p:cNvPr>
          <p:cNvSpPr/>
          <p:nvPr/>
        </p:nvSpPr>
        <p:spPr>
          <a:xfrm>
            <a:off x="7527851" y="2519511"/>
            <a:ext cx="2062722" cy="1885708"/>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Isosceles Triangle 4">
            <a:extLst>
              <a:ext uri="{FF2B5EF4-FFF2-40B4-BE49-F238E27FC236}">
                <a16:creationId xmlns:a16="http://schemas.microsoft.com/office/drawing/2014/main" id="{E2C613FB-C224-AE82-4965-B0EE9B7015D0}"/>
              </a:ext>
            </a:extLst>
          </p:cNvPr>
          <p:cNvSpPr/>
          <p:nvPr/>
        </p:nvSpPr>
        <p:spPr>
          <a:xfrm>
            <a:off x="7531638" y="140551"/>
            <a:ext cx="2031290" cy="2094683"/>
          </a:xfrm>
          <a:prstGeom prst="triangle">
            <a:avLst>
              <a:gd name="adj" fmla="val 50000"/>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Isosceles Triangle 6">
            <a:extLst>
              <a:ext uri="{FF2B5EF4-FFF2-40B4-BE49-F238E27FC236}">
                <a16:creationId xmlns:a16="http://schemas.microsoft.com/office/drawing/2014/main" id="{9B819CDA-F02C-5A8C-FBC5-8AD91E0ABF3B}"/>
              </a:ext>
            </a:extLst>
          </p:cNvPr>
          <p:cNvSpPr/>
          <p:nvPr/>
        </p:nvSpPr>
        <p:spPr>
          <a:xfrm rot="4286061">
            <a:off x="9867235" y="1798274"/>
            <a:ext cx="1988845" cy="2055311"/>
          </a:xfrm>
          <a:prstGeom prst="triangle">
            <a:avLst>
              <a:gd name="adj" fmla="val 47204"/>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a:extLst>
              <a:ext uri="{FF2B5EF4-FFF2-40B4-BE49-F238E27FC236}">
                <a16:creationId xmlns:a16="http://schemas.microsoft.com/office/drawing/2014/main" id="{EEB5E3D2-79AA-C170-F8BC-6B2B5AFFA99D}"/>
              </a:ext>
            </a:extLst>
          </p:cNvPr>
          <p:cNvSpPr/>
          <p:nvPr/>
        </p:nvSpPr>
        <p:spPr>
          <a:xfrm rot="8741020">
            <a:off x="8956405" y="4480750"/>
            <a:ext cx="1988845" cy="2055311"/>
          </a:xfrm>
          <a:prstGeom prst="triangle">
            <a:avLst>
              <a:gd name="adj" fmla="val 51381"/>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a:extLst>
              <a:ext uri="{FF2B5EF4-FFF2-40B4-BE49-F238E27FC236}">
                <a16:creationId xmlns:a16="http://schemas.microsoft.com/office/drawing/2014/main" id="{18D821C4-3A2E-1F95-D025-982942EE72D7}"/>
              </a:ext>
            </a:extLst>
          </p:cNvPr>
          <p:cNvSpPr/>
          <p:nvPr/>
        </p:nvSpPr>
        <p:spPr>
          <a:xfrm rot="12861978">
            <a:off x="6228395" y="4420737"/>
            <a:ext cx="1988845" cy="2055311"/>
          </a:xfrm>
          <a:prstGeom prst="triangle">
            <a:avLst>
              <a:gd name="adj" fmla="val 50412"/>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a:extLst>
              <a:ext uri="{FF2B5EF4-FFF2-40B4-BE49-F238E27FC236}">
                <a16:creationId xmlns:a16="http://schemas.microsoft.com/office/drawing/2014/main" id="{4417EB83-0744-7188-A75B-32F948091AEA}"/>
              </a:ext>
            </a:extLst>
          </p:cNvPr>
          <p:cNvSpPr/>
          <p:nvPr/>
        </p:nvSpPr>
        <p:spPr>
          <a:xfrm rot="17341957">
            <a:off x="5281230" y="1810998"/>
            <a:ext cx="2004518" cy="2055311"/>
          </a:xfrm>
          <a:prstGeom prst="triangle">
            <a:avLst>
              <a:gd name="adj" fmla="val 52421"/>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3439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par>
                                <p:cTn id="18" presetID="10" presetClass="entr" presetSubtype="0" fill="hold" grpId="1"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8"/>
                                        </p:tgtEl>
                                      </p:cBhvr>
                                    </p:animEffect>
                                    <p:set>
                                      <p:cBhvr>
                                        <p:cTn id="25" dur="1" fill="hold">
                                          <p:stCondLst>
                                            <p:cond delay="499"/>
                                          </p:stCondLst>
                                        </p:cTn>
                                        <p:tgtEl>
                                          <p:spTgt spid="8"/>
                                        </p:tgtEl>
                                        <p:attrNameLst>
                                          <p:attrName>style.visibility</p:attrName>
                                        </p:attrNameLst>
                                      </p:cBhvr>
                                      <p:to>
                                        <p:strVal val="hidden"/>
                                      </p:to>
                                    </p:set>
                                  </p:childTnLst>
                                </p:cTn>
                              </p:par>
                              <p:par>
                                <p:cTn id="26" presetID="10" presetClass="entr" presetSubtype="0" fill="hold" grpId="1"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par>
                                <p:cTn id="34" presetID="10" presetClass="entr" presetSubtype="0" fill="hold" grpId="1"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10" presetClass="entr" presetSubtype="0" fill="hold" grpId="1"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grpId="2" nodeType="click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par>
                                <p:cTn id="50" presetID="10" presetClass="exit" presetSubtype="0" fill="hold" grpId="2" nodeType="withEffect">
                                  <p:stCondLst>
                                    <p:cond delay="0"/>
                                  </p:stCondLst>
                                  <p:childTnLst>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cTn>
                              </p:par>
                              <p:par>
                                <p:cTn id="53" presetID="10" presetClass="exit" presetSubtype="0" fill="hold" grpId="2" nodeType="withEffect">
                                  <p:stCondLst>
                                    <p:cond delay="0"/>
                                  </p:stCondLst>
                                  <p:childTnLst>
                                    <p:animEffect transition="out" filter="fade">
                                      <p:cBhvr>
                                        <p:cTn id="54" dur="500"/>
                                        <p:tgtEl>
                                          <p:spTgt spid="7"/>
                                        </p:tgtEl>
                                      </p:cBhvr>
                                    </p:animEffect>
                                    <p:set>
                                      <p:cBhvr>
                                        <p:cTn id="55" dur="1" fill="hold">
                                          <p:stCondLst>
                                            <p:cond delay="499"/>
                                          </p:stCondLst>
                                        </p:cTn>
                                        <p:tgtEl>
                                          <p:spTgt spid="7"/>
                                        </p:tgtEl>
                                        <p:attrNameLst>
                                          <p:attrName>style.visibility</p:attrName>
                                        </p:attrNameLst>
                                      </p:cBhvr>
                                      <p:to>
                                        <p:strVal val="hidden"/>
                                      </p:to>
                                    </p:set>
                                  </p:childTnLst>
                                </p:cTn>
                              </p:par>
                              <p:par>
                                <p:cTn id="56" presetID="10" presetClass="exit" presetSubtype="0" fill="hold" grpId="2" nodeType="with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5" grpId="2" animBg="1"/>
      <p:bldP spid="7" grpId="0" animBg="1"/>
      <p:bldP spid="7" grpId="1" animBg="1"/>
      <p:bldP spid="7" grpId="2" animBg="1"/>
      <p:bldP spid="8" grpId="0" animBg="1"/>
      <p:bldP spid="8" grpId="1" animBg="1"/>
      <p:bldP spid="8" grpId="2" animBg="1"/>
      <p:bldP spid="9" grpId="0" animBg="1"/>
      <p:bldP spid="9" grpId="1" animBg="1"/>
      <p:bldP spid="9" grpId="2"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4BAC30C-F667-0350-5A68-A99C65442990}"/>
              </a:ext>
            </a:extLst>
          </p:cNvPr>
          <p:cNvGraphicFramePr>
            <a:graphicFrameLocks noGrp="1"/>
          </p:cNvGraphicFramePr>
          <p:nvPr>
            <p:extLst>
              <p:ext uri="{D42A27DB-BD31-4B8C-83A1-F6EECF244321}">
                <p14:modId xmlns:p14="http://schemas.microsoft.com/office/powerpoint/2010/main" val="250718667"/>
              </p:ext>
            </p:extLst>
          </p:nvPr>
        </p:nvGraphicFramePr>
        <p:xfrm>
          <a:off x="142567" y="871301"/>
          <a:ext cx="11906865" cy="5486400"/>
        </p:xfrm>
        <a:graphic>
          <a:graphicData uri="http://schemas.openxmlformats.org/drawingml/2006/table">
            <a:tbl>
              <a:tblPr firstRow="1" bandRow="1">
                <a:tableStyleId>{2A488322-F2BA-4B5B-9748-0D474271808F}</a:tableStyleId>
              </a:tblPr>
              <a:tblGrid>
                <a:gridCol w="2369574">
                  <a:extLst>
                    <a:ext uri="{9D8B030D-6E8A-4147-A177-3AD203B41FA5}">
                      <a16:colId xmlns:a16="http://schemas.microsoft.com/office/drawing/2014/main" val="1925869151"/>
                    </a:ext>
                  </a:extLst>
                </a:gridCol>
                <a:gridCol w="2386938">
                  <a:extLst>
                    <a:ext uri="{9D8B030D-6E8A-4147-A177-3AD203B41FA5}">
                      <a16:colId xmlns:a16="http://schemas.microsoft.com/office/drawing/2014/main" val="671071603"/>
                    </a:ext>
                  </a:extLst>
                </a:gridCol>
                <a:gridCol w="2383451">
                  <a:extLst>
                    <a:ext uri="{9D8B030D-6E8A-4147-A177-3AD203B41FA5}">
                      <a16:colId xmlns:a16="http://schemas.microsoft.com/office/drawing/2014/main" val="77847614"/>
                    </a:ext>
                  </a:extLst>
                </a:gridCol>
                <a:gridCol w="2383451">
                  <a:extLst>
                    <a:ext uri="{9D8B030D-6E8A-4147-A177-3AD203B41FA5}">
                      <a16:colId xmlns:a16="http://schemas.microsoft.com/office/drawing/2014/main" val="171741288"/>
                    </a:ext>
                  </a:extLst>
                </a:gridCol>
                <a:gridCol w="2383451">
                  <a:extLst>
                    <a:ext uri="{9D8B030D-6E8A-4147-A177-3AD203B41FA5}">
                      <a16:colId xmlns:a16="http://schemas.microsoft.com/office/drawing/2014/main" val="1532029330"/>
                    </a:ext>
                  </a:extLst>
                </a:gridCol>
              </a:tblGrid>
              <a:tr h="393279">
                <a:tc>
                  <a:txBody>
                    <a:bodyPr/>
                    <a:lstStyle/>
                    <a:p>
                      <a:r>
                        <a:rPr lang="en-GB" sz="1200"/>
                        <a:t>Physical</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Health</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Safety and Supervision</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Love and Care</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Stimulation and Education</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4556688"/>
                  </a:ext>
                </a:extLst>
              </a:tr>
              <a:tr h="5093121">
                <a:tc>
                  <a:txBody>
                    <a:bodyPr/>
                    <a:lstStyle/>
                    <a:p>
                      <a:r>
                        <a:rPr lang="en-US" sz="1200"/>
                        <a:t>This involves a carer/s failing to provide a child with:</a:t>
                      </a:r>
                    </a:p>
                    <a:p>
                      <a:endParaRPr lang="en-US" sz="1200"/>
                    </a:p>
                    <a:p>
                      <a:pPr marL="171450" indent="-171450">
                        <a:buFont typeface="Arial" panose="020B0604020202020204" pitchFamily="34" charset="0"/>
                        <a:buChar char="•"/>
                      </a:pPr>
                      <a:r>
                        <a:rPr lang="en-US" sz="1200"/>
                        <a:t>appropriate clothing, </a:t>
                      </a:r>
                    </a:p>
                    <a:p>
                      <a:pPr marL="171450" indent="-171450">
                        <a:buFont typeface="Arial" panose="020B0604020202020204" pitchFamily="34" charset="0"/>
                        <a:buChar char="•"/>
                      </a:pPr>
                      <a:r>
                        <a:rPr lang="en-US" sz="1200"/>
                        <a:t>adequate food, </a:t>
                      </a:r>
                    </a:p>
                    <a:p>
                      <a:pPr marL="171450" indent="-171450">
                        <a:buFont typeface="Arial" panose="020B0604020202020204" pitchFamily="34" charset="0"/>
                        <a:buChar char="•"/>
                      </a:pPr>
                      <a:r>
                        <a:rPr lang="en-US" sz="1200"/>
                        <a:t>hygiene and cleanliness </a:t>
                      </a:r>
                    </a:p>
                    <a:p>
                      <a:pPr marL="171450" indent="-171450">
                        <a:buFont typeface="Arial" panose="020B0604020202020204" pitchFamily="34" charset="0"/>
                        <a:buChar char="•"/>
                      </a:pPr>
                      <a:r>
                        <a:rPr lang="en-US" sz="1200"/>
                        <a:t>appropriate home conditions</a:t>
                      </a:r>
                    </a:p>
                    <a:p>
                      <a:pPr marL="171450" indent="-171450">
                        <a:buFont typeface="Arial" panose="020B0604020202020204" pitchFamily="34" charset="0"/>
                        <a:buChar char="•"/>
                      </a:pPr>
                      <a:r>
                        <a:rPr lang="en-US" sz="1200"/>
                        <a:t>and </a:t>
                      </a:r>
                    </a:p>
                    <a:p>
                      <a:pPr marL="171450" indent="-171450">
                        <a:buFont typeface="Arial" panose="020B0604020202020204" pitchFamily="34" charset="0"/>
                        <a:buChar char="•"/>
                      </a:pPr>
                      <a:r>
                        <a:rPr lang="en-US" sz="1200"/>
                        <a:t>a safe place to sleep</a:t>
                      </a:r>
                    </a:p>
                    <a:p>
                      <a:endParaRPr lang="en-US" sz="1200"/>
                    </a:p>
                    <a:p>
                      <a:r>
                        <a:rPr lang="en-US" sz="1200"/>
                        <a:t>or ensuring that children have the skills to provide these where appropriate for themselves.</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buFont typeface="Arial" panose="020B0604020202020204" pitchFamily="34" charset="0"/>
                        <a:buNone/>
                      </a:pPr>
                      <a:r>
                        <a:rPr lang="en-US" sz="1200">
                          <a:solidFill>
                            <a:srgbClr val="000000"/>
                          </a:solidFill>
                        </a:rPr>
                        <a:t>This</a:t>
                      </a:r>
                      <a:r>
                        <a:rPr lang="en-US" sz="1200"/>
                        <a:t> involves carers:</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minimising or ignoring children’s illness or health (including oral health) needs, </a:t>
                      </a:r>
                    </a:p>
                    <a:p>
                      <a:pPr marL="171450" indent="-171450">
                        <a:buFont typeface="Arial" panose="020B0604020202020204" pitchFamily="34" charset="0"/>
                        <a:buChar char="•"/>
                      </a:pPr>
                      <a:r>
                        <a:rPr lang="en-US" sz="1200"/>
                        <a:t>lack of attention to needs emerging from disabilities </a:t>
                      </a:r>
                    </a:p>
                    <a:p>
                      <a:pPr marL="0" indent="0">
                        <a:buFont typeface="Arial" panose="020B0604020202020204" pitchFamily="34" charset="0"/>
                        <a:buNone/>
                      </a:pPr>
                      <a:r>
                        <a:rPr lang="en-US" sz="1200"/>
                        <a:t>and </a:t>
                      </a:r>
                    </a:p>
                    <a:p>
                      <a:pPr marL="171450" indent="-171450">
                        <a:buFont typeface="Arial" panose="020B0604020202020204" pitchFamily="34" charset="0"/>
                        <a:buChar char="•"/>
                      </a:pPr>
                      <a:r>
                        <a:rPr lang="en-US" sz="1200"/>
                        <a:t>failing to seek medical attention or administering medication and treatments.</a:t>
                      </a:r>
                    </a:p>
                    <a:p>
                      <a:pPr marL="0" indent="0">
                        <a:buFont typeface="Arial" panose="020B0604020202020204" pitchFamily="34" charset="0"/>
                        <a:buNone/>
                      </a:pPr>
                      <a:endParaRPr lang="en-US" sz="1200"/>
                    </a:p>
                    <a:p>
                      <a:pPr marL="0" indent="0">
                        <a:buFont typeface="Arial" panose="020B0604020202020204" pitchFamily="34" charset="0"/>
                        <a:buNone/>
                      </a:pPr>
                      <a:r>
                        <a:rPr lang="en-US" sz="1200"/>
                        <a:t>This is equally relevant to expectant mothers who fail to</a:t>
                      </a:r>
                    </a:p>
                    <a:p>
                      <a:pPr marL="171450" indent="-171450">
                        <a:buFont typeface="Arial" panose="020B0604020202020204" pitchFamily="34" charset="0"/>
                        <a:buChar char="•"/>
                      </a:pPr>
                      <a:r>
                        <a:rPr lang="en-US" sz="1200"/>
                        <a:t>Prepare appropriately for the child’s birth, </a:t>
                      </a:r>
                    </a:p>
                    <a:p>
                      <a:pPr marL="171450" indent="-171450">
                        <a:buFont typeface="Arial" panose="020B0604020202020204" pitchFamily="34" charset="0"/>
                        <a:buChar char="•"/>
                      </a:pPr>
                      <a:r>
                        <a:rPr lang="en-US" sz="1200"/>
                        <a:t>seek ante-natal care,</a:t>
                      </a:r>
                    </a:p>
                    <a:p>
                      <a:pPr marL="0" indent="0">
                        <a:buFont typeface="Arial" panose="020B0604020202020204" pitchFamily="34" charset="0"/>
                        <a:buNone/>
                      </a:pPr>
                      <a:r>
                        <a:rPr lang="en-US" sz="1200"/>
                        <a:t>and/or </a:t>
                      </a:r>
                    </a:p>
                    <a:p>
                      <a:pPr marL="171450" indent="-171450">
                        <a:buFont typeface="Arial" panose="020B0604020202020204" pitchFamily="34" charset="0"/>
                        <a:buChar char="•"/>
                      </a:pPr>
                      <a:r>
                        <a:rPr lang="en-US" sz="1200"/>
                        <a:t>engage in </a:t>
                      </a:r>
                      <a:r>
                        <a:rPr lang="en-GB" sz="1200" noProof="0"/>
                        <a:t>behaviours</a:t>
                      </a:r>
                      <a:r>
                        <a:rPr lang="en-US" sz="1200"/>
                        <a:t> that place the baby at risk through, for example, substance misuse. </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It also includes adults who perpetrate domestic abuse throughout or during pregnancy</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This involves failure by the carer to provide adequate levels of guidance and supervision that ensure the child is safe and protected. This includes: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Not being aware of where their child is or what they are doing, which may lead to being at risk of being harmed outside of the home or online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Failing to provide appropriate boundaries that equip children to be aware of safety and risk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Failure to arrange alternative care and supervision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t>Leaving a child alone in a situation for which they are not equipped to manage, including around animals.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a:t>This can affect children of all ages. It is important that the age of a child should not blur the fact that they have continuing developmental and care needs. </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This involves a carer being unresponsive to a child's emotional needs, including:</a:t>
                      </a:r>
                    </a:p>
                    <a:p>
                      <a:endParaRPr lang="en-GB" sz="1200"/>
                    </a:p>
                    <a:p>
                      <a:pPr marL="171450" indent="-171450">
                        <a:buFont typeface="Arial" panose="020B0604020202020204" pitchFamily="34" charset="0"/>
                        <a:buChar char="•"/>
                      </a:pPr>
                      <a:r>
                        <a:rPr lang="en-GB" sz="1200"/>
                        <a:t>failing to interact or provide affection and comfort, </a:t>
                      </a:r>
                    </a:p>
                    <a:p>
                      <a:pPr marL="171450" indent="-171450">
                        <a:buFont typeface="Arial" panose="020B0604020202020204" pitchFamily="34" charset="0"/>
                        <a:buChar char="•"/>
                      </a:pPr>
                      <a:r>
                        <a:rPr lang="en-GB" sz="1200"/>
                        <a:t>failing to develop a child’s self-esteem and sense of identity, </a:t>
                      </a:r>
                    </a:p>
                    <a:p>
                      <a:pPr marL="171450" indent="-171450">
                        <a:buFont typeface="Arial" panose="020B0604020202020204" pitchFamily="34" charset="0"/>
                        <a:buChar char="•"/>
                      </a:pPr>
                      <a:r>
                        <a:rPr lang="en-GB" sz="1200"/>
                        <a:t>failing to respect a child’s sexuality and gender</a:t>
                      </a:r>
                    </a:p>
                    <a:p>
                      <a:pPr marL="171450" indent="-171450">
                        <a:buFont typeface="Arial" panose="020B0604020202020204" pitchFamily="34" charset="0"/>
                        <a:buChar char="•"/>
                      </a:pPr>
                      <a:r>
                        <a:rPr lang="en-GB" sz="1200"/>
                        <a:t>failing to provide appropriate boundaries that are consistent and clear enough for a child to understand </a:t>
                      </a:r>
                    </a:p>
                    <a:p>
                      <a:pPr marL="0" indent="0">
                        <a:buFont typeface="Arial" panose="020B0604020202020204" pitchFamily="34" charset="0"/>
                        <a:buNone/>
                      </a:pPr>
                      <a:r>
                        <a:rPr lang="en-GB" sz="1200"/>
                        <a:t>and </a:t>
                      </a:r>
                    </a:p>
                    <a:p>
                      <a:pPr marL="171450" indent="-171450">
                        <a:buFont typeface="Arial" panose="020B0604020202020204" pitchFamily="34" charset="0"/>
                        <a:buChar char="•"/>
                      </a:pPr>
                      <a:r>
                        <a:rPr lang="en-GB" sz="1200"/>
                        <a:t>not being available to listen to worries or concerns. </a:t>
                      </a:r>
                    </a:p>
                    <a:p>
                      <a:pPr marL="171450" indent="-171450">
                        <a:buFont typeface="Arial" panose="020B0604020202020204" pitchFamily="34" charset="0"/>
                        <a:buChar char="•"/>
                      </a:pPr>
                      <a:endParaRPr lang="en-GB" sz="1200"/>
                    </a:p>
                    <a:p>
                      <a:pPr marL="0" indent="0">
                        <a:buFont typeface="Arial" panose="020B0604020202020204" pitchFamily="34" charset="0"/>
                        <a:buNone/>
                      </a:pPr>
                      <a:r>
                        <a:rPr lang="en-GB" sz="1200"/>
                        <a:t>The carer may belittle, humiliate and blame the child seeing them as the cause of the harsh care they are being provided with.</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200"/>
                        <a:t>The child does not receive appropriate learning experiences for their age and/or stage; they may:</a:t>
                      </a:r>
                    </a:p>
                    <a:p>
                      <a:endParaRPr lang="en-GB" sz="1200"/>
                    </a:p>
                    <a:p>
                      <a:pPr marL="171450" indent="-171450">
                        <a:buFont typeface="Arial" panose="020B0604020202020204" pitchFamily="34" charset="0"/>
                        <a:buChar char="•"/>
                      </a:pPr>
                      <a:r>
                        <a:rPr lang="en-GB" sz="1200"/>
                        <a:t>Be unstimulated, </a:t>
                      </a:r>
                    </a:p>
                    <a:p>
                      <a:pPr marL="171450" indent="-171450">
                        <a:buFont typeface="Arial" panose="020B0604020202020204" pitchFamily="34" charset="0"/>
                        <a:buChar char="•"/>
                      </a:pPr>
                      <a:r>
                        <a:rPr lang="en-GB" sz="1200"/>
                        <a:t>Be denied appropriate experiences to enhance their development </a:t>
                      </a:r>
                    </a:p>
                    <a:p>
                      <a:pPr marL="0" indent="0">
                        <a:buFont typeface="Arial" panose="020B0604020202020204" pitchFamily="34" charset="0"/>
                        <a:buNone/>
                      </a:pPr>
                      <a:r>
                        <a:rPr lang="en-GB" sz="1200"/>
                        <a:t>and/or experience a</a:t>
                      </a:r>
                    </a:p>
                    <a:p>
                      <a:pPr marL="171450" indent="-171450">
                        <a:buFont typeface="Arial" panose="020B0604020202020204" pitchFamily="34" charset="0"/>
                        <a:buChar char="•"/>
                      </a:pPr>
                      <a:r>
                        <a:rPr lang="en-GB" sz="1200"/>
                        <a:t>lack of interest in their achievements, </a:t>
                      </a:r>
                    </a:p>
                    <a:p>
                      <a:pPr marL="171450" indent="-171450">
                        <a:buFont typeface="Arial" panose="020B0604020202020204" pitchFamily="34" charset="0"/>
                        <a:buChar char="•"/>
                      </a:pPr>
                      <a:r>
                        <a:rPr lang="en-GB" sz="1200"/>
                        <a:t>lack of help with homework</a:t>
                      </a:r>
                    </a:p>
                    <a:p>
                      <a:pPr marL="171450" indent="-171450">
                        <a:buFont typeface="Arial" panose="020B0604020202020204" pitchFamily="34" charset="0"/>
                        <a:buChar char="•"/>
                      </a:pPr>
                      <a:r>
                        <a:rPr lang="en-GB" sz="1200"/>
                        <a:t>lack of support to resolve difficulties at educational settings</a:t>
                      </a:r>
                    </a:p>
                    <a:p>
                      <a:pPr marL="0" indent="0">
                        <a:buFont typeface="Arial" panose="020B0604020202020204" pitchFamily="34" charset="0"/>
                        <a:buNone/>
                      </a:pPr>
                      <a:endParaRPr lang="en-GB" sz="1200"/>
                    </a:p>
                    <a:p>
                      <a:pPr marL="0" indent="0">
                        <a:buFont typeface="Arial" panose="020B0604020202020204" pitchFamily="34" charset="0"/>
                        <a:buNone/>
                      </a:pPr>
                      <a:r>
                        <a:rPr lang="en-GB" sz="1200"/>
                        <a:t>This may also include carers failing to comply with requirements regarding school attendance and responding to any special educational needs.</a:t>
                      </a:r>
                      <a:endParaRPr lang="en-GB" sz="120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8746607"/>
                  </a:ext>
                </a:extLst>
              </a:tr>
            </a:tbl>
          </a:graphicData>
        </a:graphic>
      </p:graphicFrame>
      <p:sp>
        <p:nvSpPr>
          <p:cNvPr id="4" name="TextBox 3">
            <a:extLst>
              <a:ext uri="{FF2B5EF4-FFF2-40B4-BE49-F238E27FC236}">
                <a16:creationId xmlns:a16="http://schemas.microsoft.com/office/drawing/2014/main" id="{B6A7855F-690C-6027-8F97-093ED3A9E67E}"/>
              </a:ext>
            </a:extLst>
          </p:cNvPr>
          <p:cNvSpPr txBox="1"/>
          <p:nvPr/>
        </p:nvSpPr>
        <p:spPr>
          <a:xfrm>
            <a:off x="4736335" y="40999"/>
            <a:ext cx="7327846" cy="646331"/>
          </a:xfrm>
          <a:prstGeom prst="rect">
            <a:avLst/>
          </a:prstGeom>
          <a:noFill/>
        </p:spPr>
        <p:txBody>
          <a:bodyPr wrap="square" rtlCol="0">
            <a:spAutoFit/>
          </a:bodyPr>
          <a:lstStyle/>
          <a:p>
            <a:r>
              <a:rPr lang="en-US" sz="1200" b="0" i="0">
                <a:solidFill>
                  <a:srgbClr val="000000"/>
                </a:solidFill>
                <a:effectLst/>
                <a:highlight>
                  <a:srgbClr val="FFFFFF"/>
                </a:highlight>
                <a:latin typeface="Arial" panose="020B0604020202020204" pitchFamily="34" charset="0"/>
                <a:cs typeface="Arial" panose="020B0604020202020204" pitchFamily="34" charset="0"/>
              </a:rPr>
              <a:t>There are five subdivisions of neglect. It is important to consider whether all five areas are experienced by the child, and if they are this is evidence of global neglect. For some children, some specific areas will be </a:t>
            </a:r>
            <a:r>
              <a:rPr lang="en-US" sz="1200">
                <a:solidFill>
                  <a:srgbClr val="000000"/>
                </a:solidFill>
                <a:highlight>
                  <a:srgbClr val="FFFFFF"/>
                </a:highlight>
                <a:latin typeface="Arial" panose="020B0604020202020204" pitchFamily="34" charset="0"/>
                <a:cs typeface="Arial" panose="020B0604020202020204" pitchFamily="34" charset="0"/>
              </a:rPr>
              <a:t>impacted,</a:t>
            </a:r>
            <a:r>
              <a:rPr lang="en-US" sz="1200" b="0" i="0">
                <a:solidFill>
                  <a:srgbClr val="000000"/>
                </a:solidFill>
                <a:effectLst/>
                <a:highlight>
                  <a:srgbClr val="FFFFFF"/>
                </a:highlight>
                <a:latin typeface="Arial" panose="020B0604020202020204" pitchFamily="34" charset="0"/>
                <a:cs typeface="Arial" panose="020B0604020202020204" pitchFamily="34" charset="0"/>
              </a:rPr>
              <a:t> and this knowledge will help focus interventions where they are needed. </a:t>
            </a:r>
            <a:endParaRPr lang="en-GB" sz="120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0E784642-0BAC-6479-F5F3-01964B7EC4EA}"/>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Types of Neglect</a:t>
            </a:r>
          </a:p>
        </p:txBody>
      </p:sp>
      <p:pic>
        <p:nvPicPr>
          <p:cNvPr id="6" name="Picture 5">
            <a:hlinkClick r:id="rId3" action="ppaction://hlinksldjump"/>
            <a:extLst>
              <a:ext uri="{FF2B5EF4-FFF2-40B4-BE49-F238E27FC236}">
                <a16:creationId xmlns:a16="http://schemas.microsoft.com/office/drawing/2014/main" id="{6BA17CDF-1568-7D94-90A7-A38074983E5B}"/>
              </a:ext>
            </a:extLst>
          </p:cNvPr>
          <p:cNvPicPr>
            <a:picLocks noChangeAspect="1"/>
          </p:cNvPicPr>
          <p:nvPr/>
        </p:nvPicPr>
        <p:blipFill>
          <a:blip r:embed="rId4"/>
          <a:stretch>
            <a:fillRect/>
          </a:stretch>
        </p:blipFill>
        <p:spPr>
          <a:xfrm>
            <a:off x="11611586" y="6350010"/>
            <a:ext cx="512621" cy="526474"/>
          </a:xfrm>
          <a:prstGeom prst="rect">
            <a:avLst/>
          </a:prstGeom>
        </p:spPr>
      </p:pic>
    </p:spTree>
    <p:extLst>
      <p:ext uri="{BB962C8B-B14F-4D97-AF65-F5344CB8AC3E}">
        <p14:creationId xmlns:p14="http://schemas.microsoft.com/office/powerpoint/2010/main" val="1202221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ction="ppaction://hlinksldjump"/>
            <a:extLst>
              <a:ext uri="{FF2B5EF4-FFF2-40B4-BE49-F238E27FC236}">
                <a16:creationId xmlns:a16="http://schemas.microsoft.com/office/drawing/2014/main" id="{6BA17CDF-1568-7D94-90A7-A38074983E5B}"/>
              </a:ext>
            </a:extLst>
          </p:cNvPr>
          <p:cNvPicPr>
            <a:picLocks noChangeAspect="1"/>
          </p:cNvPicPr>
          <p:nvPr/>
        </p:nvPicPr>
        <p:blipFill>
          <a:blip r:embed="rId4"/>
          <a:stretch>
            <a:fillRect/>
          </a:stretch>
        </p:blipFill>
        <p:spPr>
          <a:xfrm>
            <a:off x="11611586" y="6286212"/>
            <a:ext cx="512621" cy="526474"/>
          </a:xfrm>
          <a:prstGeom prst="rect">
            <a:avLst/>
          </a:prstGeom>
        </p:spPr>
      </p:pic>
      <p:pic>
        <p:nvPicPr>
          <p:cNvPr id="7" name="Picture 2" descr="Hand drawn people asking questions illustration">
            <a:extLst>
              <a:ext uri="{FF2B5EF4-FFF2-40B4-BE49-F238E27FC236}">
                <a16:creationId xmlns:a16="http://schemas.microsoft.com/office/drawing/2014/main" id="{3E4B6C91-380B-FAB8-CDF5-9EC7DB2D8B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7883" y="169381"/>
            <a:ext cx="1132510" cy="75440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51BC2CA5-8FB4-F306-9503-8AF4D001E7B3}"/>
              </a:ext>
            </a:extLst>
          </p:cNvPr>
          <p:cNvSpPr txBox="1"/>
          <p:nvPr/>
        </p:nvSpPr>
        <p:spPr>
          <a:xfrm>
            <a:off x="5297883" y="169381"/>
            <a:ext cx="6537946" cy="830997"/>
          </a:xfrm>
          <a:prstGeom prst="rect">
            <a:avLst/>
          </a:prstGeom>
          <a:noFill/>
          <a:ln>
            <a:solidFill>
              <a:schemeClr val="tx1"/>
            </a:solidFill>
          </a:ln>
        </p:spPr>
        <p:txBody>
          <a:bodyPr wrap="square" rtlCol="0">
            <a:spAutoFit/>
          </a:bodyPr>
          <a:lstStyle/>
          <a:p>
            <a:r>
              <a:rPr lang="en-GB" sz="1600"/>
              <a:t>	    Watch this short video (2:24) - What types of neglect can                   	    you identify from Susan’s story?</a:t>
            </a:r>
          </a:p>
          <a:p>
            <a:endParaRPr lang="en-GB" sz="1600"/>
          </a:p>
        </p:txBody>
      </p:sp>
      <p:pic>
        <p:nvPicPr>
          <p:cNvPr id="9" name="Online Media 8" title="Childhood neglect: Susan Miller's story">
            <a:hlinkClick r:id="" action="ppaction://media"/>
            <a:extLst>
              <a:ext uri="{FF2B5EF4-FFF2-40B4-BE49-F238E27FC236}">
                <a16:creationId xmlns:a16="http://schemas.microsoft.com/office/drawing/2014/main" id="{9B8D614C-18B0-9D3B-3F19-1635F677A128}"/>
              </a:ext>
            </a:extLst>
          </p:cNvPr>
          <p:cNvPicPr>
            <a:picLocks noRot="1" noChangeAspect="1"/>
          </p:cNvPicPr>
          <p:nvPr>
            <a:videoFile r:link="rId1"/>
          </p:nvPr>
        </p:nvPicPr>
        <p:blipFill>
          <a:blip r:embed="rId6"/>
          <a:stretch>
            <a:fillRect/>
          </a:stretch>
        </p:blipFill>
        <p:spPr>
          <a:xfrm>
            <a:off x="1712562" y="1510302"/>
            <a:ext cx="8766876" cy="4953285"/>
          </a:xfrm>
          <a:prstGeom prst="rect">
            <a:avLst/>
          </a:prstGeom>
        </p:spPr>
      </p:pic>
      <p:sp>
        <p:nvSpPr>
          <p:cNvPr id="5" name="Title 1">
            <a:extLst>
              <a:ext uri="{FF2B5EF4-FFF2-40B4-BE49-F238E27FC236}">
                <a16:creationId xmlns:a16="http://schemas.microsoft.com/office/drawing/2014/main" id="{39F78737-E404-BE4C-FE42-A796732E5EF5}"/>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Types of Neglect</a:t>
            </a:r>
          </a:p>
        </p:txBody>
      </p:sp>
    </p:spTree>
    <p:extLst>
      <p:ext uri="{BB962C8B-B14F-4D97-AF65-F5344CB8AC3E}">
        <p14:creationId xmlns:p14="http://schemas.microsoft.com/office/powerpoint/2010/main" val="2856480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CB7885-D3C0-8860-EF12-CBDD49601A52}"/>
              </a:ext>
            </a:extLst>
          </p:cNvPr>
          <p:cNvSpPr/>
          <p:nvPr/>
        </p:nvSpPr>
        <p:spPr>
          <a:xfrm>
            <a:off x="76075" y="753191"/>
            <a:ext cx="6668854" cy="2362153"/>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endParaRPr lang="en-US" sz="1200">
              <a:solidFill>
                <a:schemeClr val="tx1"/>
              </a:solidFill>
              <a:latin typeface="Arial" panose="020B0604020202020204" pitchFamily="34" charset="0"/>
              <a:cs typeface="Arial" panose="020B0604020202020204" pitchFamily="34" charset="0"/>
            </a:endParaRPr>
          </a:p>
          <a:p>
            <a:pPr marL="0" indent="0">
              <a:buNone/>
            </a:pPr>
            <a:r>
              <a:rPr lang="en-US" sz="1200">
                <a:solidFill>
                  <a:schemeClr val="tx1"/>
                </a:solidFill>
                <a:cs typeface="Arial" panose="020B0604020202020204" pitchFamily="34" charset="0"/>
              </a:rPr>
              <a:t>Child</a:t>
            </a:r>
            <a:r>
              <a:rPr lang="en-US" sz="1200">
                <a:solidFill>
                  <a:srgbClr val="FF0000"/>
                </a:solidFill>
                <a:cs typeface="Arial" panose="020B0604020202020204" pitchFamily="34" charset="0"/>
              </a:rPr>
              <a:t> </a:t>
            </a:r>
            <a:r>
              <a:rPr lang="en-US" sz="1200">
                <a:solidFill>
                  <a:schemeClr val="tx1"/>
                </a:solidFill>
                <a:cs typeface="Arial" panose="020B0604020202020204" pitchFamily="34" charset="0"/>
              </a:rPr>
              <a:t>N</a:t>
            </a:r>
            <a:r>
              <a:rPr lang="en-US" sz="1200">
                <a:solidFill>
                  <a:schemeClr val="tx1"/>
                </a:solidFill>
                <a:effectLst/>
                <a:cs typeface="Arial" panose="020B0604020202020204" pitchFamily="34" charset="0"/>
              </a:rPr>
              <a:t>eglect is usually (but not always) something that is persistent or pervasive, cumulative, and occurs over time</a:t>
            </a:r>
            <a:r>
              <a:rPr lang="en-US" sz="1200">
                <a:solidFill>
                  <a:schemeClr val="tx1"/>
                </a:solidFill>
                <a:cs typeface="Arial" panose="020B0604020202020204" pitchFamily="34" charset="0"/>
              </a:rPr>
              <a:t>.</a:t>
            </a:r>
            <a:r>
              <a:rPr lang="en-US" sz="1200">
                <a:solidFill>
                  <a:schemeClr val="tx1"/>
                </a:solidFill>
                <a:effectLst/>
                <a:cs typeface="Arial" panose="020B0604020202020204" pitchFamily="34" charset="0"/>
              </a:rPr>
              <a:t> </a:t>
            </a:r>
            <a:r>
              <a:rPr lang="en-US" sz="1200">
                <a:solidFill>
                  <a:schemeClr val="tx1"/>
                </a:solidFill>
                <a:cs typeface="Arial" panose="020B0604020202020204" pitchFamily="34" charset="0"/>
              </a:rPr>
              <a:t>T</a:t>
            </a:r>
            <a:r>
              <a:rPr lang="en-US" sz="1200">
                <a:solidFill>
                  <a:schemeClr val="tx1"/>
                </a:solidFill>
                <a:effectLst/>
                <a:cs typeface="Arial" panose="020B0604020202020204" pitchFamily="34" charset="0"/>
              </a:rPr>
              <a:t>herefore, a significant incident does not need to occur. </a:t>
            </a:r>
            <a:endParaRPr lang="en-US" sz="1200">
              <a:solidFill>
                <a:schemeClr val="tx1"/>
              </a:solidFill>
              <a:cs typeface="Arial" panose="020B0604020202020204" pitchFamily="34" charset="0"/>
            </a:endParaRPr>
          </a:p>
          <a:p>
            <a:pPr marL="0" indent="0">
              <a:buNone/>
            </a:pPr>
            <a:endParaRPr lang="en-US" sz="1200">
              <a:solidFill>
                <a:schemeClr val="tx1"/>
              </a:solidFill>
              <a:effectLst/>
              <a:cs typeface="Arial" panose="020B0604020202020204" pitchFamily="34" charset="0"/>
            </a:endParaRPr>
          </a:p>
          <a:p>
            <a:pPr marL="0" indent="0">
              <a:buNone/>
            </a:pPr>
            <a:r>
              <a:rPr lang="en-US" sz="1200">
                <a:solidFill>
                  <a:schemeClr val="tx1"/>
                </a:solidFill>
                <a:effectLst/>
                <a:cs typeface="Arial" panose="020B0604020202020204" pitchFamily="34" charset="0"/>
              </a:rPr>
              <a:t>The cumulative effect of neglect can be corrosive to children’s development because it becomes part of everyday life. Neglect needs to be understood in the context of a child’s age, stage of development and the amount of quality parenting/caregiving needed to ensure appropriate care and safety</a:t>
            </a:r>
          </a:p>
          <a:p>
            <a:pPr marL="0" indent="0">
              <a:buNone/>
            </a:pPr>
            <a:endParaRPr lang="en-US" sz="1200">
              <a:solidFill>
                <a:schemeClr val="tx1"/>
              </a:solidFill>
              <a:cs typeface="Arial" panose="020B0604020202020204" pitchFamily="34" charset="0"/>
            </a:endParaRPr>
          </a:p>
          <a:p>
            <a:pPr marL="0" indent="0">
              <a:buNone/>
            </a:pPr>
            <a:r>
              <a:rPr lang="en-US" sz="1200">
                <a:solidFill>
                  <a:schemeClr val="tx1"/>
                </a:solidFill>
                <a:effectLst/>
                <a:cs typeface="Arial" panose="020B0604020202020204" pitchFamily="34" charset="0"/>
              </a:rPr>
              <a:t>Neglect requires the collation and analysis of sometimes small and seemingly insignificant events that only provide evidence that neglect is an issue of concern when viewed together. The use of chronologies and timeline tools, found in the </a:t>
            </a:r>
            <a:r>
              <a:rPr lang="en-US" sz="1200">
                <a:solidFill>
                  <a:schemeClr val="tx1"/>
                </a:solidFill>
                <a:effectLst/>
                <a:cs typeface="Arial" panose="020B0604020202020204" pitchFamily="34" charset="0"/>
                <a:hlinkClick r:id="rId2" action="ppaction://hlinksldjump"/>
              </a:rPr>
              <a:t>‘Responding to Child Neglect’ </a:t>
            </a:r>
            <a:r>
              <a:rPr lang="en-US" sz="1200">
                <a:solidFill>
                  <a:schemeClr val="tx1"/>
                </a:solidFill>
                <a:effectLst/>
                <a:cs typeface="Arial" panose="020B0604020202020204" pitchFamily="34" charset="0"/>
              </a:rPr>
              <a:t>section of this resource should be used to support practitioners to build up this picture. </a:t>
            </a:r>
          </a:p>
          <a:p>
            <a:pPr marL="0" indent="0">
              <a:buNone/>
            </a:pPr>
            <a:endParaRPr lang="en-GB" sz="1200">
              <a:solidFill>
                <a:schemeClr val="tx1"/>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9873402C-EC20-C132-8F01-CA51E97C2A30}"/>
              </a:ext>
            </a:extLst>
          </p:cNvPr>
          <p:cNvSpPr/>
          <p:nvPr/>
        </p:nvSpPr>
        <p:spPr>
          <a:xfrm>
            <a:off x="76075" y="6186744"/>
            <a:ext cx="6659659" cy="59008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200">
              <a:solidFill>
                <a:schemeClr val="tx1"/>
              </a:solidFill>
              <a:effectLst/>
              <a:latin typeface="Arial" panose="020B0604020202020204" pitchFamily="34" charset="0"/>
              <a:cs typeface="Arial" panose="020B0604020202020204" pitchFamily="34" charset="0"/>
            </a:endParaRPr>
          </a:p>
          <a:p>
            <a:r>
              <a:rPr lang="en-US" sz="1200">
                <a:solidFill>
                  <a:schemeClr val="tx1"/>
                </a:solidFill>
                <a:effectLst/>
                <a:cs typeface="Arial" panose="020B0604020202020204" pitchFamily="34" charset="0"/>
              </a:rPr>
              <a:t>Neglect can also be of recent onset or occur as a result of a one-off serious incident and still needs to be taken seriously and the impact on the child or young person evaluated</a:t>
            </a:r>
            <a:r>
              <a:rPr lang="en-US" sz="1200">
                <a:effectLst/>
                <a:cs typeface="Arial" panose="020B0604020202020204" pitchFamily="34" charset="0"/>
              </a:rPr>
              <a:t>. </a:t>
            </a:r>
          </a:p>
          <a:p>
            <a:pPr marL="0" indent="0">
              <a:buNone/>
            </a:pPr>
            <a:endParaRPr lang="en-GB" sz="120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A88F7C87-62AE-0B64-0489-16DCC87B7766}"/>
              </a:ext>
            </a:extLst>
          </p:cNvPr>
          <p:cNvSpPr/>
          <p:nvPr/>
        </p:nvSpPr>
        <p:spPr>
          <a:xfrm>
            <a:off x="66880" y="3179931"/>
            <a:ext cx="6668854" cy="294287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buNone/>
            </a:pPr>
            <a:r>
              <a:rPr lang="en-US" sz="1200">
                <a:solidFill>
                  <a:schemeClr val="tx1"/>
                </a:solidFill>
                <a:effectLst/>
                <a:cs typeface="Arial" panose="020B0604020202020204" pitchFamily="34" charset="0"/>
              </a:rPr>
              <a:t>Persistence needs to be understood alongside the importance of parental and family change. There may be a history of support and services being provided to carers without sufficient engagement or capacity</a:t>
            </a:r>
            <a:r>
              <a:rPr lang="en-US" sz="1200">
                <a:solidFill>
                  <a:schemeClr val="tx1"/>
                </a:solidFill>
                <a:cs typeface="Arial" panose="020B0604020202020204" pitchFamily="34" charset="0"/>
              </a:rPr>
              <a:t>/</a:t>
            </a:r>
            <a:r>
              <a:rPr lang="en-US" sz="1200">
                <a:solidFill>
                  <a:schemeClr val="tx1"/>
                </a:solidFill>
                <a:effectLst/>
                <a:cs typeface="Arial" panose="020B0604020202020204" pitchFamily="34" charset="0"/>
              </a:rPr>
              <a:t>motivation to change. </a:t>
            </a:r>
          </a:p>
          <a:p>
            <a:pPr marL="0" indent="0">
              <a:buNone/>
            </a:pPr>
            <a:endParaRPr lang="en-US" sz="1200">
              <a:solidFill>
                <a:schemeClr val="tx1"/>
              </a:solidFill>
              <a:cs typeface="Arial" panose="020B0604020202020204" pitchFamily="34" charset="0"/>
            </a:endParaRPr>
          </a:p>
          <a:p>
            <a:pPr marL="0" indent="0">
              <a:buNone/>
            </a:pPr>
            <a:r>
              <a:rPr lang="en-US" sz="1200">
                <a:solidFill>
                  <a:schemeClr val="tx1"/>
                </a:solidFill>
                <a:effectLst/>
                <a:cs typeface="Arial" panose="020B0604020202020204" pitchFamily="34" charset="0"/>
              </a:rPr>
              <a:t>This history needs to be understood in the current circumstances and a professional judgement made about capacity. The cycle of change (opposite) can support practitioners to make these judgements, by considering important questions, such as:</a:t>
            </a:r>
          </a:p>
          <a:p>
            <a:pPr marL="0" indent="0">
              <a:buNone/>
            </a:pPr>
            <a:endParaRPr lang="en-US" sz="1200">
              <a:solidFill>
                <a:schemeClr val="tx1"/>
              </a:solidFill>
              <a:cs typeface="Arial" panose="020B0604020202020204" pitchFamily="34" charset="0"/>
            </a:endParaRPr>
          </a:p>
          <a:p>
            <a:r>
              <a:rPr lang="en-US" sz="1200">
                <a:solidFill>
                  <a:schemeClr val="tx1"/>
                </a:solidFill>
                <a:cs typeface="Arial" panose="020B0604020202020204" pitchFamily="34" charset="0"/>
              </a:rPr>
              <a:t>Is the carer </a:t>
            </a:r>
            <a:r>
              <a:rPr lang="en-US" sz="1200">
                <a:solidFill>
                  <a:schemeClr val="tx1"/>
                </a:solidFill>
                <a:effectLst/>
                <a:cs typeface="Arial" panose="020B0604020202020204" pitchFamily="34" charset="0"/>
              </a:rPr>
              <a:t>thinking about the need to change? </a:t>
            </a:r>
          </a:p>
          <a:p>
            <a:r>
              <a:rPr lang="en-US" sz="1200">
                <a:solidFill>
                  <a:schemeClr val="tx1"/>
                </a:solidFill>
                <a:cs typeface="Arial" panose="020B0604020202020204" pitchFamily="34" charset="0"/>
              </a:rPr>
              <a:t>Are there indicators of planning and action to support change? </a:t>
            </a:r>
          </a:p>
          <a:p>
            <a:pPr marL="0" indent="0">
              <a:buNone/>
            </a:pPr>
            <a:r>
              <a:rPr lang="en-US" sz="1200">
                <a:solidFill>
                  <a:schemeClr val="tx1"/>
                </a:solidFill>
                <a:cs typeface="Arial" panose="020B0604020202020204" pitchFamily="34" charset="0"/>
              </a:rPr>
              <a:t>Are they motivated and positively engaged with others to secure change?</a:t>
            </a:r>
          </a:p>
          <a:p>
            <a:pPr marL="0" indent="0">
              <a:buNone/>
            </a:pPr>
            <a:endParaRPr lang="en-US" sz="1200">
              <a:solidFill>
                <a:schemeClr val="tx1"/>
              </a:solidFill>
              <a:cs typeface="Arial" panose="020B0604020202020204" pitchFamily="34" charset="0"/>
            </a:endParaRPr>
          </a:p>
          <a:p>
            <a:pPr marL="0" indent="0">
              <a:buNone/>
            </a:pPr>
            <a:r>
              <a:rPr lang="en-US" sz="1200">
                <a:solidFill>
                  <a:schemeClr val="tx1"/>
                </a:solidFill>
                <a:cs typeface="Arial" panose="020B0604020202020204" pitchFamily="34" charset="0"/>
              </a:rPr>
              <a:t>For further information and a full list of useful questions to consider, please visit </a:t>
            </a:r>
            <a:r>
              <a:rPr lang="en-US" sz="1200">
                <a:cs typeface="Arial" panose="020B0604020202020204" pitchFamily="34" charset="0"/>
                <a:hlinkClick r:id="rId3"/>
              </a:rPr>
              <a:t>Scottish Government National Risk Framework to Support the Assessment of Children and Young People</a:t>
            </a:r>
            <a:endParaRPr lang="en-US" sz="1200">
              <a:cs typeface="Arial" panose="020B0604020202020204" pitchFamily="34" charset="0"/>
            </a:endParaRPr>
          </a:p>
        </p:txBody>
      </p:sp>
      <p:pic>
        <p:nvPicPr>
          <p:cNvPr id="5" name="Picture 4">
            <a:hlinkClick r:id="rId4" action="ppaction://hlinksldjump"/>
            <a:extLst>
              <a:ext uri="{FF2B5EF4-FFF2-40B4-BE49-F238E27FC236}">
                <a16:creationId xmlns:a16="http://schemas.microsoft.com/office/drawing/2014/main" id="{5DA90816-118B-88BB-E87E-3DCFF7636C25}"/>
              </a:ext>
            </a:extLst>
          </p:cNvPr>
          <p:cNvPicPr>
            <a:picLocks noChangeAspect="1"/>
          </p:cNvPicPr>
          <p:nvPr/>
        </p:nvPicPr>
        <p:blipFill>
          <a:blip r:embed="rId5"/>
          <a:stretch>
            <a:fillRect/>
          </a:stretch>
        </p:blipFill>
        <p:spPr>
          <a:xfrm>
            <a:off x="11611586" y="6286212"/>
            <a:ext cx="512621" cy="526474"/>
          </a:xfrm>
          <a:prstGeom prst="rect">
            <a:avLst/>
          </a:prstGeom>
        </p:spPr>
      </p:pic>
      <p:pic>
        <p:nvPicPr>
          <p:cNvPr id="11" name="Picture 10" descr="A diagram of steps to a spiral&#10;&#10;Description automatically generated">
            <a:extLst>
              <a:ext uri="{FF2B5EF4-FFF2-40B4-BE49-F238E27FC236}">
                <a16:creationId xmlns:a16="http://schemas.microsoft.com/office/drawing/2014/main" id="{B751466A-5B37-6067-E360-3912322553D6}"/>
              </a:ext>
            </a:extLst>
          </p:cNvPr>
          <p:cNvPicPr>
            <a:picLocks noChangeAspect="1"/>
          </p:cNvPicPr>
          <p:nvPr/>
        </p:nvPicPr>
        <p:blipFill rotWithShape="1">
          <a:blip r:embed="rId6">
            <a:extLst>
              <a:ext uri="{28A0092B-C50C-407E-A947-70E740481C1C}">
                <a14:useLocalDpi xmlns:a14="http://schemas.microsoft.com/office/drawing/2010/main" val="0"/>
              </a:ext>
            </a:extLst>
          </a:blip>
          <a:srcRect t="5901"/>
          <a:stretch/>
        </p:blipFill>
        <p:spPr>
          <a:xfrm>
            <a:off x="6919782" y="819375"/>
            <a:ext cx="4948114" cy="5466837"/>
          </a:xfrm>
          <a:prstGeom prst="rect">
            <a:avLst/>
          </a:prstGeom>
        </p:spPr>
      </p:pic>
      <p:sp>
        <p:nvSpPr>
          <p:cNvPr id="9" name="Title 1">
            <a:extLst>
              <a:ext uri="{FF2B5EF4-FFF2-40B4-BE49-F238E27FC236}">
                <a16:creationId xmlns:a16="http://schemas.microsoft.com/office/drawing/2014/main" id="{CF2CD831-EF8E-9E0E-0A6F-9CE0DC3E397A}"/>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Persistence and change</a:t>
            </a:r>
          </a:p>
        </p:txBody>
      </p:sp>
    </p:spTree>
    <p:extLst>
      <p:ext uri="{BB962C8B-B14F-4D97-AF65-F5344CB8AC3E}">
        <p14:creationId xmlns:p14="http://schemas.microsoft.com/office/powerpoint/2010/main" val="843283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5" name="Rectangle 20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0D6E41A1-42A2-8EAB-E52D-256FAF43BA6F}"/>
              </a:ext>
            </a:extLst>
          </p:cNvPr>
          <p:cNvSpPr txBox="1"/>
          <p:nvPr/>
        </p:nvSpPr>
        <p:spPr>
          <a:xfrm>
            <a:off x="0" y="3043172"/>
            <a:ext cx="11740305" cy="2296632"/>
          </a:xfrm>
          <a:prstGeom prst="rect">
            <a:avLst/>
          </a:prstGeom>
          <a:solidFill>
            <a:schemeClr val="bg1"/>
          </a:solidFill>
        </p:spPr>
        <p:txBody>
          <a:bodyPr vert="horz" lIns="91440" tIns="45720" rIns="91440" bIns="45720" rtlCol="0">
            <a:normAutofit/>
          </a:bodyPr>
          <a:lstStyle/>
          <a:p>
            <a:pPr>
              <a:lnSpc>
                <a:spcPct val="90000"/>
              </a:lnSpc>
              <a:spcAft>
                <a:spcPts val="600"/>
              </a:spcAft>
            </a:pPr>
            <a:endParaRPr lang="en-US" sz="1400">
              <a:latin typeface="Arial" panose="020B0604020202020204" pitchFamily="34" charset="0"/>
              <a:cs typeface="Arial" panose="020B0604020202020204" pitchFamily="34" charset="0"/>
            </a:endParaRPr>
          </a:p>
        </p:txBody>
      </p:sp>
      <p:pic>
        <p:nvPicPr>
          <p:cNvPr id="3" name="Picture 2">
            <a:hlinkClick r:id="" action="ppaction://noaction"/>
            <a:extLst>
              <a:ext uri="{FF2B5EF4-FFF2-40B4-BE49-F238E27FC236}">
                <a16:creationId xmlns:a16="http://schemas.microsoft.com/office/drawing/2014/main" id="{5183B68E-5EFE-B2D9-DA2C-CF10CA6674FB}"/>
              </a:ext>
            </a:extLst>
          </p:cNvPr>
          <p:cNvPicPr>
            <a:picLocks noChangeAspect="1"/>
          </p:cNvPicPr>
          <p:nvPr/>
        </p:nvPicPr>
        <p:blipFill>
          <a:blip r:embed="rId3"/>
          <a:stretch>
            <a:fillRect/>
          </a:stretch>
        </p:blipFill>
        <p:spPr>
          <a:xfrm>
            <a:off x="11611586" y="6286212"/>
            <a:ext cx="512621" cy="526474"/>
          </a:xfrm>
          <a:prstGeom prst="rect">
            <a:avLst/>
          </a:prstGeom>
        </p:spPr>
      </p:pic>
      <p:pic>
        <p:nvPicPr>
          <p:cNvPr id="4" name="Online Media 3" title="Childhood Trauma and the Brain | UK Trauma Council">
            <a:hlinkClick r:id="" action="ppaction://media"/>
            <a:extLst>
              <a:ext uri="{FF2B5EF4-FFF2-40B4-BE49-F238E27FC236}">
                <a16:creationId xmlns:a16="http://schemas.microsoft.com/office/drawing/2014/main" id="{CF1DB807-8EF7-E703-3860-16EDAD897BF5}"/>
              </a:ext>
            </a:extLst>
          </p:cNvPr>
          <p:cNvPicPr>
            <a:picLocks noRot="1" noChangeAspect="1"/>
          </p:cNvPicPr>
          <p:nvPr>
            <a:videoFile r:link="rId1"/>
          </p:nvPr>
        </p:nvPicPr>
        <p:blipFill>
          <a:blip r:embed="rId4"/>
          <a:stretch>
            <a:fillRect/>
          </a:stretch>
        </p:blipFill>
        <p:spPr>
          <a:xfrm>
            <a:off x="1194967" y="918190"/>
            <a:ext cx="9799015" cy="5536443"/>
          </a:xfrm>
          <a:prstGeom prst="rect">
            <a:avLst/>
          </a:prstGeom>
        </p:spPr>
      </p:pic>
      <p:sp>
        <p:nvSpPr>
          <p:cNvPr id="8" name="Title 1">
            <a:extLst>
              <a:ext uri="{FF2B5EF4-FFF2-40B4-BE49-F238E27FC236}">
                <a16:creationId xmlns:a16="http://schemas.microsoft.com/office/drawing/2014/main" id="{D24CC59B-A192-3EFC-56D4-63717BB96614}"/>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Impact on the Child</a:t>
            </a:r>
          </a:p>
        </p:txBody>
      </p:sp>
      <p:sp>
        <p:nvSpPr>
          <p:cNvPr id="2" name="TextBox 1">
            <a:extLst>
              <a:ext uri="{FF2B5EF4-FFF2-40B4-BE49-F238E27FC236}">
                <a16:creationId xmlns:a16="http://schemas.microsoft.com/office/drawing/2014/main" id="{FEA3048B-8FB0-877B-075B-3F271F41248B}"/>
              </a:ext>
            </a:extLst>
          </p:cNvPr>
          <p:cNvSpPr txBox="1"/>
          <p:nvPr/>
        </p:nvSpPr>
        <p:spPr>
          <a:xfrm>
            <a:off x="4834550" y="145491"/>
            <a:ext cx="3739082" cy="369332"/>
          </a:xfrm>
          <a:prstGeom prst="rect">
            <a:avLst/>
          </a:prstGeom>
          <a:noFill/>
        </p:spPr>
        <p:txBody>
          <a:bodyPr wrap="square" rtlCol="0">
            <a:spAutoFit/>
          </a:bodyPr>
          <a:lstStyle/>
          <a:p>
            <a:r>
              <a:rPr lang="en-GB"/>
              <a:t>Video length 5:10</a:t>
            </a:r>
          </a:p>
        </p:txBody>
      </p:sp>
    </p:spTree>
    <p:extLst>
      <p:ext uri="{BB962C8B-B14F-4D97-AF65-F5344CB8AC3E}">
        <p14:creationId xmlns:p14="http://schemas.microsoft.com/office/powerpoint/2010/main" val="223124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3" name="Rectangle 207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cs typeface="Arial"/>
              </a:rPr>
              <a:t>p</a:t>
            </a:r>
            <a:endParaRPr lang="en-US"/>
          </a:p>
        </p:txBody>
      </p:sp>
      <p:sp>
        <p:nvSpPr>
          <p:cNvPr id="2075" name="Rectangle 207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195923E-107D-15CF-39A5-179E4BB274BA}"/>
              </a:ext>
            </a:extLst>
          </p:cNvPr>
          <p:cNvSpPr>
            <a:spLocks noGrp="1"/>
          </p:cNvSpPr>
          <p:nvPr>
            <p:ph type="title"/>
          </p:nvPr>
        </p:nvSpPr>
        <p:spPr>
          <a:xfrm>
            <a:off x="-3048" y="53162"/>
            <a:ext cx="4745169" cy="612026"/>
          </a:xfrm>
          <a:solidFill>
            <a:schemeClr val="tx1"/>
          </a:solidFill>
        </p:spPr>
        <p:txBody>
          <a:bodyPr vert="horz" lIns="91440" tIns="45720" rIns="91440" bIns="45720" rtlCol="0" anchor="ctr">
            <a:normAutofit/>
          </a:bodyPr>
          <a:lstStyle/>
          <a:p>
            <a:r>
              <a:rPr lang="en-US" sz="2800">
                <a:solidFill>
                  <a:schemeClr val="bg1"/>
                </a:solidFill>
              </a:rPr>
              <a:t>Impact on the Child</a:t>
            </a:r>
          </a:p>
        </p:txBody>
      </p:sp>
      <p:sp>
        <p:nvSpPr>
          <p:cNvPr id="5" name="TextBox 4">
            <a:extLst>
              <a:ext uri="{FF2B5EF4-FFF2-40B4-BE49-F238E27FC236}">
                <a16:creationId xmlns:a16="http://schemas.microsoft.com/office/drawing/2014/main" id="{0D6E41A1-42A2-8EAB-E52D-256FAF43BA6F}"/>
              </a:ext>
            </a:extLst>
          </p:cNvPr>
          <p:cNvSpPr txBox="1"/>
          <p:nvPr/>
        </p:nvSpPr>
        <p:spPr>
          <a:xfrm>
            <a:off x="0" y="3043172"/>
            <a:ext cx="11740305" cy="2296632"/>
          </a:xfrm>
          <a:prstGeom prst="rect">
            <a:avLst/>
          </a:prstGeom>
          <a:solidFill>
            <a:schemeClr val="bg1"/>
          </a:solidFill>
        </p:spPr>
        <p:txBody>
          <a:bodyPr vert="horz" lIns="91440" tIns="45720" rIns="91440" bIns="45720" rtlCol="0">
            <a:normAutofit/>
          </a:bodyPr>
          <a:lstStyle/>
          <a:p>
            <a:pPr>
              <a:lnSpc>
                <a:spcPct val="90000"/>
              </a:lnSpc>
              <a:spcAft>
                <a:spcPts val="600"/>
              </a:spcAft>
            </a:pPr>
            <a:endParaRPr lang="en-US" sz="1400">
              <a:latin typeface="Arial" panose="020B0604020202020204" pitchFamily="34" charset="0"/>
              <a:cs typeface="Arial" panose="020B0604020202020204" pitchFamily="34" charset="0"/>
            </a:endParaRPr>
          </a:p>
        </p:txBody>
      </p:sp>
      <p:pic>
        <p:nvPicPr>
          <p:cNvPr id="3" name="Picture 2">
            <a:hlinkClick r:id="" action="ppaction://noaction"/>
            <a:extLst>
              <a:ext uri="{FF2B5EF4-FFF2-40B4-BE49-F238E27FC236}">
                <a16:creationId xmlns:a16="http://schemas.microsoft.com/office/drawing/2014/main" id="{5183B68E-5EFE-B2D9-DA2C-CF10CA6674FB}"/>
              </a:ext>
            </a:extLst>
          </p:cNvPr>
          <p:cNvPicPr>
            <a:picLocks noChangeAspect="1"/>
          </p:cNvPicPr>
          <p:nvPr/>
        </p:nvPicPr>
        <p:blipFill>
          <a:blip r:embed="rId2"/>
          <a:stretch>
            <a:fillRect/>
          </a:stretch>
        </p:blipFill>
        <p:spPr>
          <a:xfrm>
            <a:off x="11611586" y="6286212"/>
            <a:ext cx="512621" cy="526474"/>
          </a:xfrm>
          <a:prstGeom prst="rect">
            <a:avLst/>
          </a:prstGeom>
        </p:spPr>
      </p:pic>
      <p:graphicFrame>
        <p:nvGraphicFramePr>
          <p:cNvPr id="7" name="Table 6">
            <a:extLst>
              <a:ext uri="{FF2B5EF4-FFF2-40B4-BE49-F238E27FC236}">
                <a16:creationId xmlns:a16="http://schemas.microsoft.com/office/drawing/2014/main" id="{B2034CD5-E518-1786-175F-8ED8416AFED8}"/>
              </a:ext>
            </a:extLst>
          </p:cNvPr>
          <p:cNvGraphicFramePr>
            <a:graphicFrameLocks noGrp="1"/>
          </p:cNvGraphicFramePr>
          <p:nvPr>
            <p:extLst>
              <p:ext uri="{D42A27DB-BD31-4B8C-83A1-F6EECF244321}">
                <p14:modId xmlns:p14="http://schemas.microsoft.com/office/powerpoint/2010/main" val="624780410"/>
              </p:ext>
            </p:extLst>
          </p:nvPr>
        </p:nvGraphicFramePr>
        <p:xfrm>
          <a:off x="281835" y="760418"/>
          <a:ext cx="11329752" cy="3652658"/>
        </p:xfrm>
        <a:graphic>
          <a:graphicData uri="http://schemas.openxmlformats.org/drawingml/2006/table">
            <a:tbl>
              <a:tblPr firstRow="1" bandRow="1">
                <a:tableStyleId>{5C22544A-7EE6-4342-B048-85BDC9FD1C3A}</a:tableStyleId>
              </a:tblPr>
              <a:tblGrid>
                <a:gridCol w="5593864">
                  <a:extLst>
                    <a:ext uri="{9D8B030D-6E8A-4147-A177-3AD203B41FA5}">
                      <a16:colId xmlns:a16="http://schemas.microsoft.com/office/drawing/2014/main" val="2837326208"/>
                    </a:ext>
                  </a:extLst>
                </a:gridCol>
                <a:gridCol w="5735888">
                  <a:extLst>
                    <a:ext uri="{9D8B030D-6E8A-4147-A177-3AD203B41FA5}">
                      <a16:colId xmlns:a16="http://schemas.microsoft.com/office/drawing/2014/main" val="431937452"/>
                    </a:ext>
                  </a:extLst>
                </a:gridCol>
              </a:tblGrid>
              <a:tr h="3652658">
                <a:tc>
                  <a:txBody>
                    <a:bodyPr/>
                    <a:lstStyle/>
                    <a:p>
                      <a:pPr>
                        <a:lnSpc>
                          <a:spcPct val="90000"/>
                        </a:lnSpc>
                        <a:spcAft>
                          <a:spcPts val="600"/>
                        </a:spcAft>
                      </a:pPr>
                      <a:endParaRPr lang="en-US" sz="1400" b="0">
                        <a:solidFill>
                          <a:schemeClr val="tx1"/>
                        </a:solidFill>
                        <a:latin typeface="Arial"/>
                        <a:cs typeface="Arial"/>
                      </a:endParaRPr>
                    </a:p>
                    <a:p>
                      <a:pPr>
                        <a:lnSpc>
                          <a:spcPct val="90000"/>
                        </a:lnSpc>
                        <a:spcAft>
                          <a:spcPts val="600"/>
                        </a:spcAft>
                      </a:pPr>
                      <a:r>
                        <a:rPr lang="en-US" sz="1400" b="0">
                          <a:solidFill>
                            <a:schemeClr val="tx1"/>
                          </a:solidFill>
                          <a:latin typeface="Arial"/>
                          <a:cs typeface="Arial"/>
                        </a:rPr>
                        <a:t>Child Neglect can be far-reaching in its consequences for a child. Experiencing neglect is likely to make a child’s everyday life miserable whilst also affecting aspects of their development and growth.  </a:t>
                      </a:r>
                    </a:p>
                    <a:p>
                      <a:pPr indent="-228600">
                        <a:lnSpc>
                          <a:spcPct val="90000"/>
                        </a:lnSpc>
                        <a:spcAft>
                          <a:spcPts val="600"/>
                        </a:spcAft>
                        <a:buFont typeface="Arial" panose="020B0604020202020204" pitchFamily="34" charset="0"/>
                        <a:buChar char="•"/>
                      </a:pPr>
                      <a:endParaRPr lang="en-US" sz="1400" b="0">
                        <a:solidFill>
                          <a:schemeClr val="tx1"/>
                        </a:solidFill>
                        <a:latin typeface="Arial" panose="020B0604020202020204" pitchFamily="34" charset="0"/>
                        <a:cs typeface="Arial" panose="020B0604020202020204" pitchFamily="34" charset="0"/>
                      </a:endParaRPr>
                    </a:p>
                    <a:p>
                      <a:pPr>
                        <a:lnSpc>
                          <a:spcPct val="90000"/>
                        </a:lnSpc>
                        <a:spcAft>
                          <a:spcPts val="600"/>
                        </a:spcAft>
                      </a:pPr>
                      <a:r>
                        <a:rPr lang="en-US" sz="1400" b="0">
                          <a:solidFill>
                            <a:schemeClr val="tx1"/>
                          </a:solidFill>
                          <a:latin typeface="Arial"/>
                          <a:cs typeface="Arial"/>
                        </a:rPr>
                        <a:t>The persistent nature of neglect is corrosive and cumulative and can result in irreversible harm, it is also likely to influence the relationships children make with others in both early and later life and have an impact on how they parent their own children. </a:t>
                      </a:r>
                    </a:p>
                    <a:p>
                      <a:pPr indent="-228600">
                        <a:lnSpc>
                          <a:spcPct val="90000"/>
                        </a:lnSpc>
                        <a:spcAft>
                          <a:spcPts val="600"/>
                        </a:spcAft>
                        <a:buFont typeface="Arial" panose="020B0604020202020204" pitchFamily="34" charset="0"/>
                        <a:buChar char="•"/>
                      </a:pPr>
                      <a:endParaRPr lang="en-US" sz="1400" b="0">
                        <a:solidFill>
                          <a:schemeClr val="tx1"/>
                        </a:solidFill>
                        <a:latin typeface="Arial" panose="020B0604020202020204" pitchFamily="34" charset="0"/>
                        <a:cs typeface="Arial" panose="020B0604020202020204" pitchFamily="34" charset="0"/>
                      </a:endParaRPr>
                    </a:p>
                    <a:p>
                      <a:pPr>
                        <a:lnSpc>
                          <a:spcPct val="90000"/>
                        </a:lnSpc>
                        <a:spcAft>
                          <a:spcPts val="600"/>
                        </a:spcAft>
                      </a:pPr>
                      <a:r>
                        <a:rPr lang="en-US" sz="1400" b="0">
                          <a:solidFill>
                            <a:schemeClr val="tx1"/>
                          </a:solidFill>
                          <a:latin typeface="Arial"/>
                          <a:cs typeface="Arial"/>
                        </a:rPr>
                        <a:t>Early recognition and prompt intervention to prevent these cumulative negative effects are therefore crucial. </a:t>
                      </a:r>
                    </a:p>
                  </a:txBody>
                  <a:tcPr>
                    <a:solidFill>
                      <a:schemeClr val="accent6">
                        <a:lumMod val="40000"/>
                        <a:lumOff val="60000"/>
                      </a:schemeClr>
                    </a:solidFill>
                  </a:tcPr>
                </a:tc>
                <a:tc>
                  <a:txBody>
                    <a:bodyPr/>
                    <a:lstStyle/>
                    <a:p>
                      <a:pPr>
                        <a:lnSpc>
                          <a:spcPct val="90000"/>
                        </a:lnSpc>
                        <a:spcAft>
                          <a:spcPts val="600"/>
                        </a:spcAft>
                      </a:pPr>
                      <a:r>
                        <a:rPr lang="en-US" sz="1400" b="0">
                          <a:solidFill>
                            <a:schemeClr val="tx1"/>
                          </a:solidFill>
                          <a:latin typeface="Arial"/>
                          <a:cs typeface="Arial"/>
                        </a:rPr>
                        <a:t>The impact on a child will depend on the age at which neglect occurs, how long it has been going on and the extent of the areas of development impacted. It is important to understand the individual impact of neglect on each child, but research suggests that the potential impact is in these key areas:</a:t>
                      </a:r>
                    </a:p>
                    <a:p>
                      <a:pPr marL="171450" indent="-228600">
                        <a:lnSpc>
                          <a:spcPct val="90000"/>
                        </a:lnSpc>
                        <a:spcAft>
                          <a:spcPts val="600"/>
                        </a:spcAft>
                        <a:buFont typeface="Arial" panose="020B0604020202020204" pitchFamily="34" charset="0"/>
                        <a:buChar char="•"/>
                      </a:pPr>
                      <a:endParaRPr lang="en-US" sz="1400" b="0">
                        <a:solidFill>
                          <a:schemeClr val="tx1"/>
                        </a:solidFill>
                        <a:latin typeface="Arial" panose="020B0604020202020204" pitchFamily="34" charset="0"/>
                        <a:cs typeface="Arial" panose="020B0604020202020204" pitchFamily="34" charset="0"/>
                      </a:endParaRP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Pre-natal neglect</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Health and physical effects</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Emotional effects</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Trauma related behaviour</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Social effects</a:t>
                      </a:r>
                    </a:p>
                    <a:p>
                      <a:pPr marL="171450" indent="-228600">
                        <a:lnSpc>
                          <a:spcPct val="90000"/>
                        </a:lnSpc>
                        <a:spcAft>
                          <a:spcPts val="600"/>
                        </a:spcAft>
                        <a:buFont typeface="Arial" panose="020B0604020202020204" pitchFamily="34" charset="0"/>
                        <a:buChar char="•"/>
                      </a:pPr>
                      <a:r>
                        <a:rPr lang="en-US" sz="1400" b="0">
                          <a:solidFill>
                            <a:schemeClr val="tx1"/>
                          </a:solidFill>
                          <a:latin typeface="Arial"/>
                          <a:cs typeface="Arial"/>
                        </a:rPr>
                        <a:t>Later effects – Adolescence and adulthood</a:t>
                      </a:r>
                    </a:p>
                    <a:p>
                      <a:pPr>
                        <a:lnSpc>
                          <a:spcPct val="90000"/>
                        </a:lnSpc>
                        <a:spcAft>
                          <a:spcPts val="600"/>
                        </a:spcAft>
                      </a:pPr>
                      <a:endParaRPr lang="en-US" sz="1400" b="0">
                        <a:solidFill>
                          <a:schemeClr val="tx1"/>
                        </a:solidFill>
                        <a:latin typeface="Arial" panose="020B0604020202020204" pitchFamily="34" charset="0"/>
                        <a:cs typeface="Arial" panose="020B0604020202020204" pitchFamily="34" charset="0"/>
                      </a:endParaRPr>
                    </a:p>
                    <a:p>
                      <a:pPr>
                        <a:lnSpc>
                          <a:spcPct val="90000"/>
                        </a:lnSpc>
                        <a:spcAft>
                          <a:spcPts val="600"/>
                        </a:spcAft>
                      </a:pPr>
                      <a:r>
                        <a:rPr lang="en-US" sz="1400" b="0">
                          <a:solidFill>
                            <a:schemeClr val="tx1"/>
                          </a:solidFill>
                          <a:latin typeface="Arial"/>
                          <a:cs typeface="Arial"/>
                        </a:rPr>
                        <a:t>Each area is explored further on the next page.</a:t>
                      </a:r>
                    </a:p>
                  </a:txBody>
                  <a:tcPr>
                    <a:solidFill>
                      <a:srgbClr val="D2B3FB"/>
                    </a:solidFill>
                  </a:tcPr>
                </a:tc>
                <a:extLst>
                  <a:ext uri="{0D108BD9-81ED-4DB2-BD59-A6C34878D82A}">
                    <a16:rowId xmlns:a16="http://schemas.microsoft.com/office/drawing/2014/main" val="2484175300"/>
                  </a:ext>
                </a:extLst>
              </a:tr>
            </a:tbl>
          </a:graphicData>
        </a:graphic>
      </p:graphicFrame>
      <p:pic>
        <p:nvPicPr>
          <p:cNvPr id="8" name="Picture 2" descr="Hand drawn people asking questions illustration">
            <a:extLst>
              <a:ext uri="{FF2B5EF4-FFF2-40B4-BE49-F238E27FC236}">
                <a16:creationId xmlns:a16="http://schemas.microsoft.com/office/drawing/2014/main" id="{1DA78AA8-6E64-DC40-90FE-0CECAA6836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160" y="4707915"/>
            <a:ext cx="930751" cy="6200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A91C8D17-0E37-DD7D-C5B9-68ACF5291753}"/>
              </a:ext>
            </a:extLst>
          </p:cNvPr>
          <p:cNvSpPr txBox="1"/>
          <p:nvPr/>
        </p:nvSpPr>
        <p:spPr>
          <a:xfrm>
            <a:off x="1860296" y="4612685"/>
            <a:ext cx="8468357" cy="1600438"/>
          </a:xfrm>
          <a:prstGeom prst="rect">
            <a:avLst/>
          </a:prstGeom>
          <a:noFill/>
          <a:ln>
            <a:solidFill>
              <a:schemeClr val="tx1"/>
            </a:solidFill>
          </a:ln>
        </p:spPr>
        <p:txBody>
          <a:bodyPr wrap="square" rtlCol="0">
            <a:spAutoFit/>
          </a:bodyPr>
          <a:lstStyle/>
          <a:p>
            <a:r>
              <a:rPr lang="en-GB" sz="1400"/>
              <a:t>	 Consider a child you are working with right now.  What does their everyday life look like?</a:t>
            </a:r>
          </a:p>
          <a:p>
            <a:endParaRPr lang="en-GB" sz="1400"/>
          </a:p>
          <a:p>
            <a:r>
              <a:rPr lang="en-GB" sz="1400"/>
              <a:t>	How might their lived experience impact on their social, emotional or physical development? </a:t>
            </a:r>
          </a:p>
          <a:p>
            <a:endParaRPr lang="en-GB" sz="1400"/>
          </a:p>
          <a:p>
            <a:r>
              <a:rPr lang="en-GB" sz="1400"/>
              <a:t>	How might these experiences impact on this child through childhood and into adulthood? </a:t>
            </a:r>
          </a:p>
          <a:p>
            <a:endParaRPr lang="en-GB" sz="1400"/>
          </a:p>
          <a:p>
            <a:r>
              <a:rPr lang="en-GB" sz="1400"/>
              <a:t>	What can be done to create change for this child? </a:t>
            </a:r>
          </a:p>
        </p:txBody>
      </p:sp>
    </p:spTree>
    <p:extLst>
      <p:ext uri="{BB962C8B-B14F-4D97-AF65-F5344CB8AC3E}">
        <p14:creationId xmlns:p14="http://schemas.microsoft.com/office/powerpoint/2010/main" val="1340040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1FE4D3-6109-D022-DFE7-727BCBA27718}"/>
              </a:ext>
            </a:extLst>
          </p:cNvPr>
          <p:cNvSpPr txBox="1"/>
          <p:nvPr/>
        </p:nvSpPr>
        <p:spPr>
          <a:xfrm>
            <a:off x="4880173" y="210768"/>
            <a:ext cx="6860151" cy="307777"/>
          </a:xfrm>
          <a:prstGeom prst="rect">
            <a:avLst/>
          </a:prstGeom>
          <a:noFill/>
        </p:spPr>
        <p:txBody>
          <a:bodyPr wrap="square" lIns="91440" tIns="45720" rIns="91440" bIns="45720" rtlCol="0" anchor="t">
            <a:spAutoFit/>
          </a:bodyPr>
          <a:lstStyle/>
          <a:p>
            <a:r>
              <a:rPr lang="en-GB" sz="1400"/>
              <a:t>Click each section below to explore these impacts further: </a:t>
            </a:r>
          </a:p>
        </p:txBody>
      </p:sp>
      <p:sp>
        <p:nvSpPr>
          <p:cNvPr id="13" name="Rectangle 12">
            <a:extLst>
              <a:ext uri="{FF2B5EF4-FFF2-40B4-BE49-F238E27FC236}">
                <a16:creationId xmlns:a16="http://schemas.microsoft.com/office/drawing/2014/main" id="{BF7DF1E2-23FF-8A59-EA57-7B7CD1D27508}"/>
              </a:ext>
            </a:extLst>
          </p:cNvPr>
          <p:cNvSpPr/>
          <p:nvPr/>
        </p:nvSpPr>
        <p:spPr>
          <a:xfrm>
            <a:off x="160772" y="837467"/>
            <a:ext cx="3136099" cy="2776041"/>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effectLst/>
                <a:cs typeface="Arial" panose="020B0604020202020204" pitchFamily="34" charset="0"/>
              </a:rPr>
              <a:t>This can occur through drug and alcohol use in pregnancy, a failure to attend pre-natal health appointments and/or follow medical advice and can include exposure to domestic abuse.</a:t>
            </a:r>
          </a:p>
          <a:p>
            <a:r>
              <a:rPr lang="en-US" sz="1100">
                <a:solidFill>
                  <a:schemeClr val="tx1"/>
                </a:solidFill>
                <a:effectLst/>
                <a:cs typeface="Arial" panose="020B0604020202020204" pitchFamily="34" charset="0"/>
              </a:rPr>
              <a:t> </a:t>
            </a:r>
          </a:p>
          <a:p>
            <a:r>
              <a:rPr lang="en-US" sz="1100">
                <a:solidFill>
                  <a:schemeClr val="tx1"/>
                </a:solidFill>
                <a:effectLst/>
                <a:cs typeface="Arial" panose="020B0604020202020204" pitchFamily="34" charset="0"/>
              </a:rPr>
              <a:t>This can cause</a:t>
            </a:r>
            <a:r>
              <a:rPr lang="en-US" sz="1100">
                <a:solidFill>
                  <a:schemeClr val="tx1"/>
                </a:solidFill>
                <a:cs typeface="Arial" panose="020B0604020202020204" pitchFamily="34" charset="0"/>
              </a:rPr>
              <a:t>:</a:t>
            </a:r>
            <a:r>
              <a:rPr lang="en-US" sz="1100">
                <a:solidFill>
                  <a:schemeClr val="tx1"/>
                </a:solidFill>
                <a:effectLst/>
                <a:cs typeface="Arial" panose="020B0604020202020204" pitchFamily="34" charset="0"/>
              </a:rPr>
              <a:t>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prematurity </a:t>
            </a:r>
          </a:p>
          <a:p>
            <a:pPr marL="171450" indent="-171450">
              <a:buFont typeface="Arial" panose="020B0604020202020204" pitchFamily="34" charset="0"/>
              <a:buChar char="•"/>
            </a:pPr>
            <a:r>
              <a:rPr lang="en-US" sz="1100">
                <a:solidFill>
                  <a:schemeClr val="tx1"/>
                </a:solidFill>
                <a:cs typeface="Arial" panose="020B0604020202020204" pitchFamily="34" charset="0"/>
              </a:rPr>
              <a:t>low birth weight</a:t>
            </a:r>
            <a:endParaRPr lang="en-US" sz="1100">
              <a:solidFill>
                <a:schemeClr val="tx1"/>
              </a:solidFill>
              <a:effectLst/>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brain damage and disabilities,</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withdrawal symptoms and </a:t>
            </a:r>
            <a:r>
              <a:rPr lang="en-US" sz="1100" err="1">
                <a:solidFill>
                  <a:schemeClr val="tx1"/>
                </a:solidFill>
                <a:effectLst/>
                <a:cs typeface="Arial" panose="020B0604020202020204" pitchFamily="34" charset="0"/>
              </a:rPr>
              <a:t>Foetal</a:t>
            </a:r>
            <a:r>
              <a:rPr lang="en-US" sz="1100">
                <a:solidFill>
                  <a:schemeClr val="tx1"/>
                </a:solidFill>
                <a:effectLst/>
                <a:cs typeface="Arial" panose="020B0604020202020204" pitchFamily="34" charset="0"/>
              </a:rPr>
              <a:t> Alcohol Spectrum Disorder (FASD) </a:t>
            </a:r>
          </a:p>
          <a:p>
            <a:r>
              <a:rPr lang="en-US" sz="1100">
                <a:solidFill>
                  <a:schemeClr val="tx1"/>
                </a:solidFill>
                <a:cs typeface="Arial" panose="020B0604020202020204" pitchFamily="34" charset="0"/>
              </a:rPr>
              <a:t>and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can increase the risks of sudden infant death syndrome </a:t>
            </a:r>
          </a:p>
        </p:txBody>
      </p:sp>
      <p:sp>
        <p:nvSpPr>
          <p:cNvPr id="14" name="Rectangle 13">
            <a:extLst>
              <a:ext uri="{FF2B5EF4-FFF2-40B4-BE49-F238E27FC236}">
                <a16:creationId xmlns:a16="http://schemas.microsoft.com/office/drawing/2014/main" id="{8F119826-03E6-F6C8-3368-9DB8B3A51653}"/>
              </a:ext>
            </a:extLst>
          </p:cNvPr>
          <p:cNvSpPr/>
          <p:nvPr/>
        </p:nvSpPr>
        <p:spPr>
          <a:xfrm>
            <a:off x="7953375" y="847891"/>
            <a:ext cx="4181677" cy="274053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effectLst/>
                <a:cs typeface="Arial" panose="020B0604020202020204" pitchFamily="34" charset="0"/>
              </a:rPr>
              <a:t>The bonding between child and carer is essential in shaping secure attachments. A child who experiences neglect may </a:t>
            </a:r>
            <a:r>
              <a:rPr lang="en-US" sz="1100">
                <a:solidFill>
                  <a:schemeClr val="tx1"/>
                </a:solidFill>
                <a:cs typeface="Arial" panose="020B0604020202020204" pitchFamily="34" charset="0"/>
              </a:rPr>
              <a:t>develop </a:t>
            </a:r>
            <a:r>
              <a:rPr lang="en-US" sz="1100">
                <a:solidFill>
                  <a:schemeClr val="tx1"/>
                </a:solidFill>
                <a:effectLst/>
                <a:cs typeface="Arial" panose="020B0604020202020204" pitchFamily="34" charset="0"/>
              </a:rPr>
              <a:t>insecure attachments. Where neglect is a result of a single incident, or the neglect occurs at a key transition in childhood (such as at the point of adolescence) this change in experience can lead to :</a:t>
            </a:r>
          </a:p>
          <a:p>
            <a:endParaRPr lang="en-US" sz="1100">
              <a:solidFill>
                <a:schemeClr val="tx1"/>
              </a:solidFill>
              <a:effectLst/>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Low self-esteem and self-regard,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Anxiety and Depression,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Over-compliance or a lack of emotional regulation,</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cs typeface="Arial" panose="020B0604020202020204" pitchFamily="34" charset="0"/>
              </a:rPr>
              <a:t>Issues with developing a sense of self</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Difficulties in seeking emotional support and help from adults</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Problems with forming relationships </a:t>
            </a:r>
          </a:p>
          <a:p>
            <a:pPr marL="171450" indent="-171450">
              <a:buFont typeface="Arial" panose="020B0604020202020204" pitchFamily="34" charset="0"/>
              <a:buChar char="•"/>
            </a:pPr>
            <a:endParaRPr lang="en-US" sz="1100">
              <a:solidFill>
                <a:schemeClr val="tx1"/>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DECB4851-1EA3-086A-4ABF-6F5DBB47048A}"/>
              </a:ext>
            </a:extLst>
          </p:cNvPr>
          <p:cNvSpPr/>
          <p:nvPr/>
        </p:nvSpPr>
        <p:spPr>
          <a:xfrm>
            <a:off x="3444503" y="848483"/>
            <a:ext cx="4394571" cy="2765025"/>
          </a:xfrm>
          <a:prstGeom prst="rec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effectLst/>
                <a:cs typeface="Arial" panose="020B0604020202020204" pitchFamily="34" charset="0"/>
              </a:rPr>
              <a:t>A child’s early brain development can be affected in ways which influence how they react to stress and other stimulating situations in their early and later life</a:t>
            </a:r>
            <a:r>
              <a:rPr lang="en-US" sz="1100">
                <a:solidFill>
                  <a:schemeClr val="tx1"/>
                </a:solidFill>
                <a:cs typeface="Arial" panose="020B0604020202020204" pitchFamily="34" charset="0"/>
              </a:rPr>
              <a:t>.</a:t>
            </a:r>
          </a:p>
          <a:p>
            <a:endParaRPr lang="en-US" sz="1100">
              <a:solidFill>
                <a:schemeClr val="tx1"/>
              </a:solidFill>
              <a:effectLst/>
              <a:cs typeface="Arial" panose="020B0604020202020204" pitchFamily="34" charset="0"/>
            </a:endParaRPr>
          </a:p>
          <a:p>
            <a:r>
              <a:rPr lang="en-US" sz="1100">
                <a:solidFill>
                  <a:schemeClr val="tx1"/>
                </a:solidFill>
                <a:effectLst/>
                <a:cs typeface="Arial" panose="020B0604020202020204" pitchFamily="34" charset="0"/>
              </a:rPr>
              <a:t>A child might experience health and physical effects of neglect if </a:t>
            </a:r>
            <a:r>
              <a:rPr lang="en-US" sz="1100">
                <a:solidFill>
                  <a:schemeClr val="tx1"/>
                </a:solidFill>
                <a:cs typeface="Arial" panose="020B0604020202020204" pitchFamily="34" charset="0"/>
              </a:rPr>
              <a:t>they have experience of:</a:t>
            </a:r>
            <a:endParaRPr lang="en-US" sz="1100">
              <a:solidFill>
                <a:schemeClr val="tx1"/>
              </a:solidFill>
              <a:effectLst/>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being underweight or grossly overweight,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having persistent infections,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late </a:t>
            </a:r>
            <a:r>
              <a:rPr lang="en-US" sz="1100">
                <a:solidFill>
                  <a:schemeClr val="tx1"/>
                </a:solidFill>
                <a:cs typeface="Arial" panose="020B0604020202020204" pitchFamily="34" charset="0"/>
              </a:rPr>
              <a:t>development of</a:t>
            </a:r>
            <a:r>
              <a:rPr lang="en-US" sz="1100">
                <a:solidFill>
                  <a:schemeClr val="tx1"/>
                </a:solidFill>
                <a:effectLst/>
                <a:cs typeface="Arial" panose="020B0604020202020204" pitchFamily="34" charset="0"/>
              </a:rPr>
              <a:t> abilities such as walking,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being tired and listless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having toileting problems</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Cognitive difficulties such as language delay </a:t>
            </a:r>
          </a:p>
          <a:p>
            <a:pPr marL="171450" indent="-171450">
              <a:buFont typeface="Arial" panose="020B0604020202020204" pitchFamily="34" charset="0"/>
              <a:buChar char="•"/>
            </a:pPr>
            <a:endParaRPr lang="en-US" sz="1100">
              <a:solidFill>
                <a:schemeClr val="tx1"/>
              </a:solidFill>
              <a:cs typeface="Arial" panose="020B0604020202020204" pitchFamily="34" charset="0"/>
            </a:endParaRPr>
          </a:p>
          <a:p>
            <a:r>
              <a:rPr lang="en-US" sz="1100">
                <a:solidFill>
                  <a:schemeClr val="tx1"/>
                </a:solidFill>
                <a:effectLst/>
                <a:cs typeface="Arial" panose="020B0604020202020204" pitchFamily="34" charset="0"/>
              </a:rPr>
              <a:t>Children may find it difficult to concentrate or express feelings and physical injuries can occur because of accidents due to lack of care or supervision</a:t>
            </a:r>
            <a:r>
              <a:rPr lang="en-US" sz="1100">
                <a:solidFill>
                  <a:schemeClr val="tx1"/>
                </a:solidFill>
                <a:cs typeface="Arial" panose="020B0604020202020204" pitchFamily="34" charset="0"/>
              </a:rPr>
              <a:t>.</a:t>
            </a:r>
            <a:endParaRPr lang="en-US" sz="1100">
              <a:solidFill>
                <a:schemeClr val="tx1"/>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5F10356-7A70-C4F9-E6EF-7F074492D482}"/>
              </a:ext>
            </a:extLst>
          </p:cNvPr>
          <p:cNvSpPr/>
          <p:nvPr/>
        </p:nvSpPr>
        <p:spPr>
          <a:xfrm>
            <a:off x="160773" y="3772818"/>
            <a:ext cx="4487428" cy="3036986"/>
          </a:xfrm>
          <a:prstGeom prst="rect">
            <a:avLst/>
          </a:prstGeom>
          <a:solidFill>
            <a:srgbClr val="D2B3FB"/>
          </a:solidFill>
          <a:ln>
            <a:solidFill>
              <a:srgbClr val="E7D7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a:solidFill>
                  <a:schemeClr val="tx1"/>
                </a:solidFill>
                <a:cs typeface="Arial" panose="020B0604020202020204" pitchFamily="34" charset="0"/>
              </a:rPr>
              <a:t>Experiences in childhood shape how a child sees the world and their understanding of relationships. Where a child has adverse childhood experiences, this can lead to:</a:t>
            </a:r>
          </a:p>
          <a:p>
            <a:endParaRPr lang="en-US" sz="1100" u="sng">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cs typeface="Arial" panose="020B0604020202020204" pitchFamily="34" charset="0"/>
              </a:rPr>
              <a:t>S</a:t>
            </a:r>
            <a:r>
              <a:rPr lang="en-US" sz="1100">
                <a:solidFill>
                  <a:schemeClr val="tx1"/>
                </a:solidFill>
                <a:effectLst/>
                <a:cs typeface="Arial" panose="020B0604020202020204" pitchFamily="34" charset="0"/>
              </a:rPr>
              <a:t>ocial isolation due to difficulties in forming and keeping friendships, being bullied or being ignored by peers; </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cs typeface="Arial" panose="020B0604020202020204" pitchFamily="34" charset="0"/>
              </a:rPr>
              <a:t>S</a:t>
            </a:r>
            <a:r>
              <a:rPr lang="en-US" sz="1100">
                <a:solidFill>
                  <a:schemeClr val="tx1"/>
                </a:solidFill>
                <a:effectLst/>
                <a:cs typeface="Arial" panose="020B0604020202020204" pitchFamily="34" charset="0"/>
              </a:rPr>
              <a:t>ocial exclusion through dysregulation, which may lead to adverse outcomes; such as school exclusion or becoming know to the police. This can be self-reinforcing of low self-esteem and helplessness. </a:t>
            </a:r>
          </a:p>
          <a:p>
            <a:pPr marL="171450" indent="-171450">
              <a:buFont typeface="Arial" panose="020B0604020202020204" pitchFamily="34" charset="0"/>
              <a:buChar char="•"/>
            </a:pPr>
            <a:r>
              <a:rPr lang="en-US" sz="1100">
                <a:solidFill>
                  <a:schemeClr val="tx1"/>
                </a:solidFill>
                <a:effectLst/>
                <a:cs typeface="Arial" panose="020B0604020202020204" pitchFamily="34" charset="0"/>
              </a:rPr>
              <a:t>Poor school attendance and attainment which means the child</a:t>
            </a:r>
            <a:r>
              <a:rPr lang="en-US" sz="1100">
                <a:solidFill>
                  <a:schemeClr val="tx1"/>
                </a:solidFill>
                <a:cs typeface="Arial" panose="020B0604020202020204" pitchFamily="34" charset="0"/>
              </a:rPr>
              <a:t> </a:t>
            </a:r>
            <a:r>
              <a:rPr lang="en-US" sz="1100">
                <a:solidFill>
                  <a:schemeClr val="tx1"/>
                </a:solidFill>
                <a:effectLst/>
                <a:cs typeface="Arial" panose="020B0604020202020204" pitchFamily="34" charset="0"/>
              </a:rPr>
              <a:t>does not reach their potential. </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panose="020B0604020202020204" pitchFamily="34" charset="0"/>
              </a:rPr>
              <a:t>A lack of opportunities to be successful in other spheres such as sports or creative activities. </a:t>
            </a:r>
          </a:p>
          <a:p>
            <a:endParaRPr lang="en-US" sz="1100">
              <a:solidFill>
                <a:schemeClr val="tx1"/>
              </a:solidFill>
              <a:effectLst/>
              <a:cs typeface="Arial" panose="020B0604020202020204" pitchFamily="34" charset="0"/>
            </a:endParaRPr>
          </a:p>
          <a:p>
            <a:r>
              <a:rPr lang="en-US" sz="1100">
                <a:solidFill>
                  <a:schemeClr val="tx1"/>
                </a:solidFill>
                <a:effectLst/>
                <a:cs typeface="Arial" panose="020B0604020202020204" pitchFamily="34" charset="0"/>
              </a:rPr>
              <a:t>Social isolation and/or social exclusion may put a child at risk of being exploited.</a:t>
            </a:r>
          </a:p>
        </p:txBody>
      </p:sp>
      <p:sp>
        <p:nvSpPr>
          <p:cNvPr id="17" name="Rectangle 16">
            <a:extLst>
              <a:ext uri="{FF2B5EF4-FFF2-40B4-BE49-F238E27FC236}">
                <a16:creationId xmlns:a16="http://schemas.microsoft.com/office/drawing/2014/main" id="{8018BF9B-A1F5-2B95-20B0-79AF6E770760}"/>
              </a:ext>
            </a:extLst>
          </p:cNvPr>
          <p:cNvSpPr/>
          <p:nvPr/>
        </p:nvSpPr>
        <p:spPr>
          <a:xfrm>
            <a:off x="4880173" y="3786914"/>
            <a:ext cx="7254879" cy="303698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r>
              <a:rPr lang="en-US" sz="1100">
                <a:solidFill>
                  <a:schemeClr val="tx1"/>
                </a:solidFill>
                <a:effectLst/>
                <a:cs typeface="Arial"/>
              </a:rPr>
              <a:t>Adolescent neglect is a significant issue facing young people and can be of long standing or of recent onset. Resilience to neglectful situations does not increase with age and can have significant consequences for young people’s emotional wellbeing.</a:t>
            </a:r>
            <a:r>
              <a:rPr lang="en-US" sz="1100">
                <a:solidFill>
                  <a:schemeClr val="tx1"/>
                </a:solidFill>
                <a:cs typeface="Arial"/>
              </a:rPr>
              <a:t> </a:t>
            </a:r>
            <a:r>
              <a:rPr lang="en-US" sz="1100">
                <a:solidFill>
                  <a:schemeClr val="tx1"/>
                </a:solidFill>
                <a:effectLst/>
                <a:cs typeface="Arial"/>
              </a:rPr>
              <a:t>Children who feel that their needs are responded to inconsistently or not at all may feel misunderstood or unheard and this can lead to: </a:t>
            </a:r>
          </a:p>
          <a:p>
            <a:endParaRPr lang="en-US" sz="1100">
              <a:solidFill>
                <a:schemeClr val="tx1"/>
              </a:solidFill>
              <a:cs typeface="Arial"/>
            </a:endParaRPr>
          </a:p>
          <a:p>
            <a:pPr marL="171450" indent="-171450">
              <a:buFont typeface="Arial" panose="020B0604020202020204" pitchFamily="34" charset="0"/>
              <a:buChar char="•"/>
            </a:pPr>
            <a:r>
              <a:rPr lang="en-US" sz="1100">
                <a:solidFill>
                  <a:schemeClr val="tx1"/>
                </a:solidFill>
                <a:effectLst/>
                <a:cs typeface="Arial"/>
              </a:rPr>
              <a:t>substance misuse, </a:t>
            </a:r>
          </a:p>
          <a:p>
            <a:pPr marL="171450" indent="-171450">
              <a:buFont typeface="Arial" panose="020B0604020202020204" pitchFamily="34" charset="0"/>
              <a:buChar char="•"/>
            </a:pPr>
            <a:r>
              <a:rPr lang="en-US" sz="1100">
                <a:solidFill>
                  <a:schemeClr val="tx1"/>
                </a:solidFill>
                <a:effectLst/>
                <a:cs typeface="Arial"/>
              </a:rPr>
              <a:t>criminal activity, </a:t>
            </a:r>
          </a:p>
          <a:p>
            <a:pPr marL="171450" indent="-171450">
              <a:buFont typeface="Arial" panose="020B0604020202020204" pitchFamily="34" charset="0"/>
              <a:buChar char="•"/>
            </a:pPr>
            <a:r>
              <a:rPr lang="en-US" sz="1100">
                <a:solidFill>
                  <a:schemeClr val="tx1"/>
                </a:solidFill>
                <a:effectLst/>
                <a:cs typeface="Arial"/>
              </a:rPr>
              <a:t>sexually harmful behaviours, </a:t>
            </a:r>
          </a:p>
          <a:p>
            <a:pPr marL="171450" indent="-171450">
              <a:buFont typeface="Arial" panose="020B0604020202020204" pitchFamily="34" charset="0"/>
              <a:buChar char="•"/>
            </a:pPr>
            <a:r>
              <a:rPr lang="en-US" sz="1100">
                <a:solidFill>
                  <a:schemeClr val="tx1"/>
                </a:solidFill>
                <a:effectLst/>
                <a:cs typeface="Arial"/>
              </a:rPr>
              <a:t>being at risk of being </a:t>
            </a:r>
            <a:r>
              <a:rPr lang="en-US" sz="1100">
                <a:solidFill>
                  <a:schemeClr val="tx1"/>
                </a:solidFill>
                <a:cs typeface="Arial"/>
              </a:rPr>
              <a:t>exploited, </a:t>
            </a:r>
            <a:endParaRPr lang="en-US" sz="1100">
              <a:solidFill>
                <a:schemeClr val="tx1"/>
              </a:solidFill>
              <a:cs typeface="Arial" panose="020B0604020202020204" pitchFamily="34" charset="0"/>
            </a:endParaRPr>
          </a:p>
          <a:p>
            <a:pPr marL="171450" indent="-171450">
              <a:buFont typeface="Arial" panose="020B0604020202020204" pitchFamily="34" charset="0"/>
              <a:buChar char="•"/>
            </a:pPr>
            <a:r>
              <a:rPr lang="en-US" sz="1100">
                <a:solidFill>
                  <a:schemeClr val="tx1"/>
                </a:solidFill>
                <a:effectLst/>
                <a:cs typeface="Arial"/>
              </a:rPr>
              <a:t>self-harm and suicide attempts,</a:t>
            </a:r>
            <a:endParaRPr lang="en-US" sz="1100">
              <a:solidFill>
                <a:schemeClr val="tx1"/>
              </a:solidFill>
              <a:cs typeface="Arial"/>
            </a:endParaRPr>
          </a:p>
          <a:p>
            <a:pPr marL="171450" indent="-171450">
              <a:buFont typeface="Arial" panose="020B0604020202020204" pitchFamily="34" charset="0"/>
              <a:buChar char="•"/>
            </a:pPr>
            <a:r>
              <a:rPr lang="en-US" sz="1100">
                <a:solidFill>
                  <a:schemeClr val="tx1"/>
                </a:solidFill>
                <a:effectLst/>
                <a:cs typeface="Arial"/>
              </a:rPr>
              <a:t>difficulties in forming relationships, including being in relationships where domestic abuse can occur, </a:t>
            </a:r>
          </a:p>
          <a:p>
            <a:pPr marL="171450" indent="-171450">
              <a:buFont typeface="Arial" panose="020B0604020202020204" pitchFamily="34" charset="0"/>
              <a:buChar char="•"/>
            </a:pPr>
            <a:r>
              <a:rPr lang="en-US" sz="1100">
                <a:solidFill>
                  <a:schemeClr val="tx1"/>
                </a:solidFill>
                <a:effectLst/>
                <a:cs typeface="Arial"/>
              </a:rPr>
              <a:t>adopting parenting styles which may pass on similar problems to their own children</a:t>
            </a:r>
          </a:p>
          <a:p>
            <a:endParaRPr lang="en-US" sz="1100">
              <a:solidFill>
                <a:schemeClr val="tx1"/>
              </a:solidFill>
              <a:cs typeface="Arial"/>
            </a:endParaRPr>
          </a:p>
          <a:p>
            <a:r>
              <a:rPr lang="en-US" sz="1100">
                <a:solidFill>
                  <a:schemeClr val="tx1"/>
                </a:solidFill>
                <a:cs typeface="Arial"/>
              </a:rPr>
              <a:t>You should consider the accumulative impact of neglect and how a </a:t>
            </a:r>
            <a:r>
              <a:rPr lang="en-US" sz="1100">
                <a:solidFill>
                  <a:schemeClr val="tx1"/>
                </a:solidFill>
                <a:cs typeface="Arial" panose="020B0604020202020204" pitchFamily="34" charset="0"/>
              </a:rPr>
              <a:t>loss of childhood experiences will have impacted the way in which this young person has developed and their understanding of where they belong. To understand the child's lived experience and understanding of this, consider the whole picture and how they have become who they are. To read more about this, visit </a:t>
            </a:r>
            <a:r>
              <a:rPr lang="en-US" sz="1100">
                <a:hlinkClick r:id="rId2"/>
              </a:rPr>
              <a:t>Growing up neglected: a multi-agency response to older children (publishing.service.gov.uk)</a:t>
            </a:r>
            <a:endParaRPr lang="en-US" sz="1100">
              <a:solidFill>
                <a:schemeClr val="tx1"/>
              </a:solidFill>
              <a:cs typeface="Arial" panose="020B0604020202020204" pitchFamily="34" charset="0"/>
            </a:endParaRPr>
          </a:p>
        </p:txBody>
      </p:sp>
      <p:pic>
        <p:nvPicPr>
          <p:cNvPr id="4" name="Picture 3">
            <a:hlinkClick r:id="rId3"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4"/>
          <a:stretch>
            <a:fillRect/>
          </a:stretch>
        </p:blipFill>
        <p:spPr>
          <a:xfrm>
            <a:off x="11596486" y="65223"/>
            <a:ext cx="512621" cy="526474"/>
          </a:xfrm>
          <a:prstGeom prst="rect">
            <a:avLst/>
          </a:prstGeom>
        </p:spPr>
      </p:pic>
      <p:sp>
        <p:nvSpPr>
          <p:cNvPr id="7" name="Title 1">
            <a:extLst>
              <a:ext uri="{FF2B5EF4-FFF2-40B4-BE49-F238E27FC236}">
                <a16:creationId xmlns:a16="http://schemas.microsoft.com/office/drawing/2014/main" id="{143A139A-3C1D-D027-FB2D-891EA91E7C41}"/>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Impact on the Child</a:t>
            </a:r>
          </a:p>
        </p:txBody>
      </p:sp>
      <p:sp>
        <p:nvSpPr>
          <p:cNvPr id="2" name="Rectangle 1">
            <a:extLst>
              <a:ext uri="{FF2B5EF4-FFF2-40B4-BE49-F238E27FC236}">
                <a16:creationId xmlns:a16="http://schemas.microsoft.com/office/drawing/2014/main" id="{CAFF0372-CE38-8AC1-7C59-267B7C6D04D4}"/>
              </a:ext>
            </a:extLst>
          </p:cNvPr>
          <p:cNvSpPr/>
          <p:nvPr/>
        </p:nvSpPr>
        <p:spPr>
          <a:xfrm>
            <a:off x="160771" y="850117"/>
            <a:ext cx="3136099" cy="276502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Pre-natal neglect</a:t>
            </a:r>
          </a:p>
          <a:p>
            <a:endParaRPr lang="en-US" sz="1100">
              <a:solidFill>
                <a:schemeClr val="tx1"/>
              </a:solidFill>
              <a:effectLst/>
              <a:cs typeface="Arial" panose="020B0604020202020204" pitchFamily="34" charset="0"/>
            </a:endParaRPr>
          </a:p>
        </p:txBody>
      </p:sp>
      <p:sp>
        <p:nvSpPr>
          <p:cNvPr id="5" name="Rectangle 4">
            <a:extLst>
              <a:ext uri="{FF2B5EF4-FFF2-40B4-BE49-F238E27FC236}">
                <a16:creationId xmlns:a16="http://schemas.microsoft.com/office/drawing/2014/main" id="{E924C30B-964B-8DEB-739B-39A7E6824FEE}"/>
              </a:ext>
            </a:extLst>
          </p:cNvPr>
          <p:cNvSpPr/>
          <p:nvPr/>
        </p:nvSpPr>
        <p:spPr>
          <a:xfrm>
            <a:off x="3444504" y="850117"/>
            <a:ext cx="4394570" cy="2765024"/>
          </a:xfrm>
          <a:prstGeom prst="rec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Health and physical effects</a:t>
            </a:r>
          </a:p>
          <a:p>
            <a:endParaRPr lang="en-US" sz="1100">
              <a:solidFill>
                <a:schemeClr val="tx1"/>
              </a:solidFill>
              <a:effectLst/>
              <a:cs typeface="Arial" panose="020B0604020202020204" pitchFamily="34" charset="0"/>
            </a:endParaRPr>
          </a:p>
          <a:p>
            <a:endParaRPr lang="en-US" sz="1100">
              <a:solidFill>
                <a:schemeClr val="tx1"/>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F0DDC431-395C-2FDC-E56E-E668D13E86F5}"/>
              </a:ext>
            </a:extLst>
          </p:cNvPr>
          <p:cNvSpPr/>
          <p:nvPr/>
        </p:nvSpPr>
        <p:spPr>
          <a:xfrm>
            <a:off x="7953374" y="855221"/>
            <a:ext cx="4181677" cy="2740532"/>
          </a:xfrm>
          <a:prstGeom prst="rect">
            <a:avLst/>
          </a:prstGeom>
          <a:solidFill>
            <a:schemeClr val="accent5">
              <a:lumMod val="40000"/>
              <a:lumOff val="6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Emotional effects</a:t>
            </a:r>
          </a:p>
          <a:p>
            <a:endParaRPr lang="en-US" sz="1100">
              <a:solidFill>
                <a:schemeClr val="tx1"/>
              </a:solidFill>
              <a:effectLst/>
              <a:cs typeface="Arial" panose="020B0604020202020204" pitchFamily="34" charset="0"/>
            </a:endParaRPr>
          </a:p>
          <a:p>
            <a:endParaRPr lang="en-US" sz="1100">
              <a:solidFill>
                <a:schemeClr val="tx1"/>
              </a:solidFill>
              <a:effectLst/>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86633331-20B6-2F0D-E091-5BA28F23A69A}"/>
              </a:ext>
            </a:extLst>
          </p:cNvPr>
          <p:cNvSpPr/>
          <p:nvPr/>
        </p:nvSpPr>
        <p:spPr>
          <a:xfrm>
            <a:off x="160773" y="3772818"/>
            <a:ext cx="4487428" cy="3033721"/>
          </a:xfrm>
          <a:prstGeom prst="rect">
            <a:avLst/>
          </a:prstGeom>
          <a:solidFill>
            <a:srgbClr val="D2B3FB"/>
          </a:solidFill>
          <a:ln>
            <a:solidFill>
              <a:srgbClr val="E7D7F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Social effects</a:t>
            </a:r>
          </a:p>
          <a:p>
            <a:endParaRPr lang="en-US"/>
          </a:p>
        </p:txBody>
      </p:sp>
      <p:sp>
        <p:nvSpPr>
          <p:cNvPr id="10" name="Rectangle 9">
            <a:extLst>
              <a:ext uri="{FF2B5EF4-FFF2-40B4-BE49-F238E27FC236}">
                <a16:creationId xmlns:a16="http://schemas.microsoft.com/office/drawing/2014/main" id="{DCA0F451-6B69-86C2-6A48-C7D4ED3D48BB}"/>
              </a:ext>
            </a:extLst>
          </p:cNvPr>
          <p:cNvSpPr/>
          <p:nvPr/>
        </p:nvSpPr>
        <p:spPr>
          <a:xfrm>
            <a:off x="4880173" y="3786914"/>
            <a:ext cx="7254879" cy="3036986"/>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u="sng">
                <a:solidFill>
                  <a:schemeClr val="tx1"/>
                </a:solidFill>
                <a:cs typeface="Arial"/>
              </a:rPr>
              <a:t>Later Effects-</a:t>
            </a:r>
          </a:p>
          <a:p>
            <a:pPr algn="ctr"/>
            <a:r>
              <a:rPr lang="en-US" sz="1400" u="sng">
                <a:solidFill>
                  <a:schemeClr val="tx1"/>
                </a:solidFill>
                <a:cs typeface="Arial"/>
              </a:rPr>
              <a:t>Adolescence and adulthood</a:t>
            </a:r>
          </a:p>
          <a:p>
            <a:endParaRPr lang="en-US" sz="1100">
              <a:solidFill>
                <a:schemeClr val="tx1"/>
              </a:solidFill>
              <a:cs typeface="Arial" panose="020B0604020202020204" pitchFamily="34" charset="0"/>
            </a:endParaRPr>
          </a:p>
        </p:txBody>
      </p:sp>
    </p:spTree>
    <p:extLst>
      <p:ext uri="{BB962C8B-B14F-4D97-AF65-F5344CB8AC3E}">
        <p14:creationId xmlns:p14="http://schemas.microsoft.com/office/powerpoint/2010/main" val="2814448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2" nodeType="clickEffect">
                                  <p:stCondLst>
                                    <p:cond delay="0"/>
                                  </p:stCondLst>
                                  <p:childTnLst>
                                    <p:animEffect transition="out" filter="fade">
                                      <p:cBhvr>
                                        <p:cTn id="43" dur="500"/>
                                        <p:tgtEl>
                                          <p:spTgt spid="8"/>
                                        </p:tgtEl>
                                      </p:cBhvr>
                                    </p:animEffect>
                                    <p:set>
                                      <p:cBhvr>
                                        <p:cTn id="44" dur="1" fill="hold">
                                          <p:stCondLst>
                                            <p:cond delay="499"/>
                                          </p:stCondLst>
                                        </p:cTn>
                                        <p:tgtEl>
                                          <p:spTgt spid="8"/>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6"/>
                                        </p:tgtEl>
                                      </p:cBhvr>
                                    </p:animEffect>
                                    <p:set>
                                      <p:cBhvr>
                                        <p:cTn id="47" dur="1" fill="hold">
                                          <p:stCondLst>
                                            <p:cond delay="499"/>
                                          </p:stCondLst>
                                        </p:cTn>
                                        <p:tgtEl>
                                          <p:spTgt spid="6"/>
                                        </p:tgtEl>
                                        <p:attrNameLst>
                                          <p:attrName>style.visibility</p:attrName>
                                        </p:attrNameLst>
                                      </p:cBhvr>
                                      <p:to>
                                        <p:strVal val="hidden"/>
                                      </p:to>
                                    </p:set>
                                  </p:childTnLst>
                                </p:cTn>
                              </p:par>
                              <p:par>
                                <p:cTn id="48" presetID="10" presetClass="exit" presetSubtype="0" fill="hold" grpId="2" nodeType="withEffect">
                                  <p:stCondLst>
                                    <p:cond delay="0"/>
                                  </p:stCondLst>
                                  <p:childTnLst>
                                    <p:animEffect transition="out" filter="fade">
                                      <p:cBhvr>
                                        <p:cTn id="49" dur="500"/>
                                        <p:tgtEl>
                                          <p:spTgt spid="5"/>
                                        </p:tgtEl>
                                      </p:cBhvr>
                                    </p:animEffect>
                                    <p:set>
                                      <p:cBhvr>
                                        <p:cTn id="50" dur="1" fill="hold">
                                          <p:stCondLst>
                                            <p:cond delay="499"/>
                                          </p:stCondLst>
                                        </p:cTn>
                                        <p:tgtEl>
                                          <p:spTgt spid="5"/>
                                        </p:tgtEl>
                                        <p:attrNameLst>
                                          <p:attrName>style.visibility</p:attrName>
                                        </p:attrNameLst>
                                      </p:cBhvr>
                                      <p:to>
                                        <p:strVal val="hidden"/>
                                      </p:to>
                                    </p:set>
                                  </p:childTnLst>
                                </p:cTn>
                              </p:par>
                              <p:par>
                                <p:cTn id="51" presetID="10" presetClass="exit" presetSubtype="0" fill="hold" grpId="2" nodeType="withEffect">
                                  <p:stCondLst>
                                    <p:cond delay="0"/>
                                  </p:stCondLst>
                                  <p:childTnLst>
                                    <p:animEffect transition="out" filter="fade">
                                      <p:cBhvr>
                                        <p:cTn id="52" dur="500"/>
                                        <p:tgtEl>
                                          <p:spTgt spid="2"/>
                                        </p:tgtEl>
                                      </p:cBhvr>
                                    </p:animEffect>
                                    <p:set>
                                      <p:cBhvr>
                                        <p:cTn id="53"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5" grpId="0" animBg="1"/>
      <p:bldP spid="5" grpId="1" animBg="1"/>
      <p:bldP spid="5" grpId="2" animBg="1"/>
      <p:bldP spid="6" grpId="0" animBg="1"/>
      <p:bldP spid="6" grpId="1" animBg="1"/>
      <p:bldP spid="6" grpId="2" animBg="1"/>
      <p:bldP spid="8" grpId="0" animBg="1"/>
      <p:bldP spid="8" grpId="1" animBg="1"/>
      <p:bldP spid="8" grpId="2"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BB50F3E-0E78-4265-D226-4F3A601A2BE1}"/>
              </a:ext>
            </a:extLst>
          </p:cNvPr>
          <p:cNvSpPr txBox="1"/>
          <p:nvPr/>
        </p:nvSpPr>
        <p:spPr>
          <a:xfrm>
            <a:off x="10512094" y="4687065"/>
            <a:ext cx="1449201" cy="1384995"/>
          </a:xfrm>
          <a:prstGeom prst="rect">
            <a:avLst/>
          </a:prstGeom>
          <a:noFill/>
          <a:ln>
            <a:solidFill>
              <a:schemeClr val="tx1"/>
            </a:solidFill>
          </a:ln>
        </p:spPr>
        <p:txBody>
          <a:bodyPr wrap="square" rtlCol="0">
            <a:spAutoFit/>
          </a:bodyPr>
          <a:lstStyle/>
          <a:p>
            <a:pPr algn="ctr"/>
            <a:r>
              <a:rPr lang="en-GB" sz="1400"/>
              <a:t>Click this image for additional resources</a:t>
            </a:r>
          </a:p>
          <a:p>
            <a:pPr algn="ctr"/>
            <a:endParaRPr lang="en-GB" sz="1400"/>
          </a:p>
          <a:p>
            <a:pPr algn="ctr"/>
            <a:endParaRPr lang="en-GB" sz="1400"/>
          </a:p>
          <a:p>
            <a:pPr algn="ctr"/>
            <a:endParaRPr lang="en-GB" sz="1400"/>
          </a:p>
        </p:txBody>
      </p:sp>
      <p:pic>
        <p:nvPicPr>
          <p:cNvPr id="4" name="Picture 3">
            <a:hlinkClick r:id="rId3" action="ppaction://hlinksldjump"/>
            <a:extLst>
              <a:ext uri="{FF2B5EF4-FFF2-40B4-BE49-F238E27FC236}">
                <a16:creationId xmlns:a16="http://schemas.microsoft.com/office/drawing/2014/main" id="{53682D24-FB75-0B50-676C-BF0C0DC0202A}"/>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5" name="Title 1">
            <a:extLst>
              <a:ext uri="{FF2B5EF4-FFF2-40B4-BE49-F238E27FC236}">
                <a16:creationId xmlns:a16="http://schemas.microsoft.com/office/drawing/2014/main" id="{EE6D5A92-A545-3FD9-3615-8AD007996613}"/>
              </a:ext>
            </a:extLst>
          </p:cNvPr>
          <p:cNvSpPr txBox="1">
            <a:spLocks/>
          </p:cNvSpPr>
          <p:nvPr/>
        </p:nvSpPr>
        <p:spPr>
          <a:xfrm>
            <a:off x="0" y="26950"/>
            <a:ext cx="3896139" cy="765548"/>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000">
                <a:solidFill>
                  <a:schemeClr val="bg1"/>
                </a:solidFill>
              </a:rPr>
              <a:t>Children with additional needs</a:t>
            </a:r>
          </a:p>
        </p:txBody>
      </p:sp>
      <p:sp>
        <p:nvSpPr>
          <p:cNvPr id="10" name="TextBox 9">
            <a:extLst>
              <a:ext uri="{FF2B5EF4-FFF2-40B4-BE49-F238E27FC236}">
                <a16:creationId xmlns:a16="http://schemas.microsoft.com/office/drawing/2014/main" id="{78175193-2EBB-4C51-CB13-28FEFBA730A8}"/>
              </a:ext>
            </a:extLst>
          </p:cNvPr>
          <p:cNvSpPr txBox="1"/>
          <p:nvPr/>
        </p:nvSpPr>
        <p:spPr>
          <a:xfrm>
            <a:off x="3896139" y="45314"/>
            <a:ext cx="8295859" cy="830997"/>
          </a:xfrm>
          <a:prstGeom prst="rect">
            <a:avLst/>
          </a:prstGeom>
          <a:noFill/>
        </p:spPr>
        <p:txBody>
          <a:bodyPr wrap="square" rtlCol="0">
            <a:spAutoFit/>
          </a:bodyPr>
          <a:lstStyle/>
          <a:p>
            <a:pPr marL="0" indent="0">
              <a:buNone/>
            </a:pPr>
            <a:r>
              <a:rPr lang="en-GB" sz="1200">
                <a:ea typeface="Calibri"/>
                <a:cs typeface="Calibri" panose="020F0502020204030204" pitchFamily="34" charset="0"/>
              </a:rPr>
              <a:t>The meaning of the child is often seen in child safeguarding practice reviews where a child’s behaviour, mental health or disability is reported by the carers as the reason neglectful care is provided. It is important that there is an understanding that a child’s behaviour can be the result of developmental and emotional needs not being met through care and/or parenting</a:t>
            </a:r>
            <a:r>
              <a:rPr lang="en-GB" sz="1200">
                <a:latin typeface="Calibri" panose="020F0502020204030204" pitchFamily="34" charset="0"/>
                <a:ea typeface="Calibri"/>
                <a:cs typeface="Calibri" panose="020F0502020204030204" pitchFamily="34" charset="0"/>
              </a:rPr>
              <a:t>. </a:t>
            </a:r>
          </a:p>
        </p:txBody>
      </p:sp>
      <p:graphicFrame>
        <p:nvGraphicFramePr>
          <p:cNvPr id="3" name="Table 2">
            <a:extLst>
              <a:ext uri="{FF2B5EF4-FFF2-40B4-BE49-F238E27FC236}">
                <a16:creationId xmlns:a16="http://schemas.microsoft.com/office/drawing/2014/main" id="{71E9BC7D-B45B-E7BB-9B25-9E63C1BB06D8}"/>
              </a:ext>
            </a:extLst>
          </p:cNvPr>
          <p:cNvGraphicFramePr>
            <a:graphicFrameLocks noGrp="1"/>
          </p:cNvGraphicFramePr>
          <p:nvPr>
            <p:extLst>
              <p:ext uri="{D42A27DB-BD31-4B8C-83A1-F6EECF244321}">
                <p14:modId xmlns:p14="http://schemas.microsoft.com/office/powerpoint/2010/main" val="1038183603"/>
              </p:ext>
            </p:extLst>
          </p:nvPr>
        </p:nvGraphicFramePr>
        <p:xfrm>
          <a:off x="323611" y="875497"/>
          <a:ext cx="11637684" cy="1995908"/>
        </p:xfrm>
        <a:graphic>
          <a:graphicData uri="http://schemas.openxmlformats.org/drawingml/2006/table">
            <a:tbl>
              <a:tblPr firstRow="1" bandRow="1">
                <a:tableStyleId>{5C22544A-7EE6-4342-B048-85BDC9FD1C3A}</a:tableStyleId>
              </a:tblPr>
              <a:tblGrid>
                <a:gridCol w="3018312">
                  <a:extLst>
                    <a:ext uri="{9D8B030D-6E8A-4147-A177-3AD203B41FA5}">
                      <a16:colId xmlns:a16="http://schemas.microsoft.com/office/drawing/2014/main" val="2428551770"/>
                    </a:ext>
                  </a:extLst>
                </a:gridCol>
                <a:gridCol w="2044402">
                  <a:extLst>
                    <a:ext uri="{9D8B030D-6E8A-4147-A177-3AD203B41FA5}">
                      <a16:colId xmlns:a16="http://schemas.microsoft.com/office/drawing/2014/main" val="2662798912"/>
                    </a:ext>
                  </a:extLst>
                </a:gridCol>
                <a:gridCol w="2342210">
                  <a:extLst>
                    <a:ext uri="{9D8B030D-6E8A-4147-A177-3AD203B41FA5}">
                      <a16:colId xmlns:a16="http://schemas.microsoft.com/office/drawing/2014/main" val="304569781"/>
                    </a:ext>
                  </a:extLst>
                </a:gridCol>
                <a:gridCol w="1491665">
                  <a:extLst>
                    <a:ext uri="{9D8B030D-6E8A-4147-A177-3AD203B41FA5}">
                      <a16:colId xmlns:a16="http://schemas.microsoft.com/office/drawing/2014/main" val="3326469957"/>
                    </a:ext>
                  </a:extLst>
                </a:gridCol>
                <a:gridCol w="2741095">
                  <a:extLst>
                    <a:ext uri="{9D8B030D-6E8A-4147-A177-3AD203B41FA5}">
                      <a16:colId xmlns:a16="http://schemas.microsoft.com/office/drawing/2014/main" val="851930224"/>
                    </a:ext>
                  </a:extLst>
                </a:gridCol>
              </a:tblGrid>
              <a:tr h="1995908">
                <a:tc>
                  <a:txBody>
                    <a:bodyPr/>
                    <a:lstStyle/>
                    <a:p>
                      <a:pPr algn="ctr"/>
                      <a:r>
                        <a:rPr lang="en-GB" sz="1200" b="0">
                          <a:solidFill>
                            <a:schemeClr val="tx1"/>
                          </a:solidFill>
                        </a:rPr>
                        <a:t>Children with Disabilities are nearly 4 </a:t>
                      </a:r>
                      <a:r>
                        <a:rPr lang="en-GB" sz="1200" b="0" kern="1200">
                          <a:solidFill>
                            <a:schemeClr val="tx1"/>
                          </a:solidFill>
                          <a:latin typeface="+mn-lt"/>
                          <a:ea typeface="+mn-ea"/>
                          <a:cs typeface="+mn-cs"/>
                        </a:rPr>
                        <a:t>times more likely than </a:t>
                      </a:r>
                      <a:r>
                        <a:rPr lang="en-GB" sz="1200" b="0">
                          <a:solidFill>
                            <a:schemeClr val="tx1"/>
                          </a:solidFill>
                        </a:rPr>
                        <a:t>other children to be abused or neglected.</a:t>
                      </a:r>
                    </a:p>
                    <a:p>
                      <a:pPr algn="ctr"/>
                      <a:endParaRPr lang="en-GB" sz="1200" b="0">
                        <a:solidFill>
                          <a:schemeClr val="tx1"/>
                        </a:solidFill>
                      </a:endParaRPr>
                    </a:p>
                    <a:p>
                      <a:pPr algn="ctr"/>
                      <a:r>
                        <a:rPr lang="en-US" sz="1200" b="0">
                          <a:solidFill>
                            <a:schemeClr val="tx1"/>
                          </a:solidFill>
                        </a:rPr>
                        <a:t>Children with special educational needs and disabilities (SEND) are more likely than other children to be abused or neglected </a:t>
                      </a:r>
                      <a:r>
                        <a:rPr lang="en-US" sz="1200" b="0">
                          <a:solidFill>
                            <a:schemeClr val="tx1"/>
                          </a:solidFill>
                          <a:hlinkClick r:id="rId5"/>
                        </a:rPr>
                        <a:t>(Safeguarding Network)</a:t>
                      </a:r>
                      <a:endParaRPr lang="en-GB" sz="1200" b="0">
                        <a:solidFill>
                          <a:schemeClr val="tx1"/>
                        </a:solidFill>
                      </a:endParaRPr>
                    </a:p>
                  </a:txBody>
                  <a:tcPr>
                    <a:solidFill>
                      <a:srgbClr val="D2B3FB"/>
                    </a:solidFill>
                  </a:tcPr>
                </a:tc>
                <a:tc>
                  <a:txBody>
                    <a:bodyPr/>
                    <a:lstStyle/>
                    <a:p>
                      <a:pPr algn="ctr"/>
                      <a:endParaRPr lang="en-GB" sz="1200" b="0">
                        <a:solidFill>
                          <a:schemeClr val="tx1"/>
                        </a:solidFill>
                      </a:endParaRPr>
                    </a:p>
                    <a:p>
                      <a:pPr algn="ctr"/>
                      <a:r>
                        <a:rPr lang="en-GB" sz="1200" b="0">
                          <a:solidFill>
                            <a:schemeClr val="tx1"/>
                          </a:solidFill>
                        </a:rPr>
                        <a:t>Most research suggest that disabled boys are at greater risk of abuse than disabled girls when compared to non-disabled children</a:t>
                      </a:r>
                    </a:p>
                  </a:txBody>
                  <a:tcPr>
                    <a:solidFill>
                      <a:schemeClr val="accent6">
                        <a:lumMod val="40000"/>
                        <a:lumOff val="60000"/>
                      </a:schemeClr>
                    </a:solidFill>
                  </a:tcPr>
                </a:tc>
                <a:tc>
                  <a:txBody>
                    <a:bodyPr/>
                    <a:lstStyle/>
                    <a:p>
                      <a:pPr algn="ctr"/>
                      <a:endParaRPr lang="en-GB" sz="1200" b="0">
                        <a:solidFill>
                          <a:schemeClr val="tx1"/>
                        </a:solidFill>
                      </a:endParaRPr>
                    </a:p>
                    <a:p>
                      <a:pPr algn="ctr"/>
                      <a:r>
                        <a:rPr lang="en-GB" sz="1200" b="0">
                          <a:solidFill>
                            <a:schemeClr val="tx1"/>
                          </a:solidFill>
                        </a:rPr>
                        <a:t>For some disabled children, a failure to provide a certain level of care can result insignificant damage to their development, health and well-being yet this is not always recognised</a:t>
                      </a:r>
                    </a:p>
                  </a:txBody>
                  <a:tcPr>
                    <a:solidFill>
                      <a:schemeClr val="accent1">
                        <a:lumMod val="40000"/>
                        <a:lumOff val="60000"/>
                      </a:schemeClr>
                    </a:solidFill>
                  </a:tcPr>
                </a:tc>
                <a:tc>
                  <a:txBody>
                    <a:bodyPr/>
                    <a:lstStyle/>
                    <a:p>
                      <a:pPr algn="ctr"/>
                      <a:endParaRPr lang="en-GB" sz="1200" b="0">
                        <a:solidFill>
                          <a:schemeClr val="tx1"/>
                        </a:solidFill>
                      </a:endParaRPr>
                    </a:p>
                    <a:p>
                      <a:pPr algn="ctr"/>
                      <a:endParaRPr lang="en-GB" sz="1200" b="0">
                        <a:solidFill>
                          <a:schemeClr val="tx1"/>
                        </a:solidFill>
                      </a:endParaRPr>
                    </a:p>
                    <a:p>
                      <a:pPr algn="ctr"/>
                      <a:r>
                        <a:rPr lang="en-GB" sz="1200" b="0">
                          <a:solidFill>
                            <a:schemeClr val="tx1"/>
                          </a:solidFill>
                        </a:rPr>
                        <a:t>Communication difficulties may make it difficult to tell others what is happening. </a:t>
                      </a: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latin typeface="+mn-lt"/>
                          <a:ea typeface="+mn-ea"/>
                          <a:cs typeface="+mn-cs"/>
                        </a:rPr>
                        <a:t>Children not being brought to appointments can become a repeated pattern. Using professional curiosity to explore the reasons behind this is key and can help to identify concerns around patterns and lack of engagement.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latin typeface="+mn-lt"/>
                          <a:ea typeface="+mn-ea"/>
                          <a:cs typeface="+mn-cs"/>
                        </a:rPr>
                        <a:t>Watch this </a:t>
                      </a:r>
                      <a:r>
                        <a:rPr lang="en-GB" sz="1200" b="0" kern="1200">
                          <a:solidFill>
                            <a:schemeClr val="tx1"/>
                          </a:solidFill>
                          <a:latin typeface="+mn-lt"/>
                          <a:ea typeface="+mn-ea"/>
                          <a:cs typeface="+mn-cs"/>
                          <a:hlinkClick r:id="rId6"/>
                        </a:rPr>
                        <a:t>short video </a:t>
                      </a:r>
                      <a:r>
                        <a:rPr lang="en-GB" sz="1200" b="0" kern="1200">
                          <a:solidFill>
                            <a:schemeClr val="tx1"/>
                          </a:solidFill>
                          <a:latin typeface="+mn-lt"/>
                          <a:ea typeface="+mn-ea"/>
                          <a:cs typeface="+mn-cs"/>
                        </a:rPr>
                        <a:t>(2:02) to find out more.</a:t>
                      </a:r>
                      <a:endParaRPr lang="en-GB" sz="1200" b="0">
                        <a:solidFill>
                          <a:schemeClr val="tx1"/>
                        </a:solidFill>
                      </a:endParaRPr>
                    </a:p>
                  </a:txBody>
                  <a:tcPr>
                    <a:solidFill>
                      <a:srgbClr val="D2B3FB"/>
                    </a:solidFill>
                  </a:tcPr>
                </a:tc>
                <a:extLst>
                  <a:ext uri="{0D108BD9-81ED-4DB2-BD59-A6C34878D82A}">
                    <a16:rowId xmlns:a16="http://schemas.microsoft.com/office/drawing/2014/main" val="3744702625"/>
                  </a:ext>
                </a:extLst>
              </a:tr>
            </a:tbl>
          </a:graphicData>
        </a:graphic>
      </p:graphicFrame>
      <p:sp>
        <p:nvSpPr>
          <p:cNvPr id="7" name="TextBox 6">
            <a:extLst>
              <a:ext uri="{FF2B5EF4-FFF2-40B4-BE49-F238E27FC236}">
                <a16:creationId xmlns:a16="http://schemas.microsoft.com/office/drawing/2014/main" id="{43C599AE-9AC9-B12F-7155-68524D895425}"/>
              </a:ext>
            </a:extLst>
          </p:cNvPr>
          <p:cNvSpPr txBox="1"/>
          <p:nvPr/>
        </p:nvSpPr>
        <p:spPr>
          <a:xfrm>
            <a:off x="137561" y="4133329"/>
            <a:ext cx="10140948" cy="276999"/>
          </a:xfrm>
          <a:prstGeom prst="rect">
            <a:avLst/>
          </a:prstGeom>
          <a:solidFill>
            <a:schemeClr val="bg1"/>
          </a:solidFill>
        </p:spPr>
        <p:txBody>
          <a:bodyPr wrap="square" rtlCol="0">
            <a:spAutoFit/>
          </a:bodyPr>
          <a:lstStyle/>
          <a:p>
            <a:pPr algn="ctr"/>
            <a:r>
              <a:rPr lang="en-GB" sz="1200"/>
              <a:t>In these circumstances it is key to consider how any additional needs might make the child more vulnerable and how neglect might impact on this. </a:t>
            </a:r>
          </a:p>
        </p:txBody>
      </p:sp>
      <p:graphicFrame>
        <p:nvGraphicFramePr>
          <p:cNvPr id="15" name="Table 14">
            <a:extLst>
              <a:ext uri="{FF2B5EF4-FFF2-40B4-BE49-F238E27FC236}">
                <a16:creationId xmlns:a16="http://schemas.microsoft.com/office/drawing/2014/main" id="{65E24E4D-12EC-17BA-A7C0-4F9B61F6160B}"/>
              </a:ext>
            </a:extLst>
          </p:cNvPr>
          <p:cNvGraphicFramePr>
            <a:graphicFrameLocks noGrp="1"/>
          </p:cNvGraphicFramePr>
          <p:nvPr>
            <p:extLst>
              <p:ext uri="{D42A27DB-BD31-4B8C-83A1-F6EECF244321}">
                <p14:modId xmlns:p14="http://schemas.microsoft.com/office/powerpoint/2010/main" val="1949609099"/>
              </p:ext>
            </p:extLst>
          </p:nvPr>
        </p:nvGraphicFramePr>
        <p:xfrm>
          <a:off x="323612" y="2612681"/>
          <a:ext cx="11637686" cy="1371600"/>
        </p:xfrm>
        <a:graphic>
          <a:graphicData uri="http://schemas.openxmlformats.org/drawingml/2006/table">
            <a:tbl>
              <a:tblPr firstRow="1" bandRow="1">
                <a:tableStyleId>{5C22544A-7EE6-4342-B048-85BDC9FD1C3A}</a:tableStyleId>
              </a:tblPr>
              <a:tblGrid>
                <a:gridCol w="2142055">
                  <a:extLst>
                    <a:ext uri="{9D8B030D-6E8A-4147-A177-3AD203B41FA5}">
                      <a16:colId xmlns:a16="http://schemas.microsoft.com/office/drawing/2014/main" val="2428551770"/>
                    </a:ext>
                  </a:extLst>
                </a:gridCol>
                <a:gridCol w="5616378">
                  <a:extLst>
                    <a:ext uri="{9D8B030D-6E8A-4147-A177-3AD203B41FA5}">
                      <a16:colId xmlns:a16="http://schemas.microsoft.com/office/drawing/2014/main" val="2662798912"/>
                    </a:ext>
                  </a:extLst>
                </a:gridCol>
                <a:gridCol w="2034040">
                  <a:extLst>
                    <a:ext uri="{9D8B030D-6E8A-4147-A177-3AD203B41FA5}">
                      <a16:colId xmlns:a16="http://schemas.microsoft.com/office/drawing/2014/main" val="304569781"/>
                    </a:ext>
                  </a:extLst>
                </a:gridCol>
                <a:gridCol w="1845213">
                  <a:extLst>
                    <a:ext uri="{9D8B030D-6E8A-4147-A177-3AD203B41FA5}">
                      <a16:colId xmlns:a16="http://schemas.microsoft.com/office/drawing/2014/main" val="3326469957"/>
                    </a:ext>
                  </a:extLst>
                </a:gridCol>
              </a:tblGrid>
              <a:tr h="13350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kern="1200">
                        <a:solidFill>
                          <a:schemeClr val="tx1"/>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1 in 6 young people in England (aged 5 to 16) experienced a mental health problem in 2020 </a:t>
                      </a:r>
                      <a:r>
                        <a:rPr lang="en-US" sz="1200" b="0" kern="1200">
                          <a:solidFill>
                            <a:schemeClr val="tx1"/>
                          </a:solidFill>
                          <a:latin typeface="+mn-lt"/>
                          <a:ea typeface="+mn-ea"/>
                          <a:cs typeface="+mn-cs"/>
                          <a:hlinkClick r:id="rId7">
                            <a:extLst>
                              <a:ext uri="{A12FA001-AC4F-418D-AE19-62706E023703}">
                                <ahyp:hlinkClr xmlns:ahyp="http://schemas.microsoft.com/office/drawing/2018/hyperlinkcolor" val="tx"/>
                              </a:ext>
                            </a:extLst>
                          </a:hlinkClick>
                        </a:rPr>
                        <a:t>(NHS)</a:t>
                      </a:r>
                      <a:endParaRPr lang="en-GB" sz="1200" b="0" kern="1200">
                        <a:solidFill>
                          <a:schemeClr val="tx1"/>
                        </a:solidFill>
                        <a:latin typeface="+mn-lt"/>
                        <a:ea typeface="+mn-ea"/>
                        <a:cs typeface="+mn-cs"/>
                      </a:endParaRPr>
                    </a:p>
                  </a:txBody>
                  <a:tcPr>
                    <a:solidFill>
                      <a:schemeClr val="accent1">
                        <a:lumMod val="40000"/>
                        <a:lumOff val="60000"/>
                      </a:schemeClr>
                    </a:solidFill>
                  </a:tcPr>
                </a:tc>
                <a:tc>
                  <a:txBody>
                    <a:bodyPr/>
                    <a:lstStyle/>
                    <a:p>
                      <a:pPr algn="ctr"/>
                      <a:r>
                        <a:rPr lang="en-GB" sz="1200" b="0" kern="1200">
                          <a:solidFill>
                            <a:schemeClr val="tx1"/>
                          </a:solidFill>
                          <a:latin typeface="+mn-lt"/>
                          <a:ea typeface="+mn-ea"/>
                          <a:cs typeface="+mn-cs"/>
                        </a:rPr>
                        <a:t>Children aged 8 to 16 who experienced mental ill-health were more likely to have parents who could not afford:</a:t>
                      </a:r>
                    </a:p>
                    <a:p>
                      <a:pPr algn="ctr"/>
                      <a:endParaRPr lang="en-GB" sz="1200" b="0" kern="1200">
                        <a:solidFill>
                          <a:schemeClr val="tx1"/>
                        </a:solidFill>
                        <a:latin typeface="+mn-lt"/>
                        <a:ea typeface="+mn-ea"/>
                        <a:cs typeface="+mn-cs"/>
                      </a:endParaRPr>
                    </a:p>
                    <a:p>
                      <a:pPr marL="171450" indent="-171450" algn="ctr">
                        <a:buFontTx/>
                        <a:buChar char="-"/>
                      </a:pPr>
                      <a:r>
                        <a:rPr lang="en-GB" sz="1200" b="0" kern="1200">
                          <a:solidFill>
                            <a:schemeClr val="tx1"/>
                          </a:solidFill>
                          <a:latin typeface="+mn-lt"/>
                          <a:ea typeface="+mn-ea"/>
                          <a:cs typeface="+mn-cs"/>
                        </a:rPr>
                        <a:t>for their child to take part in activities outside of school or college</a:t>
                      </a:r>
                    </a:p>
                    <a:p>
                      <a:pPr marL="171450" indent="-171450" algn="ctr">
                        <a:buFontTx/>
                        <a:buChar char="-"/>
                      </a:pPr>
                      <a:r>
                        <a:rPr lang="en-GB" sz="1200" b="0" kern="1200">
                          <a:solidFill>
                            <a:schemeClr val="tx1"/>
                          </a:solidFill>
                          <a:latin typeface="+mn-lt"/>
                          <a:ea typeface="+mn-ea"/>
                          <a:cs typeface="+mn-cs"/>
                        </a:rPr>
                        <a:t>to buy the right clothes, shoes, or equipment for school or college</a:t>
                      </a:r>
                    </a:p>
                    <a:p>
                      <a:pPr marL="171450" indent="-171450" algn="ctr">
                        <a:buFontTx/>
                        <a:buChar char="-"/>
                      </a:pPr>
                      <a:r>
                        <a:rPr lang="en-GB" sz="1200" b="0" kern="1200">
                          <a:solidFill>
                            <a:schemeClr val="tx1"/>
                          </a:solidFill>
                          <a:latin typeface="+mn-lt"/>
                          <a:ea typeface="+mn-ea"/>
                          <a:cs typeface="+mn-cs"/>
                        </a:rPr>
                        <a:t>transport or did not have access to transport to take their child where they needed to go </a:t>
                      </a:r>
                      <a:r>
                        <a:rPr lang="en-GB" sz="1200" b="0" kern="1200">
                          <a:solidFill>
                            <a:srgbClr val="0070C0"/>
                          </a:solidFill>
                          <a:latin typeface="+mn-lt"/>
                          <a:ea typeface="+mn-ea"/>
                          <a:cs typeface="+mn-cs"/>
                          <a:hlinkClick r:id="rId8">
                            <a:extLst>
                              <a:ext uri="{A12FA001-AC4F-418D-AE19-62706E023703}">
                                <ahyp:hlinkClr xmlns:ahyp="http://schemas.microsoft.com/office/drawing/2018/hyperlinkcolor" val="tx"/>
                              </a:ext>
                            </a:extLst>
                          </a:hlinkClick>
                        </a:rPr>
                        <a:t>(NHS,2023)</a:t>
                      </a:r>
                      <a:endParaRPr lang="en-GB" sz="1200" b="0" kern="1200">
                        <a:solidFill>
                          <a:srgbClr val="0070C0"/>
                        </a:solidFill>
                        <a:latin typeface="+mn-lt"/>
                        <a:ea typeface="+mn-ea"/>
                        <a:cs typeface="+mn-cs"/>
                      </a:endParaRPr>
                    </a:p>
                  </a:txBody>
                  <a:tcPr>
                    <a:solidFill>
                      <a:srgbClr val="D2B3FB"/>
                    </a:solidFill>
                  </a:tcPr>
                </a:tc>
                <a:tc>
                  <a:txBody>
                    <a:bodyPr/>
                    <a:lstStyle/>
                    <a:p>
                      <a:pPr algn="ctr"/>
                      <a:endParaRPr lang="en-GB" sz="1200" b="0">
                        <a:solidFill>
                          <a:schemeClr val="tx1"/>
                        </a:solidFill>
                      </a:endParaRPr>
                    </a:p>
                    <a:p>
                      <a:pPr algn="ctr"/>
                      <a:r>
                        <a:rPr lang="en-GB" sz="1200" b="0">
                          <a:solidFill>
                            <a:schemeClr val="tx1"/>
                          </a:solidFill>
                        </a:rPr>
                        <a:t>Childhood emotional neglect can damage a child’s self-esteem and can invalidate their wishes and feelings. </a:t>
                      </a:r>
                    </a:p>
                  </a:txBody>
                  <a:tcPr>
                    <a:solidFill>
                      <a:schemeClr val="accent6">
                        <a:lumMod val="40000"/>
                        <a:lumOff val="60000"/>
                      </a:schemeClr>
                    </a:solidFill>
                  </a:tcPr>
                </a:tc>
                <a:tc>
                  <a:txBody>
                    <a:bodyPr/>
                    <a:lstStyle/>
                    <a:p>
                      <a:pPr algn="ctr"/>
                      <a:endParaRPr lang="en-GB" sz="1200" b="0">
                        <a:solidFill>
                          <a:schemeClr val="tx1"/>
                        </a:solidFill>
                      </a:endParaRPr>
                    </a:p>
                    <a:p>
                      <a:pPr algn="ctr"/>
                      <a:r>
                        <a:rPr lang="en-GB" sz="1200" b="0">
                          <a:solidFill>
                            <a:schemeClr val="tx1"/>
                          </a:solidFill>
                        </a:rPr>
                        <a:t>Not responding to these needs and/or parenting in a way that impacts a child’s mental health is neglectful.</a:t>
                      </a:r>
                    </a:p>
                  </a:txBody>
                  <a:tcPr>
                    <a:solidFill>
                      <a:schemeClr val="accent1">
                        <a:lumMod val="40000"/>
                        <a:lumOff val="60000"/>
                      </a:schemeClr>
                    </a:solidFill>
                  </a:tcPr>
                </a:tc>
                <a:extLst>
                  <a:ext uri="{0D108BD9-81ED-4DB2-BD59-A6C34878D82A}">
                    <a16:rowId xmlns:a16="http://schemas.microsoft.com/office/drawing/2014/main" val="3744702625"/>
                  </a:ext>
                </a:extLst>
              </a:tr>
            </a:tbl>
          </a:graphicData>
        </a:graphic>
      </p:graphicFrame>
      <p:pic>
        <p:nvPicPr>
          <p:cNvPr id="8" name="Picture 7">
            <a:hlinkClick r:id="rId9" action="ppaction://hlinksldjump"/>
            <a:extLst>
              <a:ext uri="{FF2B5EF4-FFF2-40B4-BE49-F238E27FC236}">
                <a16:creationId xmlns:a16="http://schemas.microsoft.com/office/drawing/2014/main" id="{0661E362-8B97-9A6A-0E8A-29E7CDFB19A2}"/>
              </a:ext>
            </a:extLst>
          </p:cNvPr>
          <p:cNvPicPr>
            <a:picLocks noChangeAspect="1"/>
          </p:cNvPicPr>
          <p:nvPr/>
        </p:nvPicPr>
        <p:blipFill>
          <a:blip r:embed="rId10"/>
          <a:stretch>
            <a:fillRect/>
          </a:stretch>
        </p:blipFill>
        <p:spPr>
          <a:xfrm>
            <a:off x="10929742" y="5408354"/>
            <a:ext cx="681844" cy="528283"/>
          </a:xfrm>
          <a:prstGeom prst="rect">
            <a:avLst/>
          </a:prstGeom>
        </p:spPr>
      </p:pic>
      <p:graphicFrame>
        <p:nvGraphicFramePr>
          <p:cNvPr id="9" name="Table 8">
            <a:extLst>
              <a:ext uri="{FF2B5EF4-FFF2-40B4-BE49-F238E27FC236}">
                <a16:creationId xmlns:a16="http://schemas.microsoft.com/office/drawing/2014/main" id="{BB817FE8-0BCD-6236-5FF4-88541D9FC34D}"/>
              </a:ext>
            </a:extLst>
          </p:cNvPr>
          <p:cNvGraphicFramePr>
            <a:graphicFrameLocks noGrp="1"/>
          </p:cNvGraphicFramePr>
          <p:nvPr>
            <p:extLst>
              <p:ext uri="{D42A27DB-BD31-4B8C-83A1-F6EECF244321}">
                <p14:modId xmlns:p14="http://schemas.microsoft.com/office/powerpoint/2010/main" val="2052382442"/>
              </p:ext>
            </p:extLst>
          </p:nvPr>
        </p:nvGraphicFramePr>
        <p:xfrm>
          <a:off x="312416" y="4410328"/>
          <a:ext cx="10140948" cy="2108200"/>
        </p:xfrm>
        <a:graphic>
          <a:graphicData uri="http://schemas.openxmlformats.org/drawingml/2006/table">
            <a:tbl>
              <a:tblPr firstRow="1" bandRow="1">
                <a:tableStyleId>{5C22544A-7EE6-4342-B048-85BDC9FD1C3A}</a:tableStyleId>
              </a:tblPr>
              <a:tblGrid>
                <a:gridCol w="2959099">
                  <a:extLst>
                    <a:ext uri="{9D8B030D-6E8A-4147-A177-3AD203B41FA5}">
                      <a16:colId xmlns:a16="http://schemas.microsoft.com/office/drawing/2014/main" val="4266244498"/>
                    </a:ext>
                  </a:extLst>
                </a:gridCol>
                <a:gridCol w="4362450">
                  <a:extLst>
                    <a:ext uri="{9D8B030D-6E8A-4147-A177-3AD203B41FA5}">
                      <a16:colId xmlns:a16="http://schemas.microsoft.com/office/drawing/2014/main" val="990850429"/>
                    </a:ext>
                  </a:extLst>
                </a:gridCol>
                <a:gridCol w="2819399">
                  <a:extLst>
                    <a:ext uri="{9D8B030D-6E8A-4147-A177-3AD203B41FA5}">
                      <a16:colId xmlns:a16="http://schemas.microsoft.com/office/drawing/2014/main" val="2972043065"/>
                    </a:ext>
                  </a:extLst>
                </a:gridCol>
              </a:tblGrid>
              <a:tr h="370840">
                <a:tc gridSpan="3">
                  <a:txBody>
                    <a:bodyPr/>
                    <a:lstStyle/>
                    <a:p>
                      <a:pPr algn="ctr"/>
                      <a:r>
                        <a:rPr lang="en-GB" sz="1200" b="0">
                          <a:solidFill>
                            <a:schemeClr val="tx1"/>
                          </a:solidFill>
                        </a:rPr>
                        <a:t>Think about the below</a:t>
                      </a:r>
                    </a:p>
                  </a:txBody>
                  <a:tcPr>
                    <a:solidFill>
                      <a:srgbClr val="D2B3FB"/>
                    </a:solidFill>
                  </a:tcPr>
                </a:tc>
                <a:tc hMerge="1">
                  <a:txBody>
                    <a:bodyPr/>
                    <a:lstStyle/>
                    <a:p>
                      <a:pPr algn="ctr"/>
                      <a:endParaRPr lang="en-GB" sz="1200" b="0">
                        <a:solidFill>
                          <a:schemeClr val="tx1"/>
                        </a:solidFill>
                      </a:endParaRPr>
                    </a:p>
                  </a:txBody>
                  <a:tcPr/>
                </a:tc>
                <a:tc hMerge="1">
                  <a:txBody>
                    <a:bodyPr/>
                    <a:lstStyle/>
                    <a:p>
                      <a:pPr algn="ctr"/>
                      <a:endParaRPr lang="en-GB" sz="1200" b="0">
                        <a:solidFill>
                          <a:schemeClr val="tx1"/>
                        </a:solidFill>
                      </a:endParaRPr>
                    </a:p>
                  </a:txBody>
                  <a:tcPr/>
                </a:tc>
                <a:extLst>
                  <a:ext uri="{0D108BD9-81ED-4DB2-BD59-A6C34878D82A}">
                    <a16:rowId xmlns:a16="http://schemas.microsoft.com/office/drawing/2014/main" val="421817264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How are additional needs interacting with the care the child is receiving, including their environment. </a:t>
                      </a:r>
                    </a:p>
                    <a:p>
                      <a:pPr algn="ctr"/>
                      <a:endParaRPr lang="en-GB" sz="1200" b="0">
                        <a:solidFill>
                          <a:schemeClr val="tx1"/>
                        </a:solidFill>
                      </a:endParaRPr>
                    </a:p>
                  </a:txBody>
                  <a:tcPr>
                    <a:solidFill>
                      <a:schemeClr val="accent5">
                        <a:lumMod val="40000"/>
                        <a:lumOff val="60000"/>
                      </a:schemeClr>
                    </a:solidFill>
                  </a:tcPr>
                </a:tc>
                <a:tc>
                  <a:txBody>
                    <a:bodyPr/>
                    <a:lstStyle/>
                    <a:p>
                      <a:pPr algn="ctr"/>
                      <a:r>
                        <a:rPr lang="en-GB" sz="1200" b="0">
                          <a:solidFill>
                            <a:schemeClr val="tx1"/>
                          </a:solidFill>
                        </a:rPr>
                        <a:t>Where a child has a disability, they may be significantly more impacted physically by a lack of heating or balanced diet or attending medical appointments. </a:t>
                      </a:r>
                    </a:p>
                    <a:p>
                      <a:pPr algn="ctr"/>
                      <a:endParaRPr lang="en-GB" sz="1200" b="0">
                        <a:solidFill>
                          <a:schemeClr val="tx1"/>
                        </a:solidFill>
                      </a:endParaRPr>
                    </a:p>
                    <a:p>
                      <a:pPr algn="ctr"/>
                      <a:r>
                        <a:rPr lang="en-GB" sz="1200" b="0">
                          <a:solidFill>
                            <a:schemeClr val="tx1"/>
                          </a:solidFill>
                        </a:rPr>
                        <a:t>Where concerns exist around physical </a:t>
                      </a:r>
                    </a:p>
                    <a:p>
                      <a:pPr algn="ctr"/>
                      <a:r>
                        <a:rPr lang="en-GB" sz="1200" b="0">
                          <a:solidFill>
                            <a:schemeClr val="tx1"/>
                          </a:solidFill>
                        </a:rPr>
                        <a:t>care professionals should consider the impact </a:t>
                      </a:r>
                    </a:p>
                    <a:p>
                      <a:pPr algn="ctr"/>
                      <a:r>
                        <a:rPr lang="en-GB" sz="1200" b="0">
                          <a:solidFill>
                            <a:schemeClr val="tx1"/>
                          </a:solidFill>
                        </a:rPr>
                        <a:t>on the child with focus on their specific needs and </a:t>
                      </a:r>
                    </a:p>
                    <a:p>
                      <a:pPr algn="ctr"/>
                      <a:r>
                        <a:rPr lang="en-GB" sz="1200" b="0">
                          <a:solidFill>
                            <a:schemeClr val="tx1"/>
                          </a:solidFill>
                        </a:rPr>
                        <a:t>any vulnerabilities they may have. </a:t>
                      </a:r>
                    </a:p>
                    <a:p>
                      <a:pPr algn="ctr"/>
                      <a:endParaRPr lang="en-GB" sz="1200" b="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Where concerns exist around mental health or suicide, and risk would increase if a child were left alone, consider this need as a priority over the age of the child. Is the safety plan robust and being followed.</a:t>
                      </a:r>
                    </a:p>
                    <a:p>
                      <a:pPr algn="ctr"/>
                      <a:endParaRPr lang="en-GB" sz="1200" b="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4021640195"/>
                  </a:ext>
                </a:extLst>
              </a:tr>
            </a:tbl>
          </a:graphicData>
        </a:graphic>
      </p:graphicFrame>
    </p:spTree>
    <p:extLst>
      <p:ext uri="{BB962C8B-B14F-4D97-AF65-F5344CB8AC3E}">
        <p14:creationId xmlns:p14="http://schemas.microsoft.com/office/powerpoint/2010/main" val="222879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9EDA6EA1-C230-17A2-2B89-DACF931CA969}"/>
              </a:ext>
            </a:extLst>
          </p:cNvPr>
          <p:cNvGraphicFramePr>
            <a:graphicFrameLocks noGrp="1"/>
          </p:cNvGraphicFramePr>
          <p:nvPr>
            <p:extLst>
              <p:ext uri="{D42A27DB-BD31-4B8C-83A1-F6EECF244321}">
                <p14:modId xmlns:p14="http://schemas.microsoft.com/office/powerpoint/2010/main" val="2311721989"/>
              </p:ext>
            </p:extLst>
          </p:nvPr>
        </p:nvGraphicFramePr>
        <p:xfrm>
          <a:off x="101782" y="744341"/>
          <a:ext cx="11839572" cy="6025904"/>
        </p:xfrm>
        <a:graphic>
          <a:graphicData uri="http://schemas.openxmlformats.org/drawingml/2006/table">
            <a:tbl>
              <a:tblPr firstRow="1" bandRow="1">
                <a:tableStyleId>{5C22544A-7EE6-4342-B048-85BDC9FD1C3A}</a:tableStyleId>
              </a:tblPr>
              <a:tblGrid>
                <a:gridCol w="3125650">
                  <a:extLst>
                    <a:ext uri="{9D8B030D-6E8A-4147-A177-3AD203B41FA5}">
                      <a16:colId xmlns:a16="http://schemas.microsoft.com/office/drawing/2014/main" val="1773990724"/>
                    </a:ext>
                  </a:extLst>
                </a:gridCol>
                <a:gridCol w="3305607">
                  <a:extLst>
                    <a:ext uri="{9D8B030D-6E8A-4147-A177-3AD203B41FA5}">
                      <a16:colId xmlns:a16="http://schemas.microsoft.com/office/drawing/2014/main" val="1530587395"/>
                    </a:ext>
                  </a:extLst>
                </a:gridCol>
                <a:gridCol w="1783649">
                  <a:extLst>
                    <a:ext uri="{9D8B030D-6E8A-4147-A177-3AD203B41FA5}">
                      <a16:colId xmlns:a16="http://schemas.microsoft.com/office/drawing/2014/main" val="3178852803"/>
                    </a:ext>
                  </a:extLst>
                </a:gridCol>
                <a:gridCol w="3624666">
                  <a:extLst>
                    <a:ext uri="{9D8B030D-6E8A-4147-A177-3AD203B41FA5}">
                      <a16:colId xmlns:a16="http://schemas.microsoft.com/office/drawing/2014/main" val="2732409973"/>
                    </a:ext>
                  </a:extLst>
                </a:gridCol>
              </a:tblGrid>
              <a:tr h="475082">
                <a:tc>
                  <a:txBody>
                    <a:bodyPr/>
                    <a:lstStyle/>
                    <a:p>
                      <a:r>
                        <a:rPr lang="en-GB" sz="1200"/>
                        <a:t>Pre-birth</a:t>
                      </a:r>
                    </a:p>
                  </a:txBody>
                  <a:tcPr>
                    <a:solidFill>
                      <a:srgbClr val="391D79"/>
                    </a:solidFill>
                  </a:tcPr>
                </a:tc>
                <a:tc>
                  <a:txBody>
                    <a:bodyPr/>
                    <a:lstStyle/>
                    <a:p>
                      <a:r>
                        <a:rPr lang="en-GB" sz="1200"/>
                        <a:t>0-4 years (Pre-School)</a:t>
                      </a:r>
                    </a:p>
                  </a:txBody>
                  <a:tcPr>
                    <a:solidFill>
                      <a:srgbClr val="391D79"/>
                    </a:solidFill>
                  </a:tcPr>
                </a:tc>
                <a:tc>
                  <a:txBody>
                    <a:bodyPr/>
                    <a:lstStyle/>
                    <a:p>
                      <a:r>
                        <a:rPr lang="en-GB" sz="1200"/>
                        <a:t>Primary School (4-11 years)</a:t>
                      </a:r>
                    </a:p>
                  </a:txBody>
                  <a:tcPr>
                    <a:solidFill>
                      <a:srgbClr val="391D79"/>
                    </a:solidFill>
                  </a:tcPr>
                </a:tc>
                <a:tc>
                  <a:txBody>
                    <a:bodyPr/>
                    <a:lstStyle/>
                    <a:p>
                      <a:r>
                        <a:rPr lang="en-GB" sz="1200"/>
                        <a:t>Secondary School/Further Education (11-18)</a:t>
                      </a:r>
                    </a:p>
                  </a:txBody>
                  <a:tcPr>
                    <a:solidFill>
                      <a:srgbClr val="391D79"/>
                    </a:solidFill>
                  </a:tcPr>
                </a:tc>
                <a:extLst>
                  <a:ext uri="{0D108BD9-81ED-4DB2-BD59-A6C34878D82A}">
                    <a16:rowId xmlns:a16="http://schemas.microsoft.com/office/drawing/2014/main" val="4170416421"/>
                  </a:ext>
                </a:extLst>
              </a:tr>
              <a:tr h="3617858">
                <a:tc>
                  <a:txBody>
                    <a:bodyPr/>
                    <a:lstStyle/>
                    <a:p>
                      <a:pPr marL="285750" indent="-285750">
                        <a:buFont typeface="Arial" panose="020B0604020202020204" pitchFamily="34" charset="0"/>
                        <a:buChar char="•"/>
                      </a:pPr>
                      <a:r>
                        <a:rPr lang="en-GB" sz="1200"/>
                        <a:t>A lack of engagement with ante-natal services</a:t>
                      </a:r>
                    </a:p>
                    <a:p>
                      <a:pPr marL="285750" indent="-285750">
                        <a:buFont typeface="Arial" panose="020B0604020202020204" pitchFamily="34" charset="0"/>
                        <a:buChar char="•"/>
                      </a:pPr>
                      <a:r>
                        <a:rPr lang="en-GB" sz="1200"/>
                        <a:t>Delayed attendance at a service -at a late stage in pregnancy</a:t>
                      </a:r>
                    </a:p>
                    <a:p>
                      <a:pPr marL="285750" indent="-285750">
                        <a:buFont typeface="Arial" panose="020B0604020202020204" pitchFamily="34" charset="0"/>
                        <a:buChar char="•"/>
                      </a:pPr>
                      <a:r>
                        <a:rPr lang="en-GB" sz="1200"/>
                        <a:t>Not following health advice </a:t>
                      </a:r>
                    </a:p>
                    <a:p>
                      <a:pPr marL="285750" indent="-285750">
                        <a:buFont typeface="Arial" panose="020B0604020202020204" pitchFamily="34" charset="0"/>
                        <a:buChar char="•"/>
                      </a:pPr>
                      <a:r>
                        <a:rPr lang="en-GB" sz="1200"/>
                        <a:t>A lack of interest in the baby and/or becoming a carer</a:t>
                      </a:r>
                    </a:p>
                    <a:p>
                      <a:pPr marL="285750" indent="-285750">
                        <a:buFont typeface="Arial" panose="020B0604020202020204" pitchFamily="34" charset="0"/>
                        <a:buChar char="•"/>
                      </a:pPr>
                      <a:r>
                        <a:rPr lang="en-GB" sz="1200"/>
                        <a:t>Engaging in behaviours that place the baby at risk </a:t>
                      </a:r>
                    </a:p>
                    <a:p>
                      <a:pPr marL="0" indent="0">
                        <a:buFont typeface="Arial" panose="020B0604020202020204" pitchFamily="34" charset="0"/>
                        <a:buNone/>
                      </a:pPr>
                      <a:endParaRPr lang="en-GB" sz="1200"/>
                    </a:p>
                    <a:p>
                      <a:pPr marL="0" indent="0">
                        <a:buFont typeface="Arial" panose="020B0604020202020204" pitchFamily="34" charset="0"/>
                        <a:buNone/>
                      </a:pPr>
                      <a:r>
                        <a:rPr lang="en-GB" sz="1200"/>
                        <a:t>To support practitioners in identifying neglect at this stage, please visit the responding to section, available </a:t>
                      </a:r>
                      <a:r>
                        <a:rPr lang="en-GB" sz="1200">
                          <a:hlinkClick r:id="rId2" action="ppaction://hlinksldjump"/>
                        </a:rPr>
                        <a:t>here</a:t>
                      </a:r>
                      <a:r>
                        <a:rPr lang="en-GB" sz="1200"/>
                        <a:t>.</a:t>
                      </a:r>
                    </a:p>
                  </a:txBody>
                  <a:tcPr>
                    <a:solidFill>
                      <a:srgbClr val="E7D7FD"/>
                    </a:solidFill>
                  </a:tcPr>
                </a:tc>
                <a:tc>
                  <a:txBody>
                    <a:bodyPr/>
                    <a:lstStyle/>
                    <a:p>
                      <a:pPr marL="285750" indent="-285750">
                        <a:buFont typeface="Arial" panose="020B0604020202020204" pitchFamily="34" charset="0"/>
                        <a:buChar char="•"/>
                      </a:pPr>
                      <a:r>
                        <a:rPr lang="en-GB" sz="1200" kern="1200">
                          <a:solidFill>
                            <a:schemeClr val="dk1"/>
                          </a:solidFill>
                          <a:latin typeface="+mn-lt"/>
                          <a:ea typeface="+mn-ea"/>
                          <a:cs typeface="+mn-cs"/>
                        </a:rPr>
                        <a:t>Concerns around growth and development; including concerns around weight, speech and language delay, delayed toilet training</a:t>
                      </a:r>
                      <a:r>
                        <a:rPr lang="en-US" sz="1200" kern="1200">
                          <a:solidFill>
                            <a:schemeClr val="dk1"/>
                          </a:solidFill>
                          <a:latin typeface="+mn-lt"/>
                          <a:ea typeface="+mn-ea"/>
                          <a:cs typeface="+mn-cs"/>
                        </a:rPr>
                        <a:t> </a:t>
                      </a:r>
                    </a:p>
                    <a:p>
                      <a:pPr marL="285750" indent="-285750">
                        <a:buFont typeface="Arial" panose="020B0604020202020204" pitchFamily="34" charset="0"/>
                        <a:buChar char="•"/>
                      </a:pPr>
                      <a:r>
                        <a:rPr lang="en-US" sz="1200" kern="1200">
                          <a:solidFill>
                            <a:schemeClr val="dk1"/>
                          </a:solidFill>
                          <a:latin typeface="+mn-lt"/>
                          <a:ea typeface="+mn-ea"/>
                          <a:cs typeface="+mn-cs"/>
                        </a:rPr>
                        <a:t>Health concerns, such as recurring and or worsening nappy rash, infections and injuries </a:t>
                      </a:r>
                    </a:p>
                    <a:p>
                      <a:pPr marL="285750" indent="-285750">
                        <a:buFont typeface="Arial" panose="020B0604020202020204" pitchFamily="34" charset="0"/>
                        <a:buChar char="•"/>
                      </a:pPr>
                      <a:r>
                        <a:rPr lang="en-US" sz="1200" kern="1200">
                          <a:solidFill>
                            <a:schemeClr val="dk1"/>
                          </a:solidFill>
                          <a:latin typeface="+mn-lt"/>
                          <a:ea typeface="+mn-ea"/>
                          <a:cs typeface="+mn-cs"/>
                        </a:rPr>
                        <a:t>Repeated failures to bring the child to appointments</a:t>
                      </a:r>
                    </a:p>
                    <a:p>
                      <a:pPr marL="285750" indent="-285750">
                        <a:buFont typeface="Arial" panose="020B0604020202020204" pitchFamily="34" charset="0"/>
                        <a:buChar char="•"/>
                      </a:pPr>
                      <a:r>
                        <a:rPr lang="en-US" sz="1200" kern="1200">
                          <a:solidFill>
                            <a:schemeClr val="dk1"/>
                          </a:solidFill>
                          <a:latin typeface="+mn-lt"/>
                          <a:ea typeface="+mn-ea"/>
                          <a:cs typeface="+mn-cs"/>
                        </a:rPr>
                        <a:t>Signs that a child is unusually clingy, withdrawn, over-familiar with strangers and/or where self-soothing behaviours are evident (e.g., rocking, head banging) </a:t>
                      </a:r>
                    </a:p>
                    <a:p>
                      <a:pPr marL="285750" indent="-285750">
                        <a:buFont typeface="Arial" panose="020B0604020202020204" pitchFamily="34" charset="0"/>
                        <a:buChar char="•"/>
                      </a:pPr>
                      <a:r>
                        <a:rPr lang="en-US" sz="1200" kern="1200">
                          <a:solidFill>
                            <a:schemeClr val="dk1"/>
                          </a:solidFill>
                          <a:latin typeface="+mn-lt"/>
                          <a:ea typeface="+mn-ea"/>
                          <a:cs typeface="+mn-cs"/>
                        </a:rPr>
                        <a:t>Concerns around carer following safe sleep advice</a:t>
                      </a:r>
                    </a:p>
                    <a:p>
                      <a:pPr marL="285750" indent="-285750">
                        <a:buFont typeface="Arial" panose="020B0604020202020204" pitchFamily="34" charset="0"/>
                        <a:buChar char="•"/>
                      </a:pPr>
                      <a:r>
                        <a:rPr lang="en-US" sz="1200" kern="1200">
                          <a:solidFill>
                            <a:schemeClr val="dk1"/>
                          </a:solidFill>
                          <a:latin typeface="+mn-lt"/>
                          <a:ea typeface="+mn-ea"/>
                          <a:cs typeface="+mn-cs"/>
                        </a:rPr>
                        <a:t>Difficulty regulating emotions and or/ behaviour</a:t>
                      </a:r>
                    </a:p>
                    <a:p>
                      <a:pPr marL="285750" indent="-285750">
                        <a:buFont typeface="Arial" panose="020B0604020202020204" pitchFamily="34" charset="0"/>
                        <a:buChar char="•"/>
                      </a:pPr>
                      <a:r>
                        <a:rPr lang="en-US" sz="1200" kern="1200">
                          <a:solidFill>
                            <a:schemeClr val="dk1"/>
                          </a:solidFill>
                          <a:latin typeface="+mn-lt"/>
                          <a:ea typeface="+mn-ea"/>
                          <a:cs typeface="+mn-cs"/>
                        </a:rPr>
                        <a:t>Lack of appropriate and consistent boundaries being set by carer</a:t>
                      </a:r>
                    </a:p>
                  </a:txBody>
                  <a:tcPr>
                    <a:solidFill>
                      <a:srgbClr val="E7D7FD"/>
                    </a:solidFill>
                  </a:tcPr>
                </a:tc>
                <a:tc>
                  <a:txBody>
                    <a:bodyPr/>
                    <a:lstStyle/>
                    <a:p>
                      <a:pPr marL="171450" indent="-171450">
                        <a:buFont typeface="Arial" panose="020B0604020202020204" pitchFamily="34" charset="0"/>
                        <a:buChar char="•"/>
                      </a:pPr>
                      <a:r>
                        <a:rPr lang="en-GB" sz="1200" kern="1200">
                          <a:solidFill>
                            <a:schemeClr val="dk1"/>
                          </a:solidFill>
                          <a:latin typeface="+mn-lt"/>
                          <a:ea typeface="+mn-ea"/>
                          <a:cs typeface="+mn-cs"/>
                        </a:rPr>
                        <a:t>   Low school attendance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Difficulty regulating emotions and/or </a:t>
                      </a:r>
                      <a:r>
                        <a:rPr lang="en-GB" sz="1200" kern="1200" noProof="0">
                          <a:solidFill>
                            <a:schemeClr val="dk1"/>
                          </a:solidFill>
                          <a:latin typeface="+mn-lt"/>
                          <a:ea typeface="+mn-ea"/>
                          <a:cs typeface="+mn-cs"/>
                        </a:rPr>
                        <a:t>behaviour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Poor hygiene, including dental hygiene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Poor social skills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Concern around presentation, weight and/or development</a:t>
                      </a:r>
                    </a:p>
                    <a:p>
                      <a:pPr marL="285750" indent="-285750">
                        <a:buFont typeface="Arial" panose="020B0604020202020204" pitchFamily="34" charset="0"/>
                        <a:buChar char="•"/>
                      </a:pPr>
                      <a:r>
                        <a:rPr lang="en-GB" sz="1200" kern="1200">
                          <a:solidFill>
                            <a:schemeClr val="dk1"/>
                          </a:solidFill>
                          <a:latin typeface="+mn-lt"/>
                          <a:ea typeface="+mn-ea"/>
                          <a:cs typeface="+mn-cs"/>
                        </a:rPr>
                        <a:t>Concern around ability to follow routines, rules </a:t>
                      </a:r>
                    </a:p>
                    <a:p>
                      <a:pPr marL="285750" indent="-285750">
                        <a:buFont typeface="Arial" panose="020B0604020202020204" pitchFamily="34" charset="0"/>
                        <a:buChar char="•"/>
                      </a:pPr>
                      <a:r>
                        <a:rPr lang="en-GB" sz="1200" kern="1200">
                          <a:solidFill>
                            <a:schemeClr val="dk1"/>
                          </a:solidFill>
                          <a:latin typeface="+mn-lt"/>
                          <a:ea typeface="+mn-ea"/>
                          <a:cs typeface="+mn-cs"/>
                        </a:rPr>
                        <a:t>limited attention 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dk1"/>
                        </a:solidFill>
                        <a:latin typeface="+mn-lt"/>
                        <a:ea typeface="+mn-ea"/>
                        <a:cs typeface="+mn-cs"/>
                      </a:endParaRPr>
                    </a:p>
                  </a:txBody>
                  <a:tcPr>
                    <a:solidFill>
                      <a:srgbClr val="E7D7FD"/>
                    </a:solidFill>
                  </a:tcPr>
                </a:tc>
                <a:tc>
                  <a:txBody>
                    <a:bodyPr/>
                    <a:lstStyle/>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Low school attendance </a:t>
                      </a:r>
                    </a:p>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Concern around concentration or behaviour, such as being withdrawn or disruptive in school </a:t>
                      </a:r>
                    </a:p>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Concern around wellbeing, including Self-harm</a:t>
                      </a:r>
                    </a:p>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Lack of appropriate and consistent boundaries being set by carer, which put the young person at risk</a:t>
                      </a:r>
                    </a:p>
                    <a:p>
                      <a:pPr marL="285750" indent="-285750" algn="l" defTabSz="914400" rtl="0" eaLnBrk="1" latinLnBrk="0" hangingPunct="1">
                        <a:buFont typeface="Arial" panose="020B0604020202020204" pitchFamily="34" charset="0"/>
                        <a:buChar char="•"/>
                      </a:pPr>
                      <a:r>
                        <a:rPr lang="en-US" sz="1200" kern="1200">
                          <a:solidFill>
                            <a:schemeClr val="dk1"/>
                          </a:solidFill>
                          <a:latin typeface="+mn-lt"/>
                          <a:ea typeface="+mn-ea"/>
                          <a:cs typeface="+mn-cs"/>
                        </a:rPr>
                        <a:t>Frequent missing episodes, particularly when carer is unaware of child's whereabouts</a:t>
                      </a:r>
                      <a:endParaRPr lang="en-GB" sz="1200" kern="1200">
                        <a:solidFill>
                          <a:schemeClr val="dk1"/>
                        </a:solidFill>
                        <a:latin typeface="+mn-lt"/>
                        <a:ea typeface="+mn-ea"/>
                        <a:cs typeface="+mn-cs"/>
                      </a:endParaRPr>
                    </a:p>
                    <a:p>
                      <a:pPr marL="285750" indent="-285750" algn="l" defTabSz="914400" rtl="0" eaLnBrk="1" latinLnBrk="0" hangingPunct="1">
                        <a:buFont typeface="Arial" panose="020B0604020202020204" pitchFamily="34" charset="0"/>
                        <a:buChar char="•"/>
                      </a:pPr>
                      <a:r>
                        <a:rPr lang="en-GB" sz="1200" kern="1200">
                          <a:solidFill>
                            <a:schemeClr val="dk1"/>
                          </a:solidFill>
                          <a:latin typeface="+mn-lt"/>
                          <a:ea typeface="+mn-ea"/>
                          <a:cs typeface="+mn-cs"/>
                        </a:rPr>
                        <a:t>Concern around who the child is spending time with, such as inappropriate adults or groups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dk1"/>
                          </a:solidFill>
                          <a:latin typeface="+mn-lt"/>
                          <a:ea typeface="+mn-ea"/>
                          <a:cs typeface="+mn-cs"/>
                        </a:rPr>
                        <a:t>Increased concern around risk-taking behaviours, including drug and alcohol use, involvement with the police, and exploitation (to find out more about responding to exploitation, click </a:t>
                      </a:r>
                      <a:r>
                        <a:rPr lang="en-US" sz="1200" kern="1200">
                          <a:solidFill>
                            <a:schemeClr val="dk1"/>
                          </a:solidFill>
                          <a:latin typeface="+mn-lt"/>
                          <a:ea typeface="+mn-ea"/>
                          <a:cs typeface="+mn-cs"/>
                          <a:hlinkClick r:id="rId3" action="ppaction://hlinksldjump"/>
                        </a:rPr>
                        <a:t>here</a:t>
                      </a:r>
                      <a:r>
                        <a:rPr lang="en-US" sz="1200" kern="1200">
                          <a:solidFill>
                            <a:schemeClr val="dk1"/>
                          </a:solidFill>
                          <a:latin typeface="+mn-lt"/>
                          <a:ea typeface="+mn-ea"/>
                          <a:cs typeface="+mn-cs"/>
                        </a:rPr>
                        <a:t>)</a:t>
                      </a:r>
                    </a:p>
                  </a:txBody>
                  <a:tcPr>
                    <a:solidFill>
                      <a:srgbClr val="E7D7FD"/>
                    </a:solidFill>
                  </a:tcPr>
                </a:tc>
                <a:extLst>
                  <a:ext uri="{0D108BD9-81ED-4DB2-BD59-A6C34878D82A}">
                    <a16:rowId xmlns:a16="http://schemas.microsoft.com/office/drawing/2014/main" val="1868361826"/>
                  </a:ext>
                </a:extLst>
              </a:tr>
              <a:tr h="1420769">
                <a:tc rowSpan="2">
                  <a:txBody>
                    <a:bodyPr/>
                    <a:lstStyle/>
                    <a:p>
                      <a:pPr marL="0" indent="0">
                        <a:buFont typeface="Arial" panose="020B0604020202020204" pitchFamily="34" charset="0"/>
                        <a:buNone/>
                      </a:pPr>
                      <a:endParaRPr lang="en-GB" sz="1200"/>
                    </a:p>
                  </a:txBody>
                  <a:tcPr>
                    <a:solidFill>
                      <a:srgbClr val="E7D7FD"/>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strike="noStrike" kern="1200">
                          <a:solidFill>
                            <a:schemeClr val="tx1"/>
                          </a:solidFill>
                          <a:effectLst/>
                          <a:latin typeface="+mn-lt"/>
                          <a:ea typeface="+mn-ea"/>
                          <a:cs typeface="+mn-cs"/>
                        </a:rPr>
                        <a:t>Supervision (</a:t>
                      </a:r>
                      <a:r>
                        <a:rPr lang="en-GB" sz="1200" b="1" u="none" kern="1200">
                          <a:solidFill>
                            <a:schemeClr val="tx1"/>
                          </a:solidFill>
                          <a:effectLst/>
                          <a:latin typeface="+mn-lt"/>
                          <a:ea typeface="+mn-ea"/>
                          <a:cs typeface="+mn-cs"/>
                        </a:rPr>
                        <a:t>0-11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kern="1200">
                        <a:solidFill>
                          <a:schemeClr val="tx1"/>
                        </a:solidFill>
                        <a:effectLst/>
                        <a:latin typeface="+mn-lt"/>
                        <a:ea typeface="+mn-ea"/>
                        <a:cs typeface="+mn-cs"/>
                      </a:endParaRPr>
                    </a:p>
                    <a:p>
                      <a:pPr marL="285750" marR="0" lvl="0" indent="-285750" algn="l" rtl="0" eaLnBrk="1" fontAlgn="auto" latinLnBrk="0" hangingPunct="1">
                        <a:lnSpc>
                          <a:spcPct val="100000"/>
                        </a:lnSpc>
                        <a:spcBef>
                          <a:spcPts val="0"/>
                        </a:spcBef>
                        <a:spcAft>
                          <a:spcPts val="0"/>
                        </a:spcAft>
                        <a:buClrTx/>
                        <a:buSzTx/>
                        <a:buFont typeface="Arial" panose="020B0604020202020204" pitchFamily="34" charset="0"/>
                        <a:buChar char="•"/>
                      </a:pPr>
                      <a:r>
                        <a:rPr lang="en-GB" sz="1200" b="0" u="none" kern="1200">
                          <a:solidFill>
                            <a:schemeClr val="tx1"/>
                          </a:solidFill>
                          <a:effectLst/>
                          <a:latin typeface="+mn-lt"/>
                          <a:ea typeface="+mn-ea"/>
                          <a:cs typeface="+mn-cs"/>
                        </a:rPr>
                        <a:t>Limited or no supervision indoors or outdoors, supervision not in line with age/level of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u="none" kern="1200">
                          <a:solidFill>
                            <a:schemeClr val="tx1"/>
                          </a:solidFill>
                          <a:effectLst/>
                          <a:latin typeface="+mn-lt"/>
                          <a:ea typeface="+mn-ea"/>
                          <a:cs typeface="+mn-cs"/>
                        </a:rPr>
                        <a:t>Limited or no awareness of where child is or what they are doing, including online activity</a:t>
                      </a:r>
                    </a:p>
                  </a:txBody>
                  <a:tcPr>
                    <a:solidFill>
                      <a:srgbClr val="E7D7FD"/>
                    </a:solidFill>
                  </a:tcPr>
                </a:tc>
                <a:tc hMerge="1">
                  <a:txBody>
                    <a:bodyPr/>
                    <a:lstStyle/>
                    <a:p>
                      <a:endParaRPr lang="en-GB"/>
                    </a:p>
                  </a:txBody>
                  <a:tcPr>
                    <a:solidFill>
                      <a:srgbClr val="E7D7FD"/>
                    </a:solidFill>
                  </a:tcPr>
                </a:tc>
                <a:tc>
                  <a:txBody>
                    <a:bodyPr/>
                    <a:lstStyle/>
                    <a:p>
                      <a:r>
                        <a:rPr lang="en-GB" sz="1200" b="1" kern="1200">
                          <a:solidFill>
                            <a:schemeClr val="tx1"/>
                          </a:solidFill>
                          <a:effectLst/>
                          <a:latin typeface="+mn-lt"/>
                          <a:ea typeface="+mn-ea"/>
                          <a:cs typeface="+mn-cs"/>
                        </a:rPr>
                        <a:t>Supervision (11-18) </a:t>
                      </a:r>
                    </a:p>
                    <a:p>
                      <a:endParaRPr lang="en-GB" sz="1200" b="1" kern="1200">
                        <a:solidFill>
                          <a:schemeClr val="tx1"/>
                        </a:solidFill>
                        <a:effectLst/>
                        <a:latin typeface="+mn-lt"/>
                        <a:ea typeface="+mn-ea"/>
                        <a:cs typeface="+mn-cs"/>
                      </a:endParaRPr>
                    </a:p>
                    <a:p>
                      <a:pPr marL="285750" indent="-285750">
                        <a:buFont typeface="Arial" panose="020B0604020202020204" pitchFamily="34" charset="0"/>
                        <a:buChar char="•"/>
                      </a:pPr>
                      <a:r>
                        <a:rPr lang="en-GB" sz="1200" b="0">
                          <a:solidFill>
                            <a:schemeClr val="tx1"/>
                          </a:solidFill>
                        </a:rPr>
                        <a:t>Carer not aware of whereabouts of child</a:t>
                      </a:r>
                    </a:p>
                    <a:p>
                      <a:pPr marL="285750" indent="-285750">
                        <a:buFont typeface="Arial" panose="020B0604020202020204" pitchFamily="34" charset="0"/>
                        <a:buChar char="•"/>
                      </a:pPr>
                      <a:r>
                        <a:rPr lang="en-GB" sz="1200" b="0">
                          <a:solidFill>
                            <a:schemeClr val="tx1"/>
                          </a:solidFill>
                        </a:rPr>
                        <a:t>Lack of appropriate boundaries being set, or guidance being given to ensure child is kept safe and understands risk</a:t>
                      </a:r>
                    </a:p>
                    <a:p>
                      <a:pPr marL="0" indent="0" algn="l" defTabSz="914400" rtl="0" eaLnBrk="1" latinLnBrk="0" hangingPunct="1">
                        <a:buFont typeface="Arial" panose="020B0604020202020204" pitchFamily="34" charset="0"/>
                        <a:buNone/>
                      </a:pPr>
                      <a:endParaRPr lang="en-US" sz="1200" kern="1200">
                        <a:solidFill>
                          <a:schemeClr val="dk1"/>
                        </a:solidFill>
                        <a:latin typeface="+mn-lt"/>
                        <a:ea typeface="+mn-ea"/>
                        <a:cs typeface="+mn-cs"/>
                      </a:endParaRPr>
                    </a:p>
                  </a:txBody>
                  <a:tcPr>
                    <a:solidFill>
                      <a:srgbClr val="E7D7FD"/>
                    </a:solidFill>
                  </a:tcPr>
                </a:tc>
                <a:extLst>
                  <a:ext uri="{0D108BD9-81ED-4DB2-BD59-A6C34878D82A}">
                    <a16:rowId xmlns:a16="http://schemas.microsoft.com/office/drawing/2014/main" val="3211120388"/>
                  </a:ext>
                </a:extLst>
              </a:tr>
              <a:tr h="512195">
                <a:tc vMerge="1">
                  <a:txBody>
                    <a:bodyPr/>
                    <a:lstStyle/>
                    <a:p>
                      <a:pPr marL="0" indent="0">
                        <a:buFont typeface="Arial" panose="020B0604020202020204" pitchFamily="34" charset="0"/>
                        <a:buNone/>
                      </a:pPr>
                      <a:endParaRPr lang="en-GB" sz="1200"/>
                    </a:p>
                  </a:txBody>
                  <a:tcPr>
                    <a:solidFill>
                      <a:srgbClr val="E7D7FD"/>
                    </a:solidFill>
                  </a:tcPr>
                </a:tc>
                <a:tc gridSpan="3">
                  <a:txBody>
                    <a:bodyPr/>
                    <a:lstStyle/>
                    <a:p>
                      <a:pPr marL="0" indent="0">
                        <a:buFont typeface="Arial" panose="020B0604020202020204" pitchFamily="34" charset="0"/>
                        <a:buNone/>
                      </a:pPr>
                      <a:r>
                        <a:rPr lang="en-US" sz="1200" b="1" kern="1200">
                          <a:solidFill>
                            <a:schemeClr val="dk1"/>
                          </a:solidFill>
                          <a:latin typeface="+mn-lt"/>
                          <a:ea typeface="+mn-ea"/>
                          <a:cs typeface="+mn-cs"/>
                        </a:rPr>
                        <a:t>All Ages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a:solidFill>
                            <a:schemeClr val="dk1"/>
                          </a:solidFill>
                          <a:latin typeface="+mn-lt"/>
                          <a:ea typeface="+mn-ea"/>
                          <a:cs typeface="+mn-cs"/>
                        </a:rPr>
                        <a:t>Concerns around discipline styles. These resources are useful to consider </a:t>
                      </a:r>
                      <a:r>
                        <a:rPr lang="en-GB" sz="1200" b="0" kern="1200">
                          <a:solidFill>
                            <a:schemeClr val="dk1"/>
                          </a:solidFill>
                          <a:latin typeface="+mn-lt"/>
                          <a:ea typeface="+mn-ea"/>
                          <a:cs typeface="+mn-cs"/>
                          <a:hlinkClick r:id="rId4"/>
                        </a:rPr>
                        <a:t>Positive Discipline in Everyday Parenting</a:t>
                      </a:r>
                      <a:r>
                        <a:rPr lang="en-GB" sz="1200" b="0" kern="1200">
                          <a:solidFill>
                            <a:schemeClr val="dk1"/>
                          </a:solidFill>
                          <a:latin typeface="+mn-lt"/>
                          <a:ea typeface="+mn-ea"/>
                          <a:cs typeface="+mn-cs"/>
                        </a:rPr>
                        <a:t>, </a:t>
                      </a:r>
                    </a:p>
                  </a:txBody>
                  <a:tcPr>
                    <a:solidFill>
                      <a:srgbClr val="E7D7FD"/>
                    </a:solidFill>
                  </a:tcPr>
                </a:tc>
                <a:tc hMerge="1">
                  <a:txBody>
                    <a:bodyPr/>
                    <a:lstStyle/>
                    <a:p>
                      <a:pPr marL="0" indent="0">
                        <a:buFont typeface="Arial" panose="020B0604020202020204" pitchFamily="34" charset="0"/>
                        <a:buNone/>
                      </a:pPr>
                      <a:endParaRPr lang="en-GB" sz="1200" kern="1200">
                        <a:solidFill>
                          <a:schemeClr val="dk1"/>
                        </a:solidFill>
                        <a:latin typeface="+mn-lt"/>
                        <a:ea typeface="+mn-ea"/>
                        <a:cs typeface="+mn-cs"/>
                      </a:endParaRPr>
                    </a:p>
                  </a:txBody>
                  <a:tcPr>
                    <a:solidFill>
                      <a:srgbClr val="E7D7FD"/>
                    </a:solidFill>
                  </a:tcPr>
                </a:tc>
                <a:tc hMerge="1">
                  <a:txBody>
                    <a:bodyPr/>
                    <a:lstStyle/>
                    <a:p>
                      <a:pPr marL="285750" indent="-285750" algn="l" defTabSz="914400" rtl="0" eaLnBrk="1" latinLnBrk="0" hangingPunct="1">
                        <a:buFont typeface="Arial" panose="020B0604020202020204" pitchFamily="34" charset="0"/>
                        <a:buChar char="•"/>
                      </a:pPr>
                      <a:endParaRPr lang="en-US" sz="1200" kern="1200">
                        <a:solidFill>
                          <a:schemeClr val="dk1"/>
                        </a:solidFill>
                        <a:latin typeface="+mn-lt"/>
                        <a:ea typeface="+mn-ea"/>
                        <a:cs typeface="+mn-cs"/>
                      </a:endParaRPr>
                    </a:p>
                  </a:txBody>
                  <a:tcPr>
                    <a:solidFill>
                      <a:srgbClr val="E7D7FD"/>
                    </a:solidFill>
                  </a:tcPr>
                </a:tc>
                <a:extLst>
                  <a:ext uri="{0D108BD9-81ED-4DB2-BD59-A6C34878D82A}">
                    <a16:rowId xmlns:a16="http://schemas.microsoft.com/office/drawing/2014/main" val="550725571"/>
                  </a:ext>
                </a:extLst>
              </a:tr>
            </a:tbl>
          </a:graphicData>
        </a:graphic>
      </p:graphicFrame>
      <p:sp>
        <p:nvSpPr>
          <p:cNvPr id="9" name="TextBox 8">
            <a:extLst>
              <a:ext uri="{FF2B5EF4-FFF2-40B4-BE49-F238E27FC236}">
                <a16:creationId xmlns:a16="http://schemas.microsoft.com/office/drawing/2014/main" id="{33D39793-7272-C705-28E8-7893CCBFAF7A}"/>
              </a:ext>
            </a:extLst>
          </p:cNvPr>
          <p:cNvSpPr txBox="1"/>
          <p:nvPr/>
        </p:nvSpPr>
        <p:spPr>
          <a:xfrm>
            <a:off x="4777430" y="5677"/>
            <a:ext cx="7312789" cy="738664"/>
          </a:xfrm>
          <a:prstGeom prst="rect">
            <a:avLst/>
          </a:prstGeom>
          <a:noFill/>
        </p:spPr>
        <p:txBody>
          <a:bodyPr wrap="square" rtlCol="0">
            <a:spAutoFit/>
          </a:bodyPr>
          <a:lstStyle/>
          <a:p>
            <a:r>
              <a:rPr lang="en-GB" sz="1400"/>
              <a:t>Signs of neglect may vary by child, there are specific age-related indicators to consider which may be signs that neglect may be present or may become an issue. These examples are not exhaustive and there may be cross over between ages and stages.  </a:t>
            </a:r>
          </a:p>
        </p:txBody>
      </p:sp>
      <p:pic>
        <p:nvPicPr>
          <p:cNvPr id="1026" name="Picture 2" descr="People with speech bubbles illustration">
            <a:extLst>
              <a:ext uri="{FF2B5EF4-FFF2-40B4-BE49-F238E27FC236}">
                <a16:creationId xmlns:a16="http://schemas.microsoft.com/office/drawing/2014/main" id="{DB10494C-0D70-9FF1-ADE4-0D889E80BE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782" y="4494470"/>
            <a:ext cx="3133982" cy="22778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48F99B-0FDA-8D1B-08B8-05BA86D9755C}"/>
              </a:ext>
            </a:extLst>
          </p:cNvPr>
          <p:cNvSpPr txBox="1"/>
          <p:nvPr/>
        </p:nvSpPr>
        <p:spPr>
          <a:xfrm>
            <a:off x="214576" y="5077390"/>
            <a:ext cx="680584" cy="307777"/>
          </a:xfrm>
          <a:prstGeom prst="rect">
            <a:avLst/>
          </a:prstGeom>
          <a:noFill/>
        </p:spPr>
        <p:txBody>
          <a:bodyPr wrap="square" rtlCol="0">
            <a:spAutoFit/>
          </a:bodyPr>
          <a:lstStyle/>
          <a:p>
            <a:r>
              <a:rPr lang="en-GB" sz="1400"/>
              <a:t>Could</a:t>
            </a:r>
          </a:p>
        </p:txBody>
      </p:sp>
      <p:sp>
        <p:nvSpPr>
          <p:cNvPr id="7" name="TextBox 6">
            <a:extLst>
              <a:ext uri="{FF2B5EF4-FFF2-40B4-BE49-F238E27FC236}">
                <a16:creationId xmlns:a16="http://schemas.microsoft.com/office/drawing/2014/main" id="{12A2D472-E5BD-C2E0-B3D9-F47725FCF17F}"/>
              </a:ext>
            </a:extLst>
          </p:cNvPr>
          <p:cNvSpPr txBox="1"/>
          <p:nvPr/>
        </p:nvSpPr>
        <p:spPr>
          <a:xfrm>
            <a:off x="856305" y="4958763"/>
            <a:ext cx="680584" cy="307777"/>
          </a:xfrm>
          <a:prstGeom prst="rect">
            <a:avLst/>
          </a:prstGeom>
          <a:noFill/>
        </p:spPr>
        <p:txBody>
          <a:bodyPr wrap="square" rtlCol="0">
            <a:spAutoFit/>
          </a:bodyPr>
          <a:lstStyle/>
          <a:p>
            <a:r>
              <a:rPr lang="en-GB" sz="1400"/>
              <a:t> this</a:t>
            </a:r>
          </a:p>
        </p:txBody>
      </p:sp>
      <p:sp>
        <p:nvSpPr>
          <p:cNvPr id="8" name="TextBox 7">
            <a:extLst>
              <a:ext uri="{FF2B5EF4-FFF2-40B4-BE49-F238E27FC236}">
                <a16:creationId xmlns:a16="http://schemas.microsoft.com/office/drawing/2014/main" id="{C431F943-2CDE-BC4E-7282-5F04451BD4E3}"/>
              </a:ext>
            </a:extLst>
          </p:cNvPr>
          <p:cNvSpPr txBox="1"/>
          <p:nvPr/>
        </p:nvSpPr>
        <p:spPr>
          <a:xfrm>
            <a:off x="1498034" y="5077390"/>
            <a:ext cx="680584" cy="307777"/>
          </a:xfrm>
          <a:prstGeom prst="rect">
            <a:avLst/>
          </a:prstGeom>
          <a:noFill/>
        </p:spPr>
        <p:txBody>
          <a:bodyPr wrap="square" rtlCol="0">
            <a:spAutoFit/>
          </a:bodyPr>
          <a:lstStyle/>
          <a:p>
            <a:r>
              <a:rPr lang="en-GB" sz="1400"/>
              <a:t>be</a:t>
            </a:r>
          </a:p>
        </p:txBody>
      </p:sp>
      <p:sp>
        <p:nvSpPr>
          <p:cNvPr id="10" name="TextBox 9">
            <a:extLst>
              <a:ext uri="{FF2B5EF4-FFF2-40B4-BE49-F238E27FC236}">
                <a16:creationId xmlns:a16="http://schemas.microsoft.com/office/drawing/2014/main" id="{D8175AC4-AD38-D8E5-A983-2D5F3EF66AD8}"/>
              </a:ext>
            </a:extLst>
          </p:cNvPr>
          <p:cNvSpPr txBox="1"/>
          <p:nvPr/>
        </p:nvSpPr>
        <p:spPr>
          <a:xfrm>
            <a:off x="1904281" y="4693992"/>
            <a:ext cx="774261" cy="525013"/>
          </a:xfrm>
          <a:prstGeom prst="rect">
            <a:avLst/>
          </a:prstGeom>
          <a:noFill/>
        </p:spPr>
        <p:txBody>
          <a:bodyPr wrap="square" rtlCol="0">
            <a:spAutoFit/>
          </a:bodyPr>
          <a:lstStyle/>
          <a:p>
            <a:r>
              <a:rPr lang="en-GB" sz="1400"/>
              <a:t>  neglect</a:t>
            </a:r>
          </a:p>
        </p:txBody>
      </p:sp>
      <p:sp>
        <p:nvSpPr>
          <p:cNvPr id="11" name="TextBox 10">
            <a:extLst>
              <a:ext uri="{FF2B5EF4-FFF2-40B4-BE49-F238E27FC236}">
                <a16:creationId xmlns:a16="http://schemas.microsoft.com/office/drawing/2014/main" id="{889E69E6-106F-5D4B-88C6-B9DA1A568960}"/>
              </a:ext>
            </a:extLst>
          </p:cNvPr>
          <p:cNvSpPr txBox="1"/>
          <p:nvPr/>
        </p:nvSpPr>
        <p:spPr>
          <a:xfrm>
            <a:off x="2697659" y="5065116"/>
            <a:ext cx="455680" cy="307777"/>
          </a:xfrm>
          <a:prstGeom prst="rect">
            <a:avLst/>
          </a:prstGeom>
          <a:noFill/>
        </p:spPr>
        <p:txBody>
          <a:bodyPr wrap="square" rtlCol="0">
            <a:spAutoFit/>
          </a:bodyPr>
          <a:lstStyle/>
          <a:p>
            <a:r>
              <a:rPr lang="en-GB" sz="1400"/>
              <a:t>?</a:t>
            </a:r>
          </a:p>
        </p:txBody>
      </p:sp>
      <p:pic>
        <p:nvPicPr>
          <p:cNvPr id="2" name="Picture 1">
            <a:hlinkClick r:id="rId6" action="ppaction://hlinksldjump"/>
            <a:extLst>
              <a:ext uri="{FF2B5EF4-FFF2-40B4-BE49-F238E27FC236}">
                <a16:creationId xmlns:a16="http://schemas.microsoft.com/office/drawing/2014/main" id="{BF1EEEC9-F8FD-AB1F-AE8F-FAD8D12143A0}"/>
              </a:ext>
            </a:extLst>
          </p:cNvPr>
          <p:cNvPicPr>
            <a:picLocks noChangeAspect="1"/>
          </p:cNvPicPr>
          <p:nvPr/>
        </p:nvPicPr>
        <p:blipFill>
          <a:blip r:embed="rId7"/>
          <a:stretch>
            <a:fillRect/>
          </a:stretch>
        </p:blipFill>
        <p:spPr>
          <a:xfrm>
            <a:off x="11679379" y="6325849"/>
            <a:ext cx="512621" cy="526474"/>
          </a:xfrm>
          <a:prstGeom prst="rect">
            <a:avLst/>
          </a:prstGeom>
        </p:spPr>
      </p:pic>
      <p:sp>
        <p:nvSpPr>
          <p:cNvPr id="12" name="Title 1">
            <a:extLst>
              <a:ext uri="{FF2B5EF4-FFF2-40B4-BE49-F238E27FC236}">
                <a16:creationId xmlns:a16="http://schemas.microsoft.com/office/drawing/2014/main" id="{C549FF10-2567-3281-56F8-6319E51DBF12}"/>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Signs of Neglect</a:t>
            </a:r>
          </a:p>
        </p:txBody>
      </p:sp>
    </p:spTree>
    <p:extLst>
      <p:ext uri="{BB962C8B-B14F-4D97-AF65-F5344CB8AC3E}">
        <p14:creationId xmlns:p14="http://schemas.microsoft.com/office/powerpoint/2010/main" val="3087043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ADB83468-FC3B-8B4E-F24C-D96B9D999680}"/>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D8B2FC68-A094-2F7E-3404-75484DA8E988}"/>
              </a:ext>
            </a:extLst>
          </p:cNvPr>
          <p:cNvGraphicFramePr>
            <a:graphicFrameLocks noGrp="1"/>
          </p:cNvGraphicFramePr>
          <p:nvPr>
            <p:extLst>
              <p:ext uri="{D42A27DB-BD31-4B8C-83A1-F6EECF244321}">
                <p14:modId xmlns:p14="http://schemas.microsoft.com/office/powerpoint/2010/main" val="620072805"/>
              </p:ext>
            </p:extLst>
          </p:nvPr>
        </p:nvGraphicFramePr>
        <p:xfrm>
          <a:off x="402265" y="1190847"/>
          <a:ext cx="11387469" cy="5148644"/>
        </p:xfrm>
        <a:graphic>
          <a:graphicData uri="http://schemas.openxmlformats.org/drawingml/2006/table">
            <a:tbl>
              <a:tblPr firstRow="1" bandRow="1">
                <a:tableStyleId>{5C22544A-7EE6-4342-B048-85BDC9FD1C3A}</a:tableStyleId>
              </a:tblPr>
              <a:tblGrid>
                <a:gridCol w="11387469">
                  <a:extLst>
                    <a:ext uri="{9D8B030D-6E8A-4147-A177-3AD203B41FA5}">
                      <a16:colId xmlns:a16="http://schemas.microsoft.com/office/drawing/2014/main" val="1020626157"/>
                    </a:ext>
                  </a:extLst>
                </a:gridCol>
              </a:tblGrid>
              <a:tr h="2168802">
                <a:tc>
                  <a:txBody>
                    <a:bodyPr/>
                    <a:lstStyle/>
                    <a:p>
                      <a:pPr algn="l"/>
                      <a:r>
                        <a:rPr lang="en-US" sz="1400" b="0">
                          <a:solidFill>
                            <a:srgbClr val="333333"/>
                          </a:solidFill>
                          <a:latin typeface="+mn-lt"/>
                          <a:ea typeface="Calibri"/>
                          <a:cs typeface="Arial" panose="020B0604020202020204" pitchFamily="34" charset="0"/>
                        </a:rPr>
                        <a:t>Research suggest that there are several factors that can impact a carer's life effecting the quality of care received by children.</a:t>
                      </a:r>
                      <a:endParaRPr lang="en-US" sz="1400" b="0">
                        <a:solidFill>
                          <a:srgbClr val="000000"/>
                        </a:solidFill>
                        <a:latin typeface="+mn-lt"/>
                        <a:ea typeface="Calibri"/>
                        <a:cs typeface="Arial" panose="020B0604020202020204" pitchFamily="34" charset="0"/>
                      </a:endParaRPr>
                    </a:p>
                    <a:p>
                      <a:pPr algn="l"/>
                      <a:endParaRPr lang="en-US" sz="1400" b="0">
                        <a:solidFill>
                          <a:srgbClr val="000000"/>
                        </a:solidFill>
                        <a:latin typeface="+mn-lt"/>
                        <a:ea typeface="Calibri"/>
                        <a:cs typeface="Arial" panose="020B0604020202020204" pitchFamily="34" charset="0"/>
                      </a:endParaRPr>
                    </a:p>
                    <a:p>
                      <a:pPr algn="l"/>
                      <a:r>
                        <a:rPr lang="en-US" sz="1400" b="0">
                          <a:solidFill>
                            <a:srgbClr val="333333"/>
                          </a:solidFill>
                          <a:latin typeface="+mn-lt"/>
                          <a:cs typeface="Arial" panose="020B0604020202020204" pitchFamily="34" charset="0"/>
                        </a:rPr>
                        <a:t>"</a:t>
                      </a:r>
                      <a:r>
                        <a:rPr lang="en-US" sz="1400" b="0" i="1">
                          <a:solidFill>
                            <a:srgbClr val="333333"/>
                          </a:solidFill>
                          <a:latin typeface="+mn-lt"/>
                          <a:cs typeface="Arial" panose="020B0604020202020204" pitchFamily="34" charset="0"/>
                        </a:rPr>
                        <a:t>In England this has been accompanied by record levels of children in out-of-home care, with more than one child in 60 being investigated for abuse or neglect each year. Major reviews of children’s social care in England and Scotland have affirmed that family poverty and inequality are key drivers of harm to children</a:t>
                      </a:r>
                      <a:r>
                        <a:rPr lang="en-US" sz="1400" b="0">
                          <a:solidFill>
                            <a:srgbClr val="333333"/>
                          </a:solidFill>
                          <a:latin typeface="+mn-lt"/>
                          <a:cs typeface="Arial" panose="020B0604020202020204" pitchFamily="34" charset="0"/>
                        </a:rPr>
                        <a:t>." P. Brewster et al (March 2023)</a:t>
                      </a:r>
                      <a:endParaRPr lang="en-US" sz="1400" b="0">
                        <a:latin typeface="+mn-lt"/>
                      </a:endParaRPr>
                    </a:p>
                    <a:p>
                      <a:pPr algn="l"/>
                      <a:endParaRPr lang="en-US" sz="1400" b="0">
                        <a:solidFill>
                          <a:srgbClr val="333333"/>
                        </a:solidFill>
                        <a:latin typeface="+mn-lt"/>
                        <a:ea typeface="Calibri"/>
                        <a:cs typeface="Arial" panose="020B0604020202020204" pitchFamily="34" charset="0"/>
                      </a:endParaRPr>
                    </a:p>
                    <a:p>
                      <a:pPr algn="l"/>
                      <a:r>
                        <a:rPr lang="en-US" sz="1400" b="0">
                          <a:solidFill>
                            <a:srgbClr val="333333"/>
                          </a:solidFill>
                          <a:latin typeface="+mn-lt"/>
                          <a:ea typeface="Calibri"/>
                          <a:cs typeface="Arial" panose="020B0604020202020204" pitchFamily="34" charset="0"/>
                        </a:rPr>
                        <a:t>Social exclusion, poverty, living in stressful environments, poor ill-health, lack of family support and refugee status can make the task of parenting complex, and it is the coexistence of many of these factors with domestic abuse, mental ill-health, substance misuse and learning disabilities that is likely to underpin neglectful care. </a:t>
                      </a:r>
                      <a:endParaRPr lang="en-US" sz="1400" b="0">
                        <a:solidFill>
                          <a:srgbClr val="000000"/>
                        </a:solidFill>
                        <a:latin typeface="+mn-lt"/>
                        <a:ea typeface="Calibri"/>
                        <a:cs typeface="Arial" panose="020B0604020202020204" pitchFamily="34" charset="0"/>
                      </a:endParaRPr>
                    </a:p>
                  </a:txBody>
                  <a:tcPr>
                    <a:lnB w="76200" cap="flat" cmpd="sng" algn="ctr">
                      <a:solidFill>
                        <a:schemeClr val="bg1"/>
                      </a:solidFill>
                      <a:prstDash val="solid"/>
                      <a:round/>
                      <a:headEnd type="none" w="med" len="med"/>
                      <a:tailEnd type="none" w="med" len="med"/>
                    </a:lnB>
                    <a:solidFill>
                      <a:srgbClr val="D2B3FB"/>
                    </a:solidFill>
                  </a:tcPr>
                </a:tc>
                <a:extLst>
                  <a:ext uri="{0D108BD9-81ED-4DB2-BD59-A6C34878D82A}">
                    <a16:rowId xmlns:a16="http://schemas.microsoft.com/office/drawing/2014/main" val="4166206843"/>
                  </a:ext>
                </a:extLst>
              </a:tr>
              <a:tr h="1608242">
                <a:tc>
                  <a:txBody>
                    <a:bodyPr/>
                    <a:lstStyle/>
                    <a:p>
                      <a:pPr algn="l"/>
                      <a:endParaRPr lang="en-US" sz="1400" b="0">
                        <a:solidFill>
                          <a:srgbClr val="333333"/>
                        </a:solidFill>
                        <a:latin typeface="+mn-lt"/>
                        <a:ea typeface="Calibri"/>
                        <a:cs typeface="Arial" panose="020B0604020202020204" pitchFamily="34" charset="0"/>
                      </a:endParaRPr>
                    </a:p>
                    <a:p>
                      <a:pPr algn="l"/>
                      <a:r>
                        <a:rPr lang="en-US" sz="1400" b="0">
                          <a:solidFill>
                            <a:srgbClr val="333333"/>
                          </a:solidFill>
                          <a:latin typeface="+mn-lt"/>
                          <a:ea typeface="Calibri"/>
                          <a:cs typeface="Arial" panose="020B0604020202020204" pitchFamily="34" charset="0"/>
                        </a:rPr>
                        <a:t>Many carers who neglect their children have experienced significantly adverse childhood experiences themselves. They may have been neglected, physically, emotionally and sexually abused and experienced loss and rejection. Adverse childhood experiences and current external stressors cast a long shadow. Carers may be unable or not equipped to cope with the complex psychological needs of children or to form appropriate attachment relationships. Carers may struggle to keep children in mind, feel empathy, and recognise their children’s needs for care and protection.   </a:t>
                      </a:r>
                      <a:endParaRPr lang="en-US" sz="1400" b="0">
                        <a:solidFill>
                          <a:srgbClr val="000000"/>
                        </a:solidFill>
                        <a:latin typeface="+mn-lt"/>
                        <a:ea typeface="Calibri"/>
                        <a:cs typeface="Arial" panose="020B0604020202020204" pitchFamily="34" charset="0"/>
                      </a:endParaRPr>
                    </a:p>
                    <a:p>
                      <a:pPr lvl="1" algn="l"/>
                      <a:endParaRPr lang="en-US" sz="1400" b="0">
                        <a:solidFill>
                          <a:srgbClr val="333333"/>
                        </a:solidFill>
                        <a:latin typeface="+mn-lt"/>
                        <a:ea typeface="+mn-lt"/>
                        <a:cs typeface="+mn-lt"/>
                      </a:endParaRP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19145395"/>
                  </a:ext>
                </a:extLst>
              </a:tr>
              <a:tr h="8462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algn="l"/>
                      <a:r>
                        <a:rPr lang="en-US" sz="1400" b="0">
                          <a:solidFill>
                            <a:srgbClr val="000000"/>
                          </a:solidFill>
                          <a:latin typeface="+mn-lt"/>
                          <a:cs typeface="Arial" panose="020B0604020202020204" pitchFamily="34" charset="0"/>
                        </a:rPr>
                        <a:t>It is helpful to consider the most common causal factors linked to neglect. However, it is essential that the needs of the child remain in focus so that the presence of any causal factor is understood through the lens of the 'impact on the child’. </a:t>
                      </a:r>
                    </a:p>
                    <a:p>
                      <a:pPr algn="l"/>
                      <a:endParaRPr lang="en-US" sz="1400" b="0">
                        <a:solidFill>
                          <a:srgbClr val="000000"/>
                        </a:solidFill>
                        <a:latin typeface="+mn-lt"/>
                        <a:ea typeface="Calibri"/>
                        <a:cs typeface="Arial" panose="020B0604020202020204" pitchFamily="34" charset="0"/>
                      </a:endParaRPr>
                    </a:p>
                    <a:p>
                      <a:pPr algn="l"/>
                      <a:r>
                        <a:rPr lang="en-US" sz="1400" b="0">
                          <a:solidFill>
                            <a:srgbClr val="000000"/>
                          </a:solidFill>
                          <a:latin typeface="+mn-lt"/>
                          <a:ea typeface="Calibri"/>
                          <a:cs typeface="Arial" panose="020B0604020202020204" pitchFamily="34" charset="0"/>
                        </a:rPr>
                        <a:t>The following pages explore these in more depth. </a:t>
                      </a:r>
                    </a:p>
                    <a:p>
                      <a:pPr algn="l"/>
                      <a:endParaRPr lang="en-US" sz="1400" b="0">
                        <a:solidFill>
                          <a:srgbClr val="333333"/>
                        </a:solidFill>
                        <a:latin typeface="+mn-lt"/>
                        <a:ea typeface="+mn-lt"/>
                        <a:cs typeface="+mn-lt"/>
                      </a:endParaRPr>
                    </a:p>
                  </a:txBody>
                  <a:tcPr>
                    <a:lnT w="762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032956522"/>
                  </a:ext>
                </a:extLst>
              </a:tr>
            </a:tbl>
          </a:graphicData>
        </a:graphic>
      </p:graphicFrame>
      <p:sp>
        <p:nvSpPr>
          <p:cNvPr id="8" name="Title 1">
            <a:extLst>
              <a:ext uri="{FF2B5EF4-FFF2-40B4-BE49-F238E27FC236}">
                <a16:creationId xmlns:a16="http://schemas.microsoft.com/office/drawing/2014/main" id="{D0BA4CDA-2CE8-A073-D8D4-9E61FD682D12}"/>
              </a:ext>
            </a:extLst>
          </p:cNvPr>
          <p:cNvSpPr txBox="1">
            <a:spLocks/>
          </p:cNvSpPr>
          <p:nvPr/>
        </p:nvSpPr>
        <p:spPr>
          <a:xfrm>
            <a:off x="1" y="51461"/>
            <a:ext cx="2721934" cy="831041"/>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Causal Factors</a:t>
            </a:r>
          </a:p>
        </p:txBody>
      </p:sp>
      <p:sp>
        <p:nvSpPr>
          <p:cNvPr id="4" name="TextBox 3">
            <a:extLst>
              <a:ext uri="{FF2B5EF4-FFF2-40B4-BE49-F238E27FC236}">
                <a16:creationId xmlns:a16="http://schemas.microsoft.com/office/drawing/2014/main" id="{5EC68DB6-25F3-016A-C5C4-2B758AEECEBA}"/>
              </a:ext>
            </a:extLst>
          </p:cNvPr>
          <p:cNvSpPr txBox="1"/>
          <p:nvPr/>
        </p:nvSpPr>
        <p:spPr>
          <a:xfrm>
            <a:off x="3094075" y="205371"/>
            <a:ext cx="9544492" cy="523220"/>
          </a:xfrm>
          <a:prstGeom prst="rect">
            <a:avLst/>
          </a:prstGeom>
          <a:noFill/>
        </p:spPr>
        <p:txBody>
          <a:bodyPr wrap="square">
            <a:spAutoFit/>
          </a:bodyPr>
          <a:lstStyle/>
          <a:p>
            <a:r>
              <a:rPr lang="en-US" sz="1400">
                <a:solidFill>
                  <a:srgbClr val="333333"/>
                </a:solidFill>
                <a:cs typeface="Arial" panose="020B0604020202020204" pitchFamily="34" charset="0"/>
              </a:rPr>
              <a:t>If the neglect of children is to be prevented and risks reduced, it is essential that professionals are equipped to understand the causal factors underpinning neglectful care</a:t>
            </a:r>
            <a:endParaRPr lang="en-GB" sz="1400"/>
          </a:p>
        </p:txBody>
      </p:sp>
    </p:spTree>
    <p:extLst>
      <p:ext uri="{BB962C8B-B14F-4D97-AF65-F5344CB8AC3E}">
        <p14:creationId xmlns:p14="http://schemas.microsoft.com/office/powerpoint/2010/main" val="1570948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oung people hugging together background">
            <a:extLst>
              <a:ext uri="{FF2B5EF4-FFF2-40B4-BE49-F238E27FC236}">
                <a16:creationId xmlns:a16="http://schemas.microsoft.com/office/drawing/2014/main" id="{5860318F-14C8-04A1-36D0-A98241F7A8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96" y="3581122"/>
            <a:ext cx="4003830" cy="306586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0DAB73BD-5D3C-AA57-8EC5-F4DABAD27098}"/>
              </a:ext>
            </a:extLst>
          </p:cNvPr>
          <p:cNvSpPr>
            <a:spLocks noGrp="1"/>
          </p:cNvSpPr>
          <p:nvPr>
            <p:ph idx="1"/>
          </p:nvPr>
        </p:nvSpPr>
        <p:spPr>
          <a:xfrm>
            <a:off x="276964" y="211016"/>
            <a:ext cx="5484858" cy="3577213"/>
          </a:xfrm>
          <a:solidFill>
            <a:schemeClr val="accent6">
              <a:lumMod val="40000"/>
              <a:lumOff val="60000"/>
            </a:schemeClr>
          </a:solidFill>
        </p:spPr>
        <p:txBody>
          <a:bodyPr vert="horz" lIns="91440" tIns="45720" rIns="91440" bIns="45720" rtlCol="0" anchor="t">
            <a:normAutofit fontScale="92500" lnSpcReduction="10000"/>
          </a:bodyPr>
          <a:lstStyle/>
          <a:p>
            <a:pPr marL="0" indent="0">
              <a:buNone/>
            </a:pPr>
            <a:r>
              <a:rPr lang="en-US" sz="1600">
                <a:cs typeface="Arial" panose="020B0604020202020204" pitchFamily="34" charset="0"/>
              </a:rPr>
              <a:t>Child neglect is the most common form of child abuse. It is the most common reason for a child to be subject to an early help response, to be a child in need and to be subject to a child protection plan nationally and locally. </a:t>
            </a:r>
          </a:p>
          <a:p>
            <a:pPr marL="0" indent="0">
              <a:buNone/>
            </a:pPr>
            <a:r>
              <a:rPr lang="en-GB" sz="1600" b="0" i="0">
                <a:effectLst/>
              </a:rPr>
              <a:t>Many families face difficulties that impair their capacity to meet the child/ren's needs, and to provide parenting that helps children develop and</a:t>
            </a:r>
            <a:r>
              <a:rPr lang="en-GB" sz="1600"/>
              <a:t> keeps them </a:t>
            </a:r>
            <a:r>
              <a:rPr lang="en-GB" sz="1600" b="0" i="0">
                <a:effectLst/>
              </a:rPr>
              <a:t>safe so that they feel loved and cared for</a:t>
            </a:r>
            <a:r>
              <a:rPr lang="en-GB" sz="1600">
                <a:cs typeface="Arial" panose="020B0604020202020204" pitchFamily="34" charset="0"/>
              </a:rPr>
              <a:t>.</a:t>
            </a:r>
          </a:p>
          <a:p>
            <a:pPr marL="0" indent="0">
              <a:buNone/>
            </a:pPr>
            <a:r>
              <a:rPr lang="en-US" sz="1600">
                <a:cs typeface="Arial" panose="020B0604020202020204" pitchFamily="34" charset="0"/>
              </a:rPr>
              <a:t>Addressing this serious issue for children and young people requires a robust evidence informed multi-agency response. </a:t>
            </a:r>
            <a:r>
              <a:rPr lang="en-GB" sz="1600">
                <a:cs typeface="Arial" panose="020B0604020202020204" pitchFamily="34" charset="0"/>
              </a:rPr>
              <a:t>We know from research that, by the time the threshold for child protection is met, children may have experienced neglect for several years, causing long term harm.</a:t>
            </a:r>
          </a:p>
          <a:p>
            <a:pPr marL="0" indent="0">
              <a:buNone/>
            </a:pPr>
            <a:r>
              <a:rPr lang="en-GB" sz="1600">
                <a:cs typeface="Arial" panose="020B0604020202020204" pitchFamily="34" charset="0"/>
              </a:rPr>
              <a:t>It is crucial that we address neglect early and we are equipped as practitioners to respond well to ensure that children’s needs are met and that they are effectively safeguarded. </a:t>
            </a:r>
          </a:p>
        </p:txBody>
      </p:sp>
      <p:sp>
        <p:nvSpPr>
          <p:cNvPr id="6" name="TextBox 5">
            <a:extLst>
              <a:ext uri="{FF2B5EF4-FFF2-40B4-BE49-F238E27FC236}">
                <a16:creationId xmlns:a16="http://schemas.microsoft.com/office/drawing/2014/main" id="{3C8BE063-7497-15EA-C2A5-AA45FC8A04D1}"/>
              </a:ext>
            </a:extLst>
          </p:cNvPr>
          <p:cNvSpPr txBox="1"/>
          <p:nvPr/>
        </p:nvSpPr>
        <p:spPr>
          <a:xfrm>
            <a:off x="6260193" y="211005"/>
            <a:ext cx="5654842" cy="3585597"/>
          </a:xfrm>
          <a:prstGeom prst="rect">
            <a:avLst/>
          </a:prstGeom>
          <a:solidFill>
            <a:srgbClr val="D2B3FB"/>
          </a:solidFill>
        </p:spPr>
        <p:txBody>
          <a:bodyPr wrap="square">
            <a:spAutoFit/>
          </a:bodyPr>
          <a:lstStyle/>
          <a:p>
            <a:pPr marL="0" indent="0">
              <a:buNone/>
            </a:pPr>
            <a:r>
              <a:rPr lang="en-GB" sz="1500">
                <a:ea typeface="Calibri"/>
                <a:cs typeface="Arial" panose="020B0604020202020204" pitchFamily="34" charset="0"/>
              </a:rPr>
              <a:t>Lincolnshire Safeguarding Children’s Partnership has developed this resource as a response to complexities that practitioners face in identifying, assessing, evidencing and responding to neglect. </a:t>
            </a:r>
          </a:p>
          <a:p>
            <a:pPr marL="0" indent="0">
              <a:buNone/>
            </a:pPr>
            <a:endParaRPr lang="en-GB" sz="1500">
              <a:ea typeface="Calibri"/>
              <a:cs typeface="Arial" panose="020B0604020202020204" pitchFamily="34" charset="0"/>
            </a:endParaRPr>
          </a:p>
          <a:p>
            <a:pPr marL="0" indent="0">
              <a:buNone/>
            </a:pPr>
            <a:r>
              <a:rPr lang="en-GB" sz="1500">
                <a:ea typeface="Calibri"/>
                <a:cs typeface="Arial" panose="020B0604020202020204" pitchFamily="34" charset="0"/>
              </a:rPr>
              <a:t>Child neglect is identified as a common factor in national and local rapid reviews and Child Safeguarding Practice Reviews. It is recognised that there are challenges around identifying and evidencing neglect and understanding the impact neglect has on children. </a:t>
            </a:r>
          </a:p>
          <a:p>
            <a:pPr marL="0" indent="0">
              <a:buNone/>
            </a:pPr>
            <a:endParaRPr lang="en-GB" sz="1500">
              <a:ea typeface="Calibri"/>
              <a:cs typeface="Arial" panose="020B0604020202020204" pitchFamily="34" charset="0"/>
            </a:endParaRPr>
          </a:p>
          <a:p>
            <a:pPr marL="0" indent="0">
              <a:buNone/>
            </a:pPr>
            <a:r>
              <a:rPr lang="en-GB" sz="1500">
                <a:ea typeface="Calibri"/>
                <a:cs typeface="Arial" panose="020B0604020202020204" pitchFamily="34" charset="0"/>
              </a:rPr>
              <a:t>This resource has been developed as an interactive and comprehensive guide to support practitioners to navigate such a complex issue</a:t>
            </a:r>
            <a:r>
              <a:rPr lang="en-GB" sz="1600">
                <a:ea typeface="Calibri"/>
                <a:cs typeface="Arial" panose="020B0604020202020204" pitchFamily="34" charset="0"/>
              </a:rPr>
              <a:t>.</a:t>
            </a:r>
          </a:p>
          <a:p>
            <a:pPr marL="0" indent="0">
              <a:buNone/>
            </a:pPr>
            <a:endParaRPr lang="en-GB" sz="1600">
              <a:ea typeface="Calibri"/>
              <a:cs typeface="Arial" panose="020B0604020202020204" pitchFamily="34" charset="0"/>
            </a:endParaRPr>
          </a:p>
        </p:txBody>
      </p:sp>
      <p:pic>
        <p:nvPicPr>
          <p:cNvPr id="2" name="Picture 1" descr="A logo for a company&#10;&#10;Description automatically generated">
            <a:extLst>
              <a:ext uri="{FF2B5EF4-FFF2-40B4-BE49-F238E27FC236}">
                <a16:creationId xmlns:a16="http://schemas.microsoft.com/office/drawing/2014/main" id="{A8275533-66FE-D4A2-AAC6-13A69624B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4" name="TextBox 3">
            <a:extLst>
              <a:ext uri="{FF2B5EF4-FFF2-40B4-BE49-F238E27FC236}">
                <a16:creationId xmlns:a16="http://schemas.microsoft.com/office/drawing/2014/main" id="{DBDE2E5C-AE0D-444A-B232-073AB9F07667}"/>
              </a:ext>
            </a:extLst>
          </p:cNvPr>
          <p:cNvSpPr txBox="1"/>
          <p:nvPr/>
        </p:nvSpPr>
        <p:spPr>
          <a:xfrm>
            <a:off x="6291866" y="4083001"/>
            <a:ext cx="5591496" cy="2062103"/>
          </a:xfrm>
          <a:prstGeom prst="rect">
            <a:avLst/>
          </a:prstGeom>
          <a:noFill/>
        </p:spPr>
        <p:txBody>
          <a:bodyPr wrap="square" lIns="91440" tIns="45720" rIns="91440" bIns="45720" rtlCol="0" anchor="t">
            <a:spAutoFit/>
          </a:bodyPr>
          <a:lstStyle/>
          <a:p>
            <a:pPr algn="ctr"/>
            <a:r>
              <a:rPr lang="en-GB" sz="1600"/>
              <a:t>We would like to thank Jane Wiffin for her interest and commitment to improving outcomes for children and for providing permission to adapt her work on child neglect. Jane has worked with several safeguarding services nationally on neglect and is currently a Practice Improvement Advisor for the Centre of Expertise on Child Sexual Abuse. Jane has also been an author on numerous Child Safeguarding Practice Review. </a:t>
            </a:r>
          </a:p>
        </p:txBody>
      </p:sp>
      <p:sp>
        <p:nvSpPr>
          <p:cNvPr id="7" name="TextBox 6">
            <a:extLst>
              <a:ext uri="{FF2B5EF4-FFF2-40B4-BE49-F238E27FC236}">
                <a16:creationId xmlns:a16="http://schemas.microsoft.com/office/drawing/2014/main" id="{1226532F-F1BB-65DD-707A-0FBA5FCB2FC2}"/>
              </a:ext>
            </a:extLst>
          </p:cNvPr>
          <p:cNvSpPr txBox="1"/>
          <p:nvPr/>
        </p:nvSpPr>
        <p:spPr>
          <a:xfrm>
            <a:off x="58910" y="6572910"/>
            <a:ext cx="5920966" cy="400110"/>
          </a:xfrm>
          <a:prstGeom prst="rect">
            <a:avLst/>
          </a:prstGeom>
          <a:noFill/>
        </p:spPr>
        <p:txBody>
          <a:bodyPr wrap="square" rtlCol="0">
            <a:spAutoFit/>
          </a:bodyPr>
          <a:lstStyle/>
          <a:p>
            <a:r>
              <a:rPr lang="en-GB" sz="1000"/>
              <a:t>All </a:t>
            </a:r>
            <a:r>
              <a:rPr lang="en-US" sz="1000">
                <a:ea typeface="+mn-lt"/>
                <a:cs typeface="+mn-lt"/>
              </a:rPr>
              <a:t>Images provided by </a:t>
            </a:r>
            <a:r>
              <a:rPr lang="en-US" sz="1000">
                <a:ea typeface="+mn-lt"/>
                <a:cs typeface="+mn-lt"/>
                <a:hlinkClick r:id="rId4">
                  <a:extLst>
                    <a:ext uri="{A12FA001-AC4F-418D-AE19-62706E023703}">
                      <ahyp:hlinkClr xmlns:ahyp="http://schemas.microsoft.com/office/drawing/2018/hyperlinkcolor" val="tx"/>
                    </a:ext>
                  </a:extLst>
                </a:hlinkClick>
              </a:rPr>
              <a:t>https://www.freepik.com/</a:t>
            </a:r>
            <a:r>
              <a:rPr lang="en-US" sz="1000">
                <a:ea typeface="+mn-lt"/>
                <a:cs typeface="+mn-lt"/>
              </a:rPr>
              <a:t> </a:t>
            </a:r>
            <a:endParaRPr lang="en-US" sz="1000" b="0">
              <a:ea typeface="+mn-lt"/>
              <a:cs typeface="+mn-lt"/>
            </a:endParaRPr>
          </a:p>
          <a:p>
            <a:endParaRPr lang="en-GB" sz="1000"/>
          </a:p>
        </p:txBody>
      </p:sp>
      <p:sp>
        <p:nvSpPr>
          <p:cNvPr id="8" name="Rectangle 7">
            <a:extLst>
              <a:ext uri="{FF2B5EF4-FFF2-40B4-BE49-F238E27FC236}">
                <a16:creationId xmlns:a16="http://schemas.microsoft.com/office/drawing/2014/main" id="{62824DBF-6D49-6173-A11E-A77D3F8C0767}"/>
              </a:ext>
            </a:extLst>
          </p:cNvPr>
          <p:cNvSpPr/>
          <p:nvPr/>
        </p:nvSpPr>
        <p:spPr>
          <a:xfrm>
            <a:off x="1692998" y="6201624"/>
            <a:ext cx="1910281" cy="37128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033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2F6DFA-81F8-BD53-F9D3-E3E224729BA1}"/>
              </a:ext>
            </a:extLst>
          </p:cNvPr>
          <p:cNvSpPr txBox="1"/>
          <p:nvPr/>
        </p:nvSpPr>
        <p:spPr>
          <a:xfrm>
            <a:off x="353554" y="5220466"/>
            <a:ext cx="11218286" cy="1510148"/>
          </a:xfrm>
          <a:prstGeom prst="rect">
            <a:avLst/>
          </a:prstGeom>
          <a:noFill/>
          <a:ln>
            <a:solidFill>
              <a:schemeClr val="tx1"/>
            </a:solidFill>
          </a:ln>
        </p:spPr>
        <p:txBody>
          <a:bodyPr wrap="square" rtlCol="0">
            <a:spAutoFit/>
          </a:bodyPr>
          <a:lstStyle/>
          <a:p>
            <a:endParaRPr lang="en-GB"/>
          </a:p>
        </p:txBody>
      </p:sp>
      <p:graphicFrame>
        <p:nvGraphicFramePr>
          <p:cNvPr id="3" name="Table 2">
            <a:extLst>
              <a:ext uri="{FF2B5EF4-FFF2-40B4-BE49-F238E27FC236}">
                <a16:creationId xmlns:a16="http://schemas.microsoft.com/office/drawing/2014/main" id="{11732817-154D-A85C-4A30-05630681D397}"/>
              </a:ext>
            </a:extLst>
          </p:cNvPr>
          <p:cNvGraphicFramePr>
            <a:graphicFrameLocks noGrp="1"/>
          </p:cNvGraphicFramePr>
          <p:nvPr>
            <p:extLst>
              <p:ext uri="{D42A27DB-BD31-4B8C-83A1-F6EECF244321}">
                <p14:modId xmlns:p14="http://schemas.microsoft.com/office/powerpoint/2010/main" val="439034735"/>
              </p:ext>
            </p:extLst>
          </p:nvPr>
        </p:nvGraphicFramePr>
        <p:xfrm>
          <a:off x="313807" y="882458"/>
          <a:ext cx="11698355" cy="4275432"/>
        </p:xfrm>
        <a:graphic>
          <a:graphicData uri="http://schemas.openxmlformats.org/drawingml/2006/table">
            <a:tbl>
              <a:tblPr firstRow="1" bandRow="1">
                <a:tableStyleId>{5C22544A-7EE6-4342-B048-85BDC9FD1C3A}</a:tableStyleId>
              </a:tblPr>
              <a:tblGrid>
                <a:gridCol w="4154556">
                  <a:extLst>
                    <a:ext uri="{9D8B030D-6E8A-4147-A177-3AD203B41FA5}">
                      <a16:colId xmlns:a16="http://schemas.microsoft.com/office/drawing/2014/main" val="1020626157"/>
                    </a:ext>
                  </a:extLst>
                </a:gridCol>
                <a:gridCol w="7543799">
                  <a:extLst>
                    <a:ext uri="{9D8B030D-6E8A-4147-A177-3AD203B41FA5}">
                      <a16:colId xmlns:a16="http://schemas.microsoft.com/office/drawing/2014/main" val="2938096094"/>
                    </a:ext>
                  </a:extLst>
                </a:gridCol>
              </a:tblGrid>
              <a:tr h="2550591">
                <a:tc>
                  <a:txBody>
                    <a:bodyPr/>
                    <a:lstStyle/>
                    <a:p>
                      <a:pPr lvl="0">
                        <a:buNone/>
                      </a:pPr>
                      <a:endParaRPr lang="en-GB" sz="1200" b="0">
                        <a:solidFill>
                          <a:schemeClr val="tx1"/>
                        </a:solidFill>
                        <a:latin typeface="+mn-lt"/>
                      </a:endParaRPr>
                    </a:p>
                    <a:p>
                      <a:pPr lvl="0">
                        <a:buNone/>
                      </a:pPr>
                      <a:endParaRPr lang="en-GB" sz="1200" b="0">
                        <a:solidFill>
                          <a:schemeClr val="tx1"/>
                        </a:solidFill>
                        <a:latin typeface="+mn-lt"/>
                      </a:endParaRPr>
                    </a:p>
                    <a:p>
                      <a:pPr lvl="0" algn="ctr">
                        <a:buNone/>
                      </a:pPr>
                      <a:endParaRPr lang="en-GB" sz="1200" b="0">
                        <a:solidFill>
                          <a:schemeClr val="tx1"/>
                        </a:solidFill>
                        <a:latin typeface="+mn-lt"/>
                      </a:endParaRPr>
                    </a:p>
                    <a:p>
                      <a:pPr lvl="0" algn="ctr">
                        <a:buNone/>
                      </a:pPr>
                      <a:endParaRPr lang="en-GB" sz="1200" b="0">
                        <a:solidFill>
                          <a:schemeClr val="tx1"/>
                        </a:solidFill>
                        <a:latin typeface="+mn-lt"/>
                      </a:endParaRPr>
                    </a:p>
                    <a:p>
                      <a:pPr lvl="0" algn="ctr">
                        <a:buNone/>
                      </a:pPr>
                      <a:endParaRPr lang="en-GB" sz="1200" b="0">
                        <a:solidFill>
                          <a:schemeClr val="tx1"/>
                        </a:solidFill>
                        <a:latin typeface="+mn-lt"/>
                      </a:endParaRPr>
                    </a:p>
                    <a:p>
                      <a:pPr lvl="0" algn="ctr">
                        <a:buNone/>
                      </a:pPr>
                      <a:r>
                        <a:rPr lang="en-GB" sz="1200" b="0">
                          <a:solidFill>
                            <a:schemeClr val="tx1"/>
                          </a:solidFill>
                          <a:latin typeface="+mn-lt"/>
                        </a:rPr>
                        <a:t>A description is provided in this box.</a:t>
                      </a:r>
                      <a:r>
                        <a:rPr lang="en-GB" sz="1200" b="0" kern="1200">
                          <a:solidFill>
                            <a:schemeClr val="tx1"/>
                          </a:solidFill>
                          <a:latin typeface="+mn-lt"/>
                          <a:ea typeface="+mn-ea"/>
                          <a:cs typeface="+mn-cs"/>
                        </a:rPr>
                        <a:t> </a:t>
                      </a:r>
                      <a:r>
                        <a:rPr lang="en-GB" sz="1200" b="0" kern="1200" noProof="0">
                          <a:solidFill>
                            <a:schemeClr val="tx1"/>
                          </a:solidFill>
                          <a:latin typeface="+mn-lt"/>
                          <a:ea typeface="+mn-ea"/>
                          <a:cs typeface="+mn-cs"/>
                        </a:rPr>
                        <a:t>Specialist advice may be required. It is essential that there is a collaborative and joined up approach between those working with adults who have complex needs</a:t>
                      </a:r>
                      <a:r>
                        <a:rPr lang="en-US" sz="1200" b="0" kern="1200" noProof="0">
                          <a:solidFill>
                            <a:schemeClr val="tx1"/>
                          </a:solidFill>
                          <a:latin typeface="+mn-lt"/>
                          <a:ea typeface="+mn-ea"/>
                          <a:cs typeface="+mn-cs"/>
                        </a:rPr>
                        <a:t>. </a:t>
                      </a:r>
                      <a:endParaRPr lang="en-US" sz="1200" b="0" kern="1200">
                        <a:solidFill>
                          <a:schemeClr val="tx1"/>
                        </a:solidFill>
                        <a:latin typeface="+mn-lt"/>
                        <a:ea typeface="+mn-ea"/>
                        <a:cs typeface="+mn-cs"/>
                      </a:endParaRP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D2B3FB"/>
                    </a:solid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lang="en-GB" sz="1200" b="0">
                        <a:solidFill>
                          <a:schemeClr val="tx1"/>
                        </a:solidFill>
                        <a:latin typeface="+mn-lt"/>
                      </a:endParaRPr>
                    </a:p>
                    <a:p>
                      <a:pPr marL="0" marR="0" lvl="0" indent="0" algn="ctr" rtl="0" eaLnBrk="1" fontAlgn="auto" latinLnBrk="0" hangingPunct="1">
                        <a:lnSpc>
                          <a:spcPct val="100000"/>
                        </a:lnSpc>
                        <a:spcBef>
                          <a:spcPts val="0"/>
                        </a:spcBef>
                        <a:spcAft>
                          <a:spcPts val="0"/>
                        </a:spcAft>
                        <a:buClrTx/>
                        <a:buSzTx/>
                        <a:buFontTx/>
                        <a:buNone/>
                      </a:pPr>
                      <a:r>
                        <a:rPr lang="en-GB" sz="1200" b="0">
                          <a:solidFill>
                            <a:schemeClr val="tx1"/>
                          </a:solidFill>
                          <a:latin typeface="+mn-lt"/>
                        </a:rPr>
                        <a:t>The green box highlights actions you might take to support a family who you are working with. </a:t>
                      </a:r>
                    </a:p>
                    <a:p>
                      <a:pPr marL="0" marR="0" lvl="0" indent="0" algn="ctr" rtl="0" eaLnBrk="1" fontAlgn="auto" latinLnBrk="0" hangingPunct="1">
                        <a:lnSpc>
                          <a:spcPct val="100000"/>
                        </a:lnSpc>
                        <a:spcBef>
                          <a:spcPts val="0"/>
                        </a:spcBef>
                        <a:spcAft>
                          <a:spcPts val="0"/>
                        </a:spcAft>
                        <a:buClrTx/>
                        <a:buSzTx/>
                        <a:buFontTx/>
                        <a:buNone/>
                      </a:pPr>
                      <a:endParaRPr lang="en-GB" sz="1200" b="0">
                        <a:solidFill>
                          <a:schemeClr val="tx1"/>
                        </a:solidFill>
                        <a:latin typeface="+mn-lt"/>
                      </a:endParaRPr>
                    </a:p>
                    <a:p>
                      <a:pPr marL="0" marR="0" lvl="0" indent="0" algn="ctr" rtl="0" eaLnBrk="1" fontAlgn="auto" latinLnBrk="0" hangingPunct="1">
                        <a:lnSpc>
                          <a:spcPct val="100000"/>
                        </a:lnSpc>
                        <a:spcBef>
                          <a:spcPts val="0"/>
                        </a:spcBef>
                        <a:spcAft>
                          <a:spcPts val="0"/>
                        </a:spcAft>
                        <a:buClrTx/>
                        <a:buSzTx/>
                        <a:buFontTx/>
                        <a:buNone/>
                      </a:pPr>
                      <a:r>
                        <a:rPr lang="en-GB" sz="1200" b="0">
                          <a:solidFill>
                            <a:schemeClr val="tx1"/>
                          </a:solidFill>
                          <a:latin typeface="+mn-lt"/>
                        </a:rPr>
                        <a:t>This might include tips on communicating, best questions, or key themes that you might want to ask about in certain circumstances. </a:t>
                      </a:r>
                    </a:p>
                    <a:p>
                      <a:pPr marL="0" marR="0" lvl="0" indent="0" algn="ctr" rtl="0" eaLnBrk="1" fontAlgn="auto" latinLnBrk="0" hangingPunct="1">
                        <a:lnSpc>
                          <a:spcPct val="100000"/>
                        </a:lnSpc>
                        <a:spcBef>
                          <a:spcPts val="0"/>
                        </a:spcBef>
                        <a:spcAft>
                          <a:spcPts val="0"/>
                        </a:spcAft>
                        <a:buClrTx/>
                        <a:buSzTx/>
                        <a:buFontTx/>
                        <a:buNone/>
                      </a:pPr>
                      <a:endParaRPr lang="en-GB" sz="1200" b="0">
                        <a:solidFill>
                          <a:schemeClr val="tx1"/>
                        </a:solidFill>
                        <a:latin typeface="+mn-lt"/>
                      </a:endParaRPr>
                    </a:p>
                    <a:p>
                      <a:pPr marL="0" marR="0" lvl="0" indent="0" algn="ctr" rtl="0" eaLnBrk="1" fontAlgn="auto" latinLnBrk="0" hangingPunct="1">
                        <a:lnSpc>
                          <a:spcPct val="100000"/>
                        </a:lnSpc>
                        <a:spcBef>
                          <a:spcPts val="0"/>
                        </a:spcBef>
                        <a:spcAft>
                          <a:spcPts val="0"/>
                        </a:spcAft>
                        <a:buClrTx/>
                        <a:buSzTx/>
                        <a:buFontTx/>
                        <a:buNone/>
                      </a:pPr>
                      <a:r>
                        <a:rPr lang="en-GB" sz="1200" b="0">
                          <a:solidFill>
                            <a:schemeClr val="tx1"/>
                          </a:solidFill>
                          <a:latin typeface="+mn-lt"/>
                        </a:rPr>
                        <a:t>Questions are provided only as examples and may not be relevant to the family you are working with; however, we hope that they might provide some ideas on how to formulate best questions and key areas of focus. </a:t>
                      </a:r>
                    </a:p>
                    <a:p>
                      <a:pPr marL="0" marR="0" lvl="0" indent="0" algn="ctr" rtl="0" eaLnBrk="1" fontAlgn="auto" latinLnBrk="0" hangingPunct="1">
                        <a:lnSpc>
                          <a:spcPct val="100000"/>
                        </a:lnSpc>
                        <a:spcBef>
                          <a:spcPts val="0"/>
                        </a:spcBef>
                        <a:spcAft>
                          <a:spcPts val="0"/>
                        </a:spcAft>
                        <a:buClrTx/>
                        <a:buSzTx/>
                        <a:buFontTx/>
                        <a:buNone/>
                      </a:pPr>
                      <a:endParaRPr lang="en-GB" sz="1200" b="0">
                        <a:solidFill>
                          <a:schemeClr val="tx1"/>
                        </a:solidFill>
                        <a:latin typeface="+mn-lt"/>
                      </a:endParaRPr>
                    </a:p>
                    <a:p>
                      <a:pPr marL="0" marR="0" lvl="0" indent="0" algn="ctr">
                        <a:lnSpc>
                          <a:spcPct val="100000"/>
                        </a:lnSpc>
                        <a:spcBef>
                          <a:spcPts val="0"/>
                        </a:spcBef>
                        <a:spcAft>
                          <a:spcPts val="0"/>
                        </a:spcAft>
                        <a:buNone/>
                      </a:pPr>
                      <a:r>
                        <a:rPr lang="en-GB" sz="1200" b="0" i="0" u="none" strike="noStrike" noProof="0">
                          <a:solidFill>
                            <a:schemeClr val="tx1"/>
                          </a:solidFill>
                          <a:latin typeface="+mn-lt"/>
                        </a:rPr>
                        <a:t>In Lincolnshire, professionals strive to support children and young people using a whole system and family approach; understanding that families can be worked with to achieve their potential, by either preventing difficulties or stopping things getting worse. </a:t>
                      </a:r>
                      <a:r>
                        <a:rPr lang="en-US" sz="1200" b="0" i="0" u="none" strike="noStrike" noProof="0">
                          <a:solidFill>
                            <a:schemeClr val="tx1"/>
                          </a:solidFill>
                          <a:latin typeface="+mn-lt"/>
                        </a:rPr>
                        <a:t>Professional curiosity is essential in understanding many aspects of an adult's life and can aid our understanding of the interrelated factors within a family and the environment the child lives within. </a:t>
                      </a:r>
                      <a:endParaRPr lang="en-GB" sz="1200">
                        <a:solidFill>
                          <a:schemeClr val="tx1"/>
                        </a:solidFill>
                        <a:latin typeface="+mn-lt"/>
                      </a:endParaRPr>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66206843"/>
                  </a:ext>
                </a:extLst>
              </a:tr>
              <a:tr h="14407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rtl="0" eaLnBrk="1" fontAlgn="auto" latinLnBrk="0" hangingPunct="1">
                        <a:lnSpc>
                          <a:spcPct val="100000"/>
                        </a:lnSpc>
                        <a:spcBef>
                          <a:spcPts val="0"/>
                        </a:spcBef>
                        <a:spcAft>
                          <a:spcPts val="0"/>
                        </a:spcAft>
                        <a:buClrTx/>
                        <a:buSzTx/>
                        <a:buFontTx/>
                        <a:buNone/>
                      </a:pPr>
                      <a:r>
                        <a:rPr lang="en-GB" sz="1200" b="0"/>
                        <a:t>The blue box will provide details 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how these factors impact on the child.</a:t>
                      </a:r>
                      <a:endParaRPr lang="en-GB" sz="1200" b="1"/>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GB" sz="1200" b="1"/>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a:p>
                    <a:p>
                      <a:endParaRPr lang="en-GB" sz="1200" b="1"/>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3032956522"/>
                  </a:ext>
                </a:extLst>
              </a:tr>
            </a:tbl>
          </a:graphicData>
        </a:graphic>
      </p:graphicFrame>
      <p:pic>
        <p:nvPicPr>
          <p:cNvPr id="9" name="Picture 8">
            <a:extLst>
              <a:ext uri="{FF2B5EF4-FFF2-40B4-BE49-F238E27FC236}">
                <a16:creationId xmlns:a16="http://schemas.microsoft.com/office/drawing/2014/main" id="{B95C26D0-865E-E74B-3FE0-C84B1EF64847}"/>
              </a:ext>
            </a:extLst>
          </p:cNvPr>
          <p:cNvPicPr>
            <a:picLocks noChangeAspect="1"/>
          </p:cNvPicPr>
          <p:nvPr/>
        </p:nvPicPr>
        <p:blipFill>
          <a:blip r:embed="rId2"/>
          <a:stretch>
            <a:fillRect/>
          </a:stretch>
        </p:blipFill>
        <p:spPr>
          <a:xfrm>
            <a:off x="7738946" y="4265816"/>
            <a:ext cx="1151381" cy="892074"/>
          </a:xfrm>
          <a:prstGeom prst="rect">
            <a:avLst/>
          </a:prstGeom>
        </p:spPr>
      </p:pic>
      <p:sp>
        <p:nvSpPr>
          <p:cNvPr id="10" name="TextBox 9">
            <a:extLst>
              <a:ext uri="{FF2B5EF4-FFF2-40B4-BE49-F238E27FC236}">
                <a16:creationId xmlns:a16="http://schemas.microsoft.com/office/drawing/2014/main" id="{F4576D4A-0F7D-A9D8-9538-A9B1CA520947}"/>
              </a:ext>
            </a:extLst>
          </p:cNvPr>
          <p:cNvSpPr txBox="1"/>
          <p:nvPr/>
        </p:nvSpPr>
        <p:spPr>
          <a:xfrm>
            <a:off x="4937984" y="3805458"/>
            <a:ext cx="642779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black"/>
                </a:solidFill>
                <a:effectLst/>
                <a:uLnTx/>
                <a:uFillTx/>
                <a:latin typeface="Arial" panose="020B0604020202020204" pitchFamily="34" charset="0"/>
                <a:ea typeface="+mn-ea"/>
                <a:cs typeface="+mn-cs"/>
              </a:rPr>
              <a:t>You will see the below image on each page, this acts as a link to resources that are specific to that causal </a:t>
            </a:r>
            <a:r>
              <a:rPr lang="en-GB" sz="1200">
                <a:solidFill>
                  <a:prstClr val="black"/>
                </a:solidFill>
                <a:latin typeface="Arial" panose="020B0604020202020204" pitchFamily="34" charset="0"/>
              </a:rPr>
              <a:t>factor</a:t>
            </a:r>
            <a:r>
              <a:rPr kumimoji="0" lang="en-GB" sz="1200" i="0" u="none" strike="noStrike" kern="1200" cap="none" spc="0" normalizeH="0" baseline="0" noProof="0">
                <a:ln>
                  <a:noFill/>
                </a:ln>
                <a:solidFill>
                  <a:prstClr val="black"/>
                </a:solidFill>
                <a:effectLst/>
                <a:uLnTx/>
                <a:uFillTx/>
                <a:latin typeface="Arial" panose="020B0604020202020204" pitchFamily="34" charset="0"/>
                <a:ea typeface="+mn-ea"/>
                <a:cs typeface="+mn-cs"/>
              </a:rPr>
              <a:t>. </a:t>
            </a:r>
            <a:endParaRPr kumimoji="0" lang="en-GB" sz="110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hlinkClick r:id="rId3" action="ppaction://hlinksldjump"/>
            <a:extLst>
              <a:ext uri="{FF2B5EF4-FFF2-40B4-BE49-F238E27FC236}">
                <a16:creationId xmlns:a16="http://schemas.microsoft.com/office/drawing/2014/main" id="{07A06A0A-7CEE-7B6B-C38C-021975F7A75C}"/>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5" name="TextBox 4">
            <a:extLst>
              <a:ext uri="{FF2B5EF4-FFF2-40B4-BE49-F238E27FC236}">
                <a16:creationId xmlns:a16="http://schemas.microsoft.com/office/drawing/2014/main" id="{9A8266C0-87F4-0ECB-2B75-01857D687CF7}"/>
              </a:ext>
            </a:extLst>
          </p:cNvPr>
          <p:cNvSpPr txBox="1"/>
          <p:nvPr/>
        </p:nvSpPr>
        <p:spPr>
          <a:xfrm>
            <a:off x="4085885" y="6652"/>
            <a:ext cx="8131998" cy="830997"/>
          </a:xfrm>
          <a:prstGeom prst="rect">
            <a:avLst/>
          </a:prstGeom>
          <a:noFill/>
        </p:spPr>
        <p:txBody>
          <a:bodyPr wrap="square" lIns="91440" tIns="45720" rIns="91440" bIns="45720" rtlCol="0" anchor="t">
            <a:spAutoFit/>
          </a:bodyPr>
          <a:lstStyle/>
          <a:p>
            <a:r>
              <a:rPr lang="en-GB" sz="1200"/>
              <a:t>This next section of the resource covers Substance Use, Mental Health, Domestic Abuse, and Learning Disability. Additionally, there are two pages that cover Environment and Intersectionality and Trauma. These two sections are provided for wider context and to draw attention to how they interact with some of these causal factors. There are four areas in each section, which cover the below. </a:t>
            </a:r>
            <a:endParaRPr lang="en-US" sz="1600"/>
          </a:p>
        </p:txBody>
      </p:sp>
      <p:sp>
        <p:nvSpPr>
          <p:cNvPr id="8" name="Title 1">
            <a:extLst>
              <a:ext uri="{FF2B5EF4-FFF2-40B4-BE49-F238E27FC236}">
                <a16:creationId xmlns:a16="http://schemas.microsoft.com/office/drawing/2014/main" id="{20FFD2DE-9428-976F-D677-7EF2621E6D68}"/>
              </a:ext>
            </a:extLst>
          </p:cNvPr>
          <p:cNvSpPr txBox="1">
            <a:spLocks/>
          </p:cNvSpPr>
          <p:nvPr/>
        </p:nvSpPr>
        <p:spPr>
          <a:xfrm>
            <a:off x="0" y="51461"/>
            <a:ext cx="408588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Causal Factors</a:t>
            </a:r>
          </a:p>
        </p:txBody>
      </p:sp>
      <p:pic>
        <p:nvPicPr>
          <p:cNvPr id="2" name="Picture 2" descr="Hand drawn people asking questions illustration">
            <a:extLst>
              <a:ext uri="{FF2B5EF4-FFF2-40B4-BE49-F238E27FC236}">
                <a16:creationId xmlns:a16="http://schemas.microsoft.com/office/drawing/2014/main" id="{7788527C-B1DB-C355-21B9-85F8EA692F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2402" y="5299918"/>
            <a:ext cx="1080732" cy="719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C498A45-9E38-A321-67A6-F2D1A2C2DD1B}"/>
              </a:ext>
            </a:extLst>
          </p:cNvPr>
          <p:cNvSpPr txBox="1"/>
          <p:nvPr/>
        </p:nvSpPr>
        <p:spPr>
          <a:xfrm>
            <a:off x="1503198" y="5283042"/>
            <a:ext cx="10078579" cy="1384995"/>
          </a:xfrm>
          <a:prstGeom prst="rect">
            <a:avLst/>
          </a:prstGeom>
          <a:noFill/>
        </p:spPr>
        <p:txBody>
          <a:bodyPr wrap="square" rtlCol="0">
            <a:spAutoFit/>
          </a:bodyPr>
          <a:lstStyle/>
          <a:p>
            <a:r>
              <a:rPr lang="en-GB" sz="1200">
                <a:solidFill>
                  <a:schemeClr val="dk1"/>
                </a:solidFill>
              </a:rPr>
              <a:t>You may wish to consider any cases you are working on where these casual factors might be present. Reflect on whether these factors have been considered or discussed. What impact might they be having on the carer and child/ren. What direct work and/or planning can be done with the family to acknowledge this and support them? 	</a:t>
            </a:r>
          </a:p>
          <a:p>
            <a:endParaRPr lang="en-GB" sz="1200">
              <a:solidFill>
                <a:schemeClr val="dk1"/>
              </a:solidFill>
            </a:endParaRPr>
          </a:p>
          <a:p>
            <a:r>
              <a:rPr lang="en-GB" sz="1200">
                <a:solidFill>
                  <a:schemeClr val="dk1"/>
                </a:solidFill>
              </a:rPr>
              <a:t>This can be considered independently or as part of group training or supervision within services. It might be worth focusing on each causal factor in depth. Consider these reflection points and how teams and agencies might work to understand these factors further. You could also use the case studies, resources, and/or videos provided as a starting point in these sessions. </a:t>
            </a:r>
          </a:p>
        </p:txBody>
      </p:sp>
    </p:spTree>
    <p:extLst>
      <p:ext uri="{BB962C8B-B14F-4D97-AF65-F5344CB8AC3E}">
        <p14:creationId xmlns:p14="http://schemas.microsoft.com/office/powerpoint/2010/main" val="5846662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FAC257F-E434-45E5-73AC-B07E4F16523A}"/>
              </a:ext>
            </a:extLst>
          </p:cNvPr>
          <p:cNvSpPr txBox="1"/>
          <p:nvPr/>
        </p:nvSpPr>
        <p:spPr>
          <a:xfrm>
            <a:off x="8452278" y="6010787"/>
            <a:ext cx="2928895" cy="707886"/>
          </a:xfrm>
          <a:prstGeom prst="rect">
            <a:avLst/>
          </a:prstGeom>
          <a:noFill/>
          <a:ln>
            <a:solidFill>
              <a:schemeClr val="tx1"/>
            </a:solidFill>
          </a:ln>
        </p:spPr>
        <p:txBody>
          <a:bodyPr wrap="square" rtlCol="0">
            <a:spAutoFit/>
          </a:bodyPr>
          <a:lstStyle/>
          <a:p>
            <a:r>
              <a:rPr lang="en-GB" sz="1200"/>
              <a:t>	</a:t>
            </a:r>
          </a:p>
          <a:p>
            <a:r>
              <a:rPr lang="en-GB" sz="1200"/>
              <a:t>                 Click this image for resources</a:t>
            </a:r>
          </a:p>
          <a:p>
            <a:endParaRPr lang="en-GB" sz="1600"/>
          </a:p>
        </p:txBody>
      </p:sp>
      <p:sp>
        <p:nvSpPr>
          <p:cNvPr id="10" name="TextBox 9">
            <a:extLst>
              <a:ext uri="{FF2B5EF4-FFF2-40B4-BE49-F238E27FC236}">
                <a16:creationId xmlns:a16="http://schemas.microsoft.com/office/drawing/2014/main" id="{42335828-4418-2AA6-89A7-1769CFBB83A7}"/>
              </a:ext>
            </a:extLst>
          </p:cNvPr>
          <p:cNvSpPr txBox="1"/>
          <p:nvPr/>
        </p:nvSpPr>
        <p:spPr>
          <a:xfrm>
            <a:off x="4736335" y="5910884"/>
            <a:ext cx="3617552" cy="81560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a:solidFill>
                  <a:srgbClr val="333333"/>
                </a:solidFill>
                <a:latin typeface="+mn-lt"/>
                <a:cs typeface="Arial" panose="020B0604020202020204" pitchFamily="34" charset="0"/>
              </a:rPr>
              <a:t>	</a:t>
            </a:r>
            <a:r>
              <a:rPr lang="en-GB" sz="1200" b="0" i="0" u="none" strike="noStrike" noProof="0">
                <a:latin typeface="+mn-lt"/>
                <a:cs typeface="Arial" panose="020B0604020202020204" pitchFamily="34" charset="0"/>
              </a:rPr>
              <a:t>Click this image to read </a:t>
            </a:r>
            <a:r>
              <a:rPr lang="en-GB" sz="1200">
                <a:cs typeface="Arial" panose="020B0604020202020204" pitchFamily="34" charset="0"/>
              </a:rPr>
              <a:t>an NSPCC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panose="020B0604020202020204" pitchFamily="34" charset="0"/>
              </a:rPr>
              <a:t>	report on </a:t>
            </a:r>
            <a:r>
              <a:rPr lang="en-GB" sz="1200" b="0" i="0" u="none" strike="noStrike" noProof="0">
                <a:latin typeface="+mn-lt"/>
                <a:cs typeface="Arial" panose="020B0604020202020204" pitchFamily="34" charset="0"/>
              </a:rPr>
              <a:t>learning from case reviews 	where substance use was present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u="none" strike="noStrike" noProof="0">
              <a:solidFill>
                <a:srgbClr val="333333"/>
              </a:solidFill>
              <a:latin typeface="+mn-lt"/>
              <a:cs typeface="Arial" panose="020B0604020202020204" pitchFamily="34" charset="0"/>
            </a:endParaRPr>
          </a:p>
        </p:txBody>
      </p:sp>
      <p:pic>
        <p:nvPicPr>
          <p:cNvPr id="11" name="Picture 2" descr="Experience design illustration">
            <a:hlinkClick r:id="rId2"/>
            <a:extLst>
              <a:ext uri="{FF2B5EF4-FFF2-40B4-BE49-F238E27FC236}">
                <a16:creationId xmlns:a16="http://schemas.microsoft.com/office/drawing/2014/main" id="{BEDFD2BC-E3DE-59F1-59CE-FF2EA9840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808" y="5946475"/>
            <a:ext cx="709747" cy="70974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e 2">
            <a:extLst>
              <a:ext uri="{FF2B5EF4-FFF2-40B4-BE49-F238E27FC236}">
                <a16:creationId xmlns:a16="http://schemas.microsoft.com/office/drawing/2014/main" id="{11732817-154D-A85C-4A30-05630681D397}"/>
              </a:ext>
            </a:extLst>
          </p:cNvPr>
          <p:cNvGraphicFramePr>
            <a:graphicFrameLocks noGrp="1"/>
          </p:cNvGraphicFramePr>
          <p:nvPr>
            <p:extLst>
              <p:ext uri="{D42A27DB-BD31-4B8C-83A1-F6EECF244321}">
                <p14:modId xmlns:p14="http://schemas.microsoft.com/office/powerpoint/2010/main" val="3968162095"/>
              </p:ext>
            </p:extLst>
          </p:nvPr>
        </p:nvGraphicFramePr>
        <p:xfrm>
          <a:off x="167659" y="759142"/>
          <a:ext cx="4519737" cy="5913056"/>
        </p:xfrm>
        <a:graphic>
          <a:graphicData uri="http://schemas.openxmlformats.org/drawingml/2006/table">
            <a:tbl>
              <a:tblPr firstRow="1" bandRow="1">
                <a:tableStyleId>{5C22544A-7EE6-4342-B048-85BDC9FD1C3A}</a:tableStyleId>
              </a:tblPr>
              <a:tblGrid>
                <a:gridCol w="4519737">
                  <a:extLst>
                    <a:ext uri="{9D8B030D-6E8A-4147-A177-3AD203B41FA5}">
                      <a16:colId xmlns:a16="http://schemas.microsoft.com/office/drawing/2014/main" val="1020626157"/>
                    </a:ext>
                  </a:extLst>
                </a:gridCol>
              </a:tblGrid>
              <a:tr h="2926352">
                <a:tc>
                  <a:txBody>
                    <a:bodyPr/>
                    <a:lstStyle/>
                    <a:p>
                      <a:pPr lvl="0" algn="l">
                        <a:lnSpc>
                          <a:spcPct val="100000"/>
                        </a:lnSpc>
                        <a:spcBef>
                          <a:spcPts val="0"/>
                        </a:spcBef>
                        <a:spcAft>
                          <a:spcPts val="0"/>
                        </a:spcAft>
                        <a:buNone/>
                      </a:pPr>
                      <a:r>
                        <a:rPr lang="en-GB" sz="1200" b="0" i="0" u="none" strike="noStrike" noProof="0">
                          <a:solidFill>
                            <a:srgbClr val="000000"/>
                          </a:solidFill>
                          <a:latin typeface="+mn-lt"/>
                        </a:rPr>
                        <a:t>Parents and carers who have a substance use problem can have chaotic, unpredictable lifestyles and may struggle to recognise and meet their children’s needs. </a:t>
                      </a:r>
                      <a:endParaRPr lang="en-GB" sz="1200" i="0">
                        <a:latin typeface="+mn-lt"/>
                      </a:endParaRPr>
                    </a:p>
                    <a:p>
                      <a:pPr lvl="0" algn="l">
                        <a:lnSpc>
                          <a:spcPct val="100000"/>
                        </a:lnSpc>
                        <a:spcBef>
                          <a:spcPts val="0"/>
                        </a:spcBef>
                        <a:spcAft>
                          <a:spcPts val="0"/>
                        </a:spcAft>
                        <a:buNone/>
                      </a:pPr>
                      <a:endParaRPr lang="en-GB" sz="800" b="0" i="0" u="none" strike="noStrike" noProof="0">
                        <a:solidFill>
                          <a:srgbClr val="000000"/>
                        </a:solidFill>
                        <a:latin typeface="+mn-lt"/>
                      </a:endParaRPr>
                    </a:p>
                    <a:p>
                      <a:pPr lvl="0" algn="l">
                        <a:lnSpc>
                          <a:spcPct val="100000"/>
                        </a:lnSpc>
                        <a:spcBef>
                          <a:spcPts val="0"/>
                        </a:spcBef>
                        <a:spcAft>
                          <a:spcPts val="0"/>
                        </a:spcAft>
                        <a:buNone/>
                      </a:pPr>
                      <a:r>
                        <a:rPr lang="en-GB" sz="1200" b="0" i="0" u="none" strike="noStrike" noProof="0">
                          <a:solidFill>
                            <a:srgbClr val="000000"/>
                          </a:solidFill>
                          <a:latin typeface="+mn-lt"/>
                        </a:rPr>
                        <a:t>This may result in their children being at risk of harm. We're using the term ‘parental substance use problems’ to talk about parents or carers who have long-term problematic use of drugs and/or alcohol.</a:t>
                      </a:r>
                      <a:endParaRPr lang="en-GB" sz="1200" i="0">
                        <a:latin typeface="+mn-lt"/>
                      </a:endParaRPr>
                    </a:p>
                    <a:p>
                      <a:pPr lvl="0" algn="l">
                        <a:lnSpc>
                          <a:spcPct val="100000"/>
                        </a:lnSpc>
                        <a:spcBef>
                          <a:spcPts val="0"/>
                        </a:spcBef>
                        <a:spcAft>
                          <a:spcPts val="0"/>
                        </a:spcAft>
                        <a:buNone/>
                      </a:pPr>
                      <a:endParaRPr lang="en-GB" sz="1200" b="0" i="0" u="none" strike="noStrike" noProof="0">
                        <a:solidFill>
                          <a:srgbClr val="000000"/>
                        </a:solidFill>
                        <a:latin typeface="+mn-lt"/>
                      </a:endParaRPr>
                    </a:p>
                    <a:p>
                      <a:pPr lvl="0" algn="l">
                        <a:lnSpc>
                          <a:spcPct val="100000"/>
                        </a:lnSpc>
                        <a:spcBef>
                          <a:spcPts val="0"/>
                        </a:spcBef>
                        <a:spcAft>
                          <a:spcPts val="0"/>
                        </a:spcAft>
                        <a:buNone/>
                      </a:pPr>
                      <a:r>
                        <a:rPr lang="en-GB" sz="1200" b="0" i="0" u="none" strike="noStrike" noProof="0">
                          <a:solidFill>
                            <a:srgbClr val="000000"/>
                          </a:solidFill>
                          <a:latin typeface="+mn-lt"/>
                        </a:rPr>
                        <a:t>This includes parents and carers who:</a:t>
                      </a:r>
                      <a:endParaRPr lang="en-GB" sz="1200" i="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mn-lt"/>
                        </a:rPr>
                        <a:t>consume harmful amounts of alcohol (for example if their drinking is leading to alcohol-related health problems or accidents)</a:t>
                      </a:r>
                      <a:endParaRPr lang="en-GB" sz="1200" i="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mn-lt"/>
                        </a:rPr>
                        <a:t>are dependent on alcohol</a:t>
                      </a:r>
                      <a:endParaRPr lang="en-GB" sz="1200" i="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mn-lt"/>
                        </a:rPr>
                        <a:t>use drugs regularly and excessively</a:t>
                      </a:r>
                      <a:endParaRPr lang="en-GB" sz="1200" i="0">
                        <a:latin typeface="+mn-lt"/>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mn-lt"/>
                        </a:rPr>
                        <a:t>are dependent on drugs."</a:t>
                      </a:r>
                      <a:endParaRPr lang="en-GB" sz="1200" i="0">
                        <a:latin typeface="+mn-lt"/>
                      </a:endParaRPr>
                    </a:p>
                    <a:p>
                      <a:pPr marL="0" marR="0" lvl="0" indent="0" algn="l">
                        <a:lnSpc>
                          <a:spcPct val="100000"/>
                        </a:lnSpc>
                        <a:spcBef>
                          <a:spcPts val="0"/>
                        </a:spcBef>
                        <a:spcAft>
                          <a:spcPts val="0"/>
                        </a:spcAft>
                        <a:buNone/>
                      </a:pPr>
                      <a:r>
                        <a:rPr lang="en-GB" sz="800" b="0" i="0" u="none" strike="noStrike" noProof="0">
                          <a:solidFill>
                            <a:srgbClr val="000000"/>
                          </a:solidFill>
                          <a:latin typeface="+mn-lt"/>
                          <a:hlinkClick r:id="rId4"/>
                        </a:rPr>
                        <a:t>Parental substance misuse | NSPCC Learning</a:t>
                      </a:r>
                      <a:endParaRPr lang="en-GB" sz="800">
                        <a:latin typeface="+mn-lt"/>
                      </a:endParaRP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D2B3FB"/>
                    </a:solidFill>
                  </a:tcPr>
                </a:tc>
                <a:extLst>
                  <a:ext uri="{0D108BD9-81ED-4DB2-BD59-A6C34878D82A}">
                    <a16:rowId xmlns:a16="http://schemas.microsoft.com/office/drawing/2014/main" val="4166206843"/>
                  </a:ext>
                </a:extLst>
              </a:tr>
              <a:tr h="2834576">
                <a:tc>
                  <a:txBody>
                    <a:bodyPr/>
                    <a:lstStyle/>
                    <a:p>
                      <a:pPr lvl="0" algn="l">
                        <a:lnSpc>
                          <a:spcPct val="100000"/>
                        </a:lnSpc>
                        <a:spcBef>
                          <a:spcPts val="0"/>
                        </a:spcBef>
                        <a:spcAft>
                          <a:spcPts val="0"/>
                        </a:spcAft>
                        <a:buNone/>
                      </a:pPr>
                      <a:endParaRPr lang="en-GB" sz="1200">
                        <a:latin typeface="+mn-lt"/>
                        <a:cs typeface="Arial"/>
                      </a:endParaRPr>
                    </a:p>
                    <a:p>
                      <a:pPr lvl="0" algn="l">
                        <a:lnSpc>
                          <a:spcPct val="100000"/>
                        </a:lnSpc>
                        <a:spcBef>
                          <a:spcPts val="0"/>
                        </a:spcBef>
                        <a:spcAft>
                          <a:spcPts val="0"/>
                        </a:spcAft>
                        <a:buNone/>
                      </a:pPr>
                      <a:r>
                        <a:rPr lang="en-GB" sz="1200">
                          <a:latin typeface="+mn-lt"/>
                          <a:cs typeface="Arial"/>
                        </a:rPr>
                        <a:t>NSPCC noted other </a:t>
                      </a:r>
                      <a:r>
                        <a:rPr lang="en-GB" sz="1200" b="0" i="0" u="none" strike="noStrike" noProof="0">
                          <a:solidFill>
                            <a:srgbClr val="000000"/>
                          </a:solidFill>
                          <a:latin typeface="+mn-lt"/>
                          <a:cs typeface="Arial"/>
                        </a:rPr>
                        <a:t>psychological effects for the child include, </a:t>
                      </a:r>
                      <a:endParaRPr lang="en-GB" sz="120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a:solidFill>
                            <a:srgbClr val="000000"/>
                          </a:solidFill>
                          <a:latin typeface="+mn-lt"/>
                          <a:cs typeface="Arial"/>
                        </a:rPr>
                        <a:t>preoccupation with their parents’ substance use, </a:t>
                      </a:r>
                      <a:endParaRPr lang="en-GB" sz="120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a:solidFill>
                            <a:srgbClr val="000000"/>
                          </a:solidFill>
                          <a:latin typeface="+mn-lt"/>
                          <a:cs typeface="Arial"/>
                        </a:rPr>
                        <a:t>blaming themselves for their parents’ behaviour, </a:t>
                      </a:r>
                      <a:endParaRPr lang="en-GB" sz="120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a:solidFill>
                            <a:srgbClr val="000000"/>
                          </a:solidFill>
                          <a:latin typeface="+mn-lt"/>
                          <a:cs typeface="Arial"/>
                        </a:rPr>
                        <a:t>not being able to attend school regularly and/or having poor educational attainment, </a:t>
                      </a:r>
                      <a:endParaRPr lang="en-GB" sz="120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a:solidFill>
                            <a:srgbClr val="000000"/>
                          </a:solidFill>
                          <a:latin typeface="+mn-lt"/>
                          <a:cs typeface="Arial"/>
                        </a:rPr>
                        <a:t>difficulty establishing and maintaining healthy relationships, </a:t>
                      </a:r>
                      <a:endParaRPr lang="en-GB" sz="120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a:solidFill>
                            <a:srgbClr val="000000"/>
                          </a:solidFill>
                          <a:latin typeface="+mn-lt"/>
                          <a:cs typeface="Arial"/>
                        </a:rPr>
                        <a:t>developing behavioural, </a:t>
                      </a:r>
                      <a:endParaRPr lang="en-GB" sz="1200">
                        <a:latin typeface="+mn-lt"/>
                        <a:cs typeface="Arial"/>
                      </a:endParaRPr>
                    </a:p>
                    <a:p>
                      <a:pPr marL="171450" lvl="0" indent="-171450" algn="l">
                        <a:lnSpc>
                          <a:spcPct val="100000"/>
                        </a:lnSpc>
                        <a:spcBef>
                          <a:spcPts val="0"/>
                        </a:spcBef>
                        <a:spcAft>
                          <a:spcPts val="0"/>
                        </a:spcAft>
                        <a:buFont typeface="Arial"/>
                        <a:buChar char="•"/>
                      </a:pPr>
                      <a:r>
                        <a:rPr lang="en-GB" sz="1200" b="0" i="0" u="none" strike="noStrike" noProof="0">
                          <a:solidFill>
                            <a:srgbClr val="000000"/>
                          </a:solidFill>
                          <a:latin typeface="+mn-lt"/>
                          <a:cs typeface="Arial"/>
                        </a:rPr>
                        <a:t>emotional or cognitive problems. </a:t>
                      </a:r>
                    </a:p>
                    <a:p>
                      <a:pPr marL="0" lvl="0" indent="0" algn="l">
                        <a:lnSpc>
                          <a:spcPct val="100000"/>
                        </a:lnSpc>
                        <a:spcBef>
                          <a:spcPts val="0"/>
                        </a:spcBef>
                        <a:spcAft>
                          <a:spcPts val="0"/>
                        </a:spcAft>
                        <a:buFont typeface="Arial"/>
                        <a:buNone/>
                      </a:pPr>
                      <a:endParaRPr lang="en-GB" sz="1200">
                        <a:latin typeface="+mn-lt"/>
                        <a:cs typeface="Arial"/>
                      </a:endParaRPr>
                    </a:p>
                    <a:p>
                      <a:pPr lvl="0" algn="l">
                        <a:lnSpc>
                          <a:spcPct val="100000"/>
                        </a:lnSpc>
                        <a:spcBef>
                          <a:spcPts val="0"/>
                        </a:spcBef>
                        <a:spcAft>
                          <a:spcPts val="0"/>
                        </a:spcAft>
                        <a:buNone/>
                      </a:pPr>
                      <a:endParaRPr lang="en-US" sz="1200" b="0" i="0" u="none" strike="noStrike" noProof="0">
                        <a:solidFill>
                          <a:srgbClr val="333333"/>
                        </a:solidFill>
                        <a:latin typeface="+mn-lt"/>
                        <a:cs typeface="Arial" panose="020B0604020202020204" pitchFamily="34" charset="0"/>
                      </a:endParaRPr>
                    </a:p>
                    <a:p>
                      <a:pPr lvl="0" algn="l">
                        <a:lnSpc>
                          <a:spcPct val="100000"/>
                        </a:lnSpc>
                        <a:spcBef>
                          <a:spcPts val="0"/>
                        </a:spcBef>
                        <a:spcAft>
                          <a:spcPts val="0"/>
                        </a:spcAft>
                        <a:buNone/>
                      </a:pPr>
                      <a:r>
                        <a:rPr lang="en-GB" sz="1200" b="0" i="0" u="none" strike="noStrike" noProof="0">
                          <a:solidFill>
                            <a:srgbClr val="000000"/>
                          </a:solidFill>
                          <a:latin typeface="+mn-lt"/>
                          <a:cs typeface="Arial"/>
                        </a:rPr>
                        <a:t>*Mental and physical development of a child can be affected during pregnancy and Foetal Alcohol Spectrum Disorder is an example of this.</a:t>
                      </a:r>
                      <a:endParaRPr lang="en-US" sz="1200">
                        <a:latin typeface="+mn-lt"/>
                        <a:cs typeface="Arial"/>
                      </a:endParaRPr>
                    </a:p>
                  </a:txBody>
                  <a:tcPr>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032956522"/>
                  </a:ext>
                </a:extLst>
              </a:tr>
            </a:tbl>
          </a:graphicData>
        </a:graphic>
      </p:graphicFrame>
      <p:pic>
        <p:nvPicPr>
          <p:cNvPr id="9" name="Picture 8">
            <a:hlinkClick r:id="rId5"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6"/>
          <a:stretch>
            <a:fillRect/>
          </a:stretch>
        </p:blipFill>
        <p:spPr>
          <a:xfrm>
            <a:off x="8519307" y="6094711"/>
            <a:ext cx="643743" cy="540037"/>
          </a:xfrm>
          <a:prstGeom prst="rect">
            <a:avLst/>
          </a:prstGeom>
        </p:spPr>
      </p:pic>
      <p:pic>
        <p:nvPicPr>
          <p:cNvPr id="4" name="Picture 3">
            <a:hlinkClick r:id="rId7" action="ppaction://hlinksldjump"/>
            <a:extLst>
              <a:ext uri="{FF2B5EF4-FFF2-40B4-BE49-F238E27FC236}">
                <a16:creationId xmlns:a16="http://schemas.microsoft.com/office/drawing/2014/main" id="{A6505D16-8D73-584B-5183-0EDB7B1FD4E9}"/>
              </a:ext>
            </a:extLst>
          </p:cNvPr>
          <p:cNvPicPr>
            <a:picLocks noChangeAspect="1"/>
          </p:cNvPicPr>
          <p:nvPr/>
        </p:nvPicPr>
        <p:blipFill>
          <a:blip r:embed="rId8"/>
          <a:stretch>
            <a:fillRect/>
          </a:stretch>
        </p:blipFill>
        <p:spPr>
          <a:xfrm>
            <a:off x="11611586" y="6286212"/>
            <a:ext cx="512621" cy="526474"/>
          </a:xfrm>
          <a:prstGeom prst="rect">
            <a:avLst/>
          </a:prstGeom>
        </p:spPr>
      </p:pic>
      <p:sp>
        <p:nvSpPr>
          <p:cNvPr id="5" name="TextBox 4">
            <a:extLst>
              <a:ext uri="{FF2B5EF4-FFF2-40B4-BE49-F238E27FC236}">
                <a16:creationId xmlns:a16="http://schemas.microsoft.com/office/drawing/2014/main" id="{1BCCEBA3-DF04-E562-7FDC-6CE2B02EC051}"/>
              </a:ext>
            </a:extLst>
          </p:cNvPr>
          <p:cNvSpPr txBox="1"/>
          <p:nvPr/>
        </p:nvSpPr>
        <p:spPr>
          <a:xfrm>
            <a:off x="4772025" y="70795"/>
            <a:ext cx="736050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solidFill>
                  <a:srgbClr val="333333"/>
                </a:solidFill>
                <a:ea typeface="Calibri"/>
                <a:cs typeface="Arial" panose="020B0604020202020204" pitchFamily="34" charset="0"/>
              </a:rPr>
              <a:t>Drug and alcohol use by carers does not inevitably lead to poor outcomes for children, but where there is a problem, each aspect of their lives may be affected </a:t>
            </a:r>
            <a:endParaRPr lang="en-US" sz="1400"/>
          </a:p>
        </p:txBody>
      </p:sp>
      <p:graphicFrame>
        <p:nvGraphicFramePr>
          <p:cNvPr id="6" name="Table 5">
            <a:extLst>
              <a:ext uri="{FF2B5EF4-FFF2-40B4-BE49-F238E27FC236}">
                <a16:creationId xmlns:a16="http://schemas.microsoft.com/office/drawing/2014/main" id="{1601E7B2-2DA7-5E21-1F0F-1CF55D327ACE}"/>
              </a:ext>
            </a:extLst>
          </p:cNvPr>
          <p:cNvGraphicFramePr>
            <a:graphicFrameLocks noGrp="1"/>
          </p:cNvGraphicFramePr>
          <p:nvPr>
            <p:extLst>
              <p:ext uri="{D42A27DB-BD31-4B8C-83A1-F6EECF244321}">
                <p14:modId xmlns:p14="http://schemas.microsoft.com/office/powerpoint/2010/main" val="2746468582"/>
              </p:ext>
            </p:extLst>
          </p:nvPr>
        </p:nvGraphicFramePr>
        <p:xfrm>
          <a:off x="4772025" y="759141"/>
          <a:ext cx="7252316" cy="5100335"/>
        </p:xfrm>
        <a:graphic>
          <a:graphicData uri="http://schemas.openxmlformats.org/drawingml/2006/table">
            <a:tbl>
              <a:tblPr firstRow="1" bandRow="1">
                <a:tableStyleId>{93296810-A885-4BE3-A3E7-6D5BEEA58F35}</a:tableStyleId>
              </a:tblPr>
              <a:tblGrid>
                <a:gridCol w="4324350">
                  <a:extLst>
                    <a:ext uri="{9D8B030D-6E8A-4147-A177-3AD203B41FA5}">
                      <a16:colId xmlns:a16="http://schemas.microsoft.com/office/drawing/2014/main" val="1114529986"/>
                    </a:ext>
                  </a:extLst>
                </a:gridCol>
                <a:gridCol w="2927966">
                  <a:extLst>
                    <a:ext uri="{9D8B030D-6E8A-4147-A177-3AD203B41FA5}">
                      <a16:colId xmlns:a16="http://schemas.microsoft.com/office/drawing/2014/main" val="1263588220"/>
                    </a:ext>
                  </a:extLst>
                </a:gridCol>
              </a:tblGrid>
              <a:tr h="291350">
                <a:tc>
                  <a:txBody>
                    <a:bodyPr/>
                    <a:lstStyle/>
                    <a:p>
                      <a:r>
                        <a:rPr lang="en-GB" sz="1200">
                          <a:solidFill>
                            <a:schemeClr val="tx1"/>
                          </a:solidFill>
                        </a:rPr>
                        <a:t>Communicating</a:t>
                      </a:r>
                    </a:p>
                  </a:txBody>
                  <a:tcPr>
                    <a:solidFill>
                      <a:schemeClr val="accent6">
                        <a:lumMod val="60000"/>
                        <a:lumOff val="40000"/>
                      </a:schemeClr>
                    </a:solidFill>
                  </a:tcPr>
                </a:tc>
                <a:tc>
                  <a:txBody>
                    <a:bodyPr/>
                    <a:lstStyle/>
                    <a:p>
                      <a:r>
                        <a:rPr lang="en-GB" sz="1200">
                          <a:solidFill>
                            <a:schemeClr val="tx1"/>
                          </a:solidFill>
                        </a:rPr>
                        <a:t>Questions</a:t>
                      </a:r>
                    </a:p>
                  </a:txBody>
                  <a:tcPr>
                    <a:solidFill>
                      <a:schemeClr val="accent6">
                        <a:lumMod val="60000"/>
                        <a:lumOff val="40000"/>
                      </a:schemeClr>
                    </a:solidFill>
                  </a:tcPr>
                </a:tc>
                <a:extLst>
                  <a:ext uri="{0D108BD9-81ED-4DB2-BD59-A6C34878D82A}">
                    <a16:rowId xmlns:a16="http://schemas.microsoft.com/office/drawing/2014/main" val="2074115465"/>
                  </a:ext>
                </a:extLst>
              </a:tr>
              <a:tr h="4298385">
                <a:tc>
                  <a:txBody>
                    <a:bodyPr/>
                    <a:lstStyle/>
                    <a:p>
                      <a:r>
                        <a:rPr lang="en-US" sz="1200" b="0">
                          <a:solidFill>
                            <a:schemeClr val="tx1"/>
                          </a:solidFill>
                        </a:rPr>
                        <a:t>Find the right moment and be prepared.</a:t>
                      </a:r>
                    </a:p>
                    <a:p>
                      <a:r>
                        <a:rPr lang="en-US" sz="1200" b="0">
                          <a:solidFill>
                            <a:schemeClr val="tx1"/>
                          </a:solidFill>
                        </a:rPr>
                        <a:t>Use I statements that are clear and direct. </a:t>
                      </a:r>
                    </a:p>
                    <a:p>
                      <a:r>
                        <a:rPr lang="en-US" sz="1200" b="0">
                          <a:solidFill>
                            <a:schemeClr val="tx1"/>
                          </a:solidFill>
                        </a:rPr>
                        <a:t>Use active listening and practice patience. </a:t>
                      </a:r>
                    </a:p>
                    <a:p>
                      <a:endParaRPr lang="en-US" sz="1200" b="0">
                        <a:solidFill>
                          <a:schemeClr val="tx1"/>
                        </a:solidFill>
                      </a:endParaRPr>
                    </a:p>
                    <a:p>
                      <a:r>
                        <a:rPr lang="en-US" sz="1200" b="0">
                          <a:solidFill>
                            <a:schemeClr val="tx1"/>
                          </a:solidFill>
                        </a:rPr>
                        <a:t>Determining how and when the substance is used will inform intervention and plans that include safety. </a:t>
                      </a:r>
                    </a:p>
                    <a:p>
                      <a:endParaRPr lang="en-US" sz="1200" b="0" u="none" strike="noStrike" noProof="0">
                        <a:solidFill>
                          <a:schemeClr val="tx1"/>
                        </a:solidFill>
                      </a:endParaRPr>
                    </a:p>
                    <a:p>
                      <a:r>
                        <a:rPr lang="en-US" sz="1200" b="0" u="none" strike="noStrike" noProof="0">
                          <a:solidFill>
                            <a:schemeClr val="tx1"/>
                          </a:solidFill>
                        </a:rPr>
                        <a:t>Any concerns of substance misuse need to be assessed with care, and this may involve knowing more about any immediate dangers and risk that could be present in the child's environment. </a:t>
                      </a:r>
                    </a:p>
                    <a:p>
                      <a:endParaRPr lang="en-US" sz="1200" b="0" u="none" strike="noStrike" noProof="0">
                        <a:solidFill>
                          <a:schemeClr val="tx1"/>
                        </a:solidFill>
                      </a:endParaRPr>
                    </a:p>
                    <a:p>
                      <a:r>
                        <a:rPr lang="en-US" sz="1200" b="0" u="none" strike="noStrike" noProof="0">
                          <a:solidFill>
                            <a:schemeClr val="tx1"/>
                          </a:solidFill>
                        </a:rPr>
                        <a:t>There should be </a:t>
                      </a:r>
                      <a:r>
                        <a:rPr lang="en-US" sz="1200" b="0">
                          <a:solidFill>
                            <a:schemeClr val="tx1"/>
                          </a:solidFill>
                        </a:rPr>
                        <a:t>a clear understanding regarding the - level and type of substance use, prognosis for change, commitment to reduce or control substance use, motivation for use and if this is response to stress and a 'safety behaviour’. </a:t>
                      </a:r>
                    </a:p>
                    <a:p>
                      <a:endParaRPr lang="en-US" sz="1200" b="0">
                        <a:solidFill>
                          <a:schemeClr val="tx1"/>
                        </a:solidFill>
                      </a:endParaRPr>
                    </a:p>
                    <a:p>
                      <a:r>
                        <a:rPr lang="en-US" sz="1200" b="0">
                          <a:solidFill>
                            <a:schemeClr val="tx1"/>
                          </a:solidFill>
                        </a:rPr>
                        <a:t>Benefits of working with a substance support agency will include the robust monitoring of reduction, management, or abstinence adding to any information available from any self-reporting.</a:t>
                      </a:r>
                    </a:p>
                  </a:txBody>
                  <a:tcPr/>
                </a:tc>
                <a:tc>
                  <a:txBody>
                    <a:bodyPr/>
                    <a:lstStyle/>
                    <a:p>
                      <a:r>
                        <a:rPr lang="en-US" sz="1200" b="0" u="none" strike="noStrike" noProof="0">
                          <a:solidFill>
                            <a:srgbClr val="242424"/>
                          </a:solidFill>
                        </a:rPr>
                        <a:t>Describe the type of parent you want to be? </a:t>
                      </a:r>
                    </a:p>
                    <a:p>
                      <a:endParaRPr lang="en-US" sz="1200" b="0" u="none" strike="noStrike" noProof="0">
                        <a:solidFill>
                          <a:srgbClr val="242424"/>
                        </a:solidFill>
                      </a:endParaRPr>
                    </a:p>
                    <a:p>
                      <a:r>
                        <a:rPr lang="en-US" sz="1200" b="0" u="none" strike="noStrike" noProof="0">
                          <a:solidFill>
                            <a:srgbClr val="242424"/>
                          </a:solidFill>
                        </a:rPr>
                        <a:t>What is stopping you from being that parent?  </a:t>
                      </a:r>
                    </a:p>
                    <a:p>
                      <a:endParaRPr lang="en-US" sz="1200" b="0" u="none" strike="noStrike" noProof="0">
                        <a:solidFill>
                          <a:srgbClr val="242424"/>
                        </a:solidFill>
                      </a:endParaRPr>
                    </a:p>
                    <a:p>
                      <a:r>
                        <a:rPr lang="en-US" sz="1200" b="0" u="none" strike="noStrike" noProof="0">
                          <a:solidFill>
                            <a:srgbClr val="242424"/>
                          </a:solidFill>
                        </a:rPr>
                        <a:t>Explain how you think your substance use is impacting on your child? </a:t>
                      </a:r>
                    </a:p>
                    <a:p>
                      <a:endParaRPr lang="en-US" sz="1200" b="0" u="none" strike="noStrike" noProof="0">
                        <a:solidFill>
                          <a:srgbClr val="242424"/>
                        </a:solidFill>
                      </a:endParaRPr>
                    </a:p>
                    <a:p>
                      <a:r>
                        <a:rPr lang="en-US" sz="1200" b="0" u="none" strike="noStrike" noProof="0">
                          <a:solidFill>
                            <a:srgbClr val="242424"/>
                          </a:solidFill>
                        </a:rPr>
                        <a:t>Describe the plan you have in place to keep your child happy, fed, stimulated, safe etc.…? </a:t>
                      </a:r>
                    </a:p>
                    <a:p>
                      <a:endParaRPr lang="en-US" sz="1200" b="0" u="none" strike="noStrike" noProof="0">
                        <a:solidFill>
                          <a:srgbClr val="242424"/>
                        </a:solidFill>
                      </a:endParaRPr>
                    </a:p>
                    <a:p>
                      <a:r>
                        <a:rPr lang="en-US" sz="1200" b="0" u="none" strike="noStrike" noProof="0">
                          <a:solidFill>
                            <a:srgbClr val="242424"/>
                          </a:solidFill>
                        </a:rPr>
                        <a:t>On a scale of 0-10 mum/dad where 10 is you think you are doing a great job of meeting all of your child’s needs (fed, clothed, clean, educated), and all of your support network would say this too and 0 is you are not looking after your child at all and they are saying they are hungry, not clean and have dirty clothes, where would you scale and why?</a:t>
                      </a:r>
                      <a:endParaRPr lang="en-GB" sz="1200" b="0"/>
                    </a:p>
                  </a:txBody>
                  <a:tcPr/>
                </a:tc>
                <a:extLst>
                  <a:ext uri="{0D108BD9-81ED-4DB2-BD59-A6C34878D82A}">
                    <a16:rowId xmlns:a16="http://schemas.microsoft.com/office/drawing/2014/main" val="2857620163"/>
                  </a:ext>
                </a:extLst>
              </a:tr>
              <a:tr h="510600">
                <a:tc gridSpan="2">
                  <a:txBody>
                    <a:bodyPr/>
                    <a:lstStyle/>
                    <a:p>
                      <a:r>
                        <a:rPr lang="en-US" sz="1200" b="0">
                          <a:solidFill>
                            <a:schemeClr val="tx1"/>
                          </a:solidFill>
                        </a:rPr>
                        <a:t>These tips and questions are likely to be useful when working across the causal factors highlighted, so please adapt these and use as you see fit. </a:t>
                      </a:r>
                    </a:p>
                  </a:txBody>
                  <a:tcPr/>
                </a:tc>
                <a:tc hMerge="1">
                  <a:txBody>
                    <a:bodyPr/>
                    <a:lstStyle/>
                    <a:p>
                      <a:endParaRPr lang="en-GB" sz="1200" b="0"/>
                    </a:p>
                  </a:txBody>
                  <a:tcPr/>
                </a:tc>
                <a:extLst>
                  <a:ext uri="{0D108BD9-81ED-4DB2-BD59-A6C34878D82A}">
                    <a16:rowId xmlns:a16="http://schemas.microsoft.com/office/drawing/2014/main" val="2482673104"/>
                  </a:ext>
                </a:extLst>
              </a:tr>
            </a:tbl>
          </a:graphicData>
        </a:graphic>
      </p:graphicFrame>
      <p:sp>
        <p:nvSpPr>
          <p:cNvPr id="12" name="Title 1">
            <a:extLst>
              <a:ext uri="{FF2B5EF4-FFF2-40B4-BE49-F238E27FC236}">
                <a16:creationId xmlns:a16="http://schemas.microsoft.com/office/drawing/2014/main" id="{6A4137DF-649E-FED2-2A41-02BC4E882B7F}"/>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Substance Use</a:t>
            </a:r>
          </a:p>
        </p:txBody>
      </p:sp>
    </p:spTree>
    <p:extLst>
      <p:ext uri="{BB962C8B-B14F-4D97-AF65-F5344CB8AC3E}">
        <p14:creationId xmlns:p14="http://schemas.microsoft.com/office/powerpoint/2010/main" val="35158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Ceri Walker: Understanding the Inner Child in Me">
            <a:hlinkClick r:id="" action="ppaction://media"/>
            <a:extLst>
              <a:ext uri="{FF2B5EF4-FFF2-40B4-BE49-F238E27FC236}">
                <a16:creationId xmlns:a16="http://schemas.microsoft.com/office/drawing/2014/main" id="{44430708-27CA-4B07-D23F-AB80C1FC14E5}"/>
              </a:ext>
            </a:extLst>
          </p:cNvPr>
          <p:cNvPicPr>
            <a:picLocks noGrp="1" noRot="1" noChangeAspect="1"/>
          </p:cNvPicPr>
          <p:nvPr>
            <p:ph idx="1"/>
            <a:videoFile r:link="rId1"/>
          </p:nvPr>
        </p:nvPicPr>
        <p:blipFill>
          <a:blip r:embed="rId3"/>
          <a:stretch>
            <a:fillRect/>
          </a:stretch>
        </p:blipFill>
        <p:spPr>
          <a:xfrm>
            <a:off x="2245518" y="1450860"/>
            <a:ext cx="7700963" cy="4351338"/>
          </a:xfrm>
        </p:spPr>
      </p:pic>
      <p:pic>
        <p:nvPicPr>
          <p:cNvPr id="10" name="Picture 9">
            <a:hlinkClick r:id="rId4" action="ppaction://hlinksldjump"/>
            <a:extLst>
              <a:ext uri="{FF2B5EF4-FFF2-40B4-BE49-F238E27FC236}">
                <a16:creationId xmlns:a16="http://schemas.microsoft.com/office/drawing/2014/main" id="{24565611-E24B-4538-F6AB-E174BD545A44}"/>
              </a:ext>
            </a:extLst>
          </p:cNvPr>
          <p:cNvPicPr>
            <a:picLocks noChangeAspect="1"/>
          </p:cNvPicPr>
          <p:nvPr/>
        </p:nvPicPr>
        <p:blipFill>
          <a:blip r:embed="rId5"/>
          <a:stretch>
            <a:fillRect/>
          </a:stretch>
        </p:blipFill>
        <p:spPr>
          <a:xfrm>
            <a:off x="11611586" y="6286212"/>
            <a:ext cx="512621" cy="526474"/>
          </a:xfrm>
          <a:prstGeom prst="rect">
            <a:avLst/>
          </a:prstGeom>
        </p:spPr>
      </p:pic>
      <p:sp>
        <p:nvSpPr>
          <p:cNvPr id="3" name="TextBox 2">
            <a:extLst>
              <a:ext uri="{FF2B5EF4-FFF2-40B4-BE49-F238E27FC236}">
                <a16:creationId xmlns:a16="http://schemas.microsoft.com/office/drawing/2014/main" id="{C1B4DDE9-DB20-69C2-18DA-7A70573DF735}"/>
              </a:ext>
            </a:extLst>
          </p:cNvPr>
          <p:cNvSpPr txBox="1"/>
          <p:nvPr/>
        </p:nvSpPr>
        <p:spPr>
          <a:xfrm>
            <a:off x="4876799" y="151380"/>
            <a:ext cx="7053943" cy="5264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a:ln>
                  <a:noFill/>
                </a:ln>
                <a:effectLst/>
                <a:uLnTx/>
                <a:uFillTx/>
                <a:latin typeface="Arial"/>
                <a:ea typeface="+mn-ea"/>
                <a:cs typeface="Arial"/>
              </a:rPr>
              <a:t>Watch this short video (3:51) by Ceri Walker, titled ‘Understanding the child in me’, which shows the impact of </a:t>
            </a:r>
            <a:r>
              <a:rPr lang="en-US" sz="1400">
                <a:latin typeface="Arial"/>
                <a:cs typeface="Arial"/>
              </a:rPr>
              <a:t>parental substance use</a:t>
            </a:r>
            <a:endParaRPr kumimoji="0" lang="en-US" sz="1400" u="none" strike="noStrike" kern="1200" cap="none" spc="0" normalizeH="0" baseline="0" noProof="0">
              <a:ln>
                <a:noFill/>
              </a:ln>
              <a:effectLst/>
              <a:uLnTx/>
              <a:uFillTx/>
              <a:latin typeface="Arial"/>
              <a:ea typeface="+mn-ea"/>
              <a:cs typeface="Arial"/>
            </a:endParaRPr>
          </a:p>
        </p:txBody>
      </p:sp>
      <p:sp>
        <p:nvSpPr>
          <p:cNvPr id="2" name="Title 1">
            <a:extLst>
              <a:ext uri="{FF2B5EF4-FFF2-40B4-BE49-F238E27FC236}">
                <a16:creationId xmlns:a16="http://schemas.microsoft.com/office/drawing/2014/main" id="{AA916A17-22A2-DA1B-EF7F-DEF2191F339E}"/>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Substance Use</a:t>
            </a:r>
          </a:p>
        </p:txBody>
      </p:sp>
    </p:spTree>
    <p:extLst>
      <p:ext uri="{BB962C8B-B14F-4D97-AF65-F5344CB8AC3E}">
        <p14:creationId xmlns:p14="http://schemas.microsoft.com/office/powerpoint/2010/main" val="3166645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CA0A7914-0983-C5EA-73F4-66D431995D36}"/>
              </a:ext>
            </a:extLst>
          </p:cNvPr>
          <p:cNvSpPr txBox="1"/>
          <p:nvPr/>
        </p:nvSpPr>
        <p:spPr>
          <a:xfrm>
            <a:off x="8674892" y="6261774"/>
            <a:ext cx="2539999" cy="461665"/>
          </a:xfrm>
          <a:prstGeom prst="rect">
            <a:avLst/>
          </a:prstGeom>
          <a:noFill/>
          <a:ln>
            <a:solidFill>
              <a:schemeClr val="tx1"/>
            </a:solidFill>
          </a:ln>
        </p:spPr>
        <p:txBody>
          <a:bodyPr wrap="square" rtlCol="0">
            <a:spAutoFit/>
          </a:bodyPr>
          <a:lstStyle/>
          <a:p>
            <a:r>
              <a:rPr lang="en-GB" sz="1200">
                <a:cs typeface="Arial" panose="020B0604020202020204" pitchFamily="34" charset="0"/>
              </a:rPr>
              <a:t>Click the image</a:t>
            </a:r>
          </a:p>
          <a:p>
            <a:r>
              <a:rPr lang="en-GB" sz="1200">
                <a:cs typeface="Arial" panose="020B0604020202020204" pitchFamily="34" charset="0"/>
              </a:rPr>
              <a:t>for resources</a:t>
            </a:r>
          </a:p>
        </p:txBody>
      </p:sp>
      <p:sp>
        <p:nvSpPr>
          <p:cNvPr id="13" name="TextBox 12">
            <a:extLst>
              <a:ext uri="{FF2B5EF4-FFF2-40B4-BE49-F238E27FC236}">
                <a16:creationId xmlns:a16="http://schemas.microsoft.com/office/drawing/2014/main" id="{BD54D84D-8572-5107-7BBA-9D4F4EC67E16}"/>
              </a:ext>
            </a:extLst>
          </p:cNvPr>
          <p:cNvSpPr txBox="1"/>
          <p:nvPr/>
        </p:nvSpPr>
        <p:spPr>
          <a:xfrm>
            <a:off x="8176437" y="5415524"/>
            <a:ext cx="3725886" cy="769441"/>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0" i="0" u="none" strike="noStrike" noProof="0">
                <a:solidFill>
                  <a:srgbClr val="333333"/>
                </a:solidFill>
                <a:latin typeface="+mn-lt"/>
                <a:cs typeface="Arial" panose="020B0604020202020204" pitchFamily="34" charset="0"/>
              </a:rPr>
              <a:t>	</a:t>
            </a:r>
            <a:r>
              <a:rPr lang="en-GB" sz="1100" b="0" i="0" u="none" strike="noStrike" noProof="0">
                <a:latin typeface="+mn-lt"/>
                <a:cs typeface="Arial" panose="020B0604020202020204" pitchFamily="34" charset="0"/>
              </a:rPr>
              <a:t>Click this image to watch a video 	demonstrating how words and pictures 	were used to help Callum understand his 	mum's mental health</a:t>
            </a:r>
            <a:r>
              <a:rPr lang="en-GB" sz="1100" b="0" i="0" u="none" strike="noStrike" noProof="0">
                <a:solidFill>
                  <a:srgbClr val="333333"/>
                </a:solidFill>
                <a:latin typeface="+mn-lt"/>
                <a:cs typeface="Arial" panose="020B0604020202020204" pitchFamily="34" charset="0"/>
              </a:rPr>
              <a:t>. </a:t>
            </a:r>
          </a:p>
        </p:txBody>
      </p:sp>
      <p:pic>
        <p:nvPicPr>
          <p:cNvPr id="9" name="Picture 8">
            <a:hlinkClick r:id="rId2"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3"/>
          <a:stretch>
            <a:fillRect/>
          </a:stretch>
        </p:blipFill>
        <p:spPr>
          <a:xfrm>
            <a:off x="10603989" y="6298931"/>
            <a:ext cx="532280" cy="404260"/>
          </a:xfrm>
          <a:prstGeom prst="rect">
            <a:avLst/>
          </a:prstGeom>
        </p:spPr>
      </p:pic>
      <p:pic>
        <p:nvPicPr>
          <p:cNvPr id="4" name="Picture 3">
            <a:hlinkClick r:id="rId4" action="ppaction://hlinksldjump"/>
            <a:extLst>
              <a:ext uri="{FF2B5EF4-FFF2-40B4-BE49-F238E27FC236}">
                <a16:creationId xmlns:a16="http://schemas.microsoft.com/office/drawing/2014/main" id="{D168B3CF-DFD1-D99B-34D5-E538323EF286}"/>
              </a:ext>
            </a:extLst>
          </p:cNvPr>
          <p:cNvPicPr>
            <a:picLocks noChangeAspect="1"/>
          </p:cNvPicPr>
          <p:nvPr/>
        </p:nvPicPr>
        <p:blipFill>
          <a:blip r:embed="rId5"/>
          <a:stretch>
            <a:fillRect/>
          </a:stretch>
        </p:blipFill>
        <p:spPr>
          <a:xfrm>
            <a:off x="11639767" y="6298931"/>
            <a:ext cx="525112" cy="538966"/>
          </a:xfrm>
          <a:prstGeom prst="rect">
            <a:avLst/>
          </a:prstGeom>
        </p:spPr>
      </p:pic>
      <p:pic>
        <p:nvPicPr>
          <p:cNvPr id="7" name="Picture 2" descr="Experience design illustration">
            <a:hlinkClick r:id="rId6"/>
            <a:extLst>
              <a:ext uri="{FF2B5EF4-FFF2-40B4-BE49-F238E27FC236}">
                <a16:creationId xmlns:a16="http://schemas.microsoft.com/office/drawing/2014/main" id="{5503079B-92FC-97EB-0BC5-75F80349F2C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55934" y="5495924"/>
            <a:ext cx="660969" cy="660969"/>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2471D34A-3140-85E4-A010-B8044678DF95}"/>
              </a:ext>
            </a:extLst>
          </p:cNvPr>
          <p:cNvSpPr txBox="1">
            <a:spLocks/>
          </p:cNvSpPr>
          <p:nvPr/>
        </p:nvSpPr>
        <p:spPr>
          <a:xfrm>
            <a:off x="1" y="51462"/>
            <a:ext cx="2934586" cy="400708"/>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Mental Health</a:t>
            </a:r>
          </a:p>
        </p:txBody>
      </p:sp>
      <p:sp>
        <p:nvSpPr>
          <p:cNvPr id="2" name="TextBox 1">
            <a:extLst>
              <a:ext uri="{FF2B5EF4-FFF2-40B4-BE49-F238E27FC236}">
                <a16:creationId xmlns:a16="http://schemas.microsoft.com/office/drawing/2014/main" id="{FF1BB396-1491-750B-BA9D-FD50962987EA}"/>
              </a:ext>
            </a:extLst>
          </p:cNvPr>
          <p:cNvSpPr txBox="1"/>
          <p:nvPr/>
        </p:nvSpPr>
        <p:spPr>
          <a:xfrm>
            <a:off x="110989" y="524165"/>
            <a:ext cx="7937858" cy="3416320"/>
          </a:xfrm>
          <a:prstGeom prst="rect">
            <a:avLst/>
          </a:prstGeom>
          <a:solidFill>
            <a:srgbClr val="D2B3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noProof="0">
                <a:solidFill>
                  <a:srgbClr val="333333"/>
                </a:solidFill>
                <a:latin typeface="+mn-lt"/>
                <a:cs typeface="Calibri" panose="020F0502020204030204" pitchFamily="34" charset="0"/>
              </a:rPr>
              <a:t>Studies and reviews highlight the importance of early support in mental ill-health of carer/s. Just over 1 in 4 new and expectant mums experience mental ill-health during their pregnancy and the first year following the birth of a child. [1</a:t>
            </a:r>
            <a:r>
              <a:rPr lang="en-GB" sz="1200">
                <a:solidFill>
                  <a:srgbClr val="333333"/>
                </a:solidFill>
                <a:cs typeface="Calibri" panose="020F0502020204030204" pitchFamily="34" charset="0"/>
              </a:rPr>
              <a:t>]  There is less research about the fathers and their mental health, however we know that becoming a parent and the pressures associated with supporting a new family can impact upon male carer’s mental health too.</a:t>
            </a:r>
            <a:endParaRPr lang="en-GB" sz="1200" b="0" i="0" u="none" strike="noStrike" noProof="0">
              <a:solidFill>
                <a:srgbClr val="333333"/>
              </a:solidFill>
              <a:latin typeface="+mn-lt"/>
              <a:cs typeface="Calibri" panose="020F0502020204030204" pitchFamily="34" charset="0"/>
            </a:endParaRPr>
          </a:p>
          <a:p>
            <a:pPr marL="0" marR="0" lvl="0" indent="0" algn="l">
              <a:lnSpc>
                <a:spcPct val="100000"/>
              </a:lnSpc>
              <a:spcBef>
                <a:spcPts val="0"/>
              </a:spcBef>
              <a:spcAft>
                <a:spcPts val="0"/>
              </a:spcAft>
              <a:buNone/>
            </a:pPr>
            <a:endParaRPr lang="en-GB" sz="1200" b="0" i="0" u="none" strike="noStrike" noProof="0">
              <a:solidFill>
                <a:srgbClr val="333333"/>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noProof="0">
                <a:solidFill>
                  <a:srgbClr val="333333"/>
                </a:solidFill>
                <a:latin typeface="+mn-lt"/>
                <a:cs typeface="Calibri" panose="020F0502020204030204" pitchFamily="34" charset="0"/>
              </a:rPr>
              <a:t>Where there are concerns around mental health, including more common symptoms, such as low mood, anxiety and stress, the needs of the children should always be paramount. </a:t>
            </a:r>
            <a:r>
              <a:rPr lang="en-US" sz="1200">
                <a:ea typeface="+mn-lt"/>
                <a:cs typeface="+mn-lt"/>
              </a:rPr>
              <a:t>Many carers who experience mental ill- health can provide safe and loving care for their child, without any negative impacts on their child. In some circumstances however, Carers may need support with their mental health and wellbeing. S</a:t>
            </a:r>
            <a:r>
              <a:rPr lang="en-GB" sz="1200" b="0" u="none" strike="noStrike" noProof="0">
                <a:solidFill>
                  <a:srgbClr val="000000"/>
                </a:solidFill>
                <a:latin typeface="+mn-lt"/>
                <a:cs typeface="Calibri" panose="020F0502020204030204" pitchFamily="34" charset="0"/>
              </a:rPr>
              <a:t>upport from family members, friends, neighbours and/or professionals can be crucial in helping them to care for their children.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u="none" strike="noStrike" noProof="0">
              <a:solidFill>
                <a:srgbClr val="000000"/>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strike="noStrike" noProof="0">
                <a:solidFill>
                  <a:srgbClr val="000000"/>
                </a:solidFill>
                <a:latin typeface="+mn-lt"/>
                <a:cs typeface="Calibri" panose="020F0502020204030204" pitchFamily="34" charset="0"/>
              </a:rPr>
              <a:t>The </a:t>
            </a:r>
            <a:r>
              <a:rPr lang="en-GB" sz="1200" b="0" u="none" strike="noStrike" noProof="0">
                <a:solidFill>
                  <a:srgbClr val="000000"/>
                </a:solidFill>
                <a:latin typeface="+mn-lt"/>
                <a:cs typeface="Calibri" panose="020F0502020204030204" pitchFamily="34" charset="0"/>
                <a:hlinkClick r:id="rId8"/>
              </a:rPr>
              <a:t>NSPCC</a:t>
            </a:r>
            <a:r>
              <a:rPr lang="en-GB" sz="1200" b="0" u="none" strike="noStrike" noProof="0">
                <a:solidFill>
                  <a:srgbClr val="000000"/>
                </a:solidFill>
                <a:latin typeface="+mn-lt"/>
                <a:cs typeface="Calibri" panose="020F0502020204030204" pitchFamily="34" charset="0"/>
              </a:rPr>
              <a:t> use the term ‘parental mental health problems’ to define a parent or carer who has a diagnosable mental health condition. Which can include, Depression</a:t>
            </a:r>
            <a:r>
              <a:rPr lang="en-GB" sz="1200" noProof="0">
                <a:cs typeface="Calibri" panose="020F0502020204030204" pitchFamily="34" charset="0"/>
              </a:rPr>
              <a:t>, A</a:t>
            </a:r>
            <a:r>
              <a:rPr lang="en-GB" sz="1200" b="0" u="none" strike="noStrike" noProof="0">
                <a:solidFill>
                  <a:srgbClr val="000000"/>
                </a:solidFill>
                <a:latin typeface="+mn-lt"/>
                <a:cs typeface="Calibri" panose="020F0502020204030204" pitchFamily="34" charset="0"/>
              </a:rPr>
              <a:t>nxiety disorders</a:t>
            </a:r>
            <a:r>
              <a:rPr lang="en-GB" sz="1200" b="0" u="none" strike="noStrike">
                <a:solidFill>
                  <a:srgbClr val="000000"/>
                </a:solidFill>
                <a:latin typeface="+mn-lt"/>
                <a:cs typeface="Calibri" panose="020F0502020204030204" pitchFamily="34" charset="0"/>
              </a:rPr>
              <a:t>, Schizophrenia</a:t>
            </a:r>
            <a:r>
              <a:rPr lang="en-GB" sz="1200" noProof="0">
                <a:cs typeface="Calibri" panose="020F0502020204030204" pitchFamily="34" charset="0"/>
              </a:rPr>
              <a:t>,</a:t>
            </a:r>
            <a:r>
              <a:rPr lang="en-GB" sz="1200">
                <a:cs typeface="Calibri" panose="020F0502020204030204" pitchFamily="34" charset="0"/>
              </a:rPr>
              <a:t> Bipolar </a:t>
            </a:r>
            <a:r>
              <a:rPr lang="en-GB" sz="1200" b="0" u="none" strike="noStrike" noProof="0">
                <a:solidFill>
                  <a:srgbClr val="000000"/>
                </a:solidFill>
                <a:latin typeface="+mn-lt"/>
                <a:cs typeface="Calibri" panose="020F0502020204030204" pitchFamily="34" charset="0"/>
              </a:rPr>
              <a:t>disorder</a:t>
            </a:r>
            <a:r>
              <a:rPr lang="en-GB" sz="1200" noProof="0">
                <a:cs typeface="Calibri" panose="020F0502020204030204" pitchFamily="34" charset="0"/>
              </a:rPr>
              <a:t>,</a:t>
            </a:r>
            <a:r>
              <a:rPr lang="en-GB" sz="1200">
                <a:cs typeface="Calibri" panose="020F0502020204030204" pitchFamily="34" charset="0"/>
              </a:rPr>
              <a:t> and/or </a:t>
            </a:r>
            <a:r>
              <a:rPr lang="en-GB" sz="1200">
                <a:solidFill>
                  <a:srgbClr val="000000"/>
                </a:solidFill>
                <a:cs typeface="Calibri" panose="020F0502020204030204" pitchFamily="34" charset="0"/>
              </a:rPr>
              <a:t>Personality</a:t>
            </a:r>
            <a:r>
              <a:rPr lang="en-GB" sz="1200" b="0" u="none" strike="noStrike" noProof="0">
                <a:solidFill>
                  <a:srgbClr val="000000"/>
                </a:solidFill>
                <a:latin typeface="+mn-lt"/>
                <a:cs typeface="Calibri" panose="020F0502020204030204" pitchFamily="34" charset="0"/>
              </a:rPr>
              <a:t> disorders.</a:t>
            </a:r>
            <a:endParaRPr lang="en-GB" sz="1200">
              <a:latin typeface="+mn-lt"/>
              <a:cs typeface="Calibri" panose="020F0502020204030204" pitchFamily="34" charset="0"/>
            </a:endParaRPr>
          </a:p>
          <a:p>
            <a:pPr lvl="0" algn="l">
              <a:lnSpc>
                <a:spcPct val="100000"/>
              </a:lnSpc>
              <a:spcBef>
                <a:spcPts val="0"/>
              </a:spcBef>
              <a:spcAft>
                <a:spcPts val="0"/>
              </a:spcAft>
              <a:buNone/>
            </a:pPr>
            <a:endParaRPr lang="en-GB" sz="1200" b="0" u="none" strike="noStrike" noProof="0">
              <a:solidFill>
                <a:srgbClr val="000000"/>
              </a:solidFill>
              <a:latin typeface="+mn-lt"/>
              <a:cs typeface="Calibri" panose="020F0502020204030204" pitchFamily="34" charset="0"/>
            </a:endParaRPr>
          </a:p>
          <a:p>
            <a:pPr lvl="0" algn="l">
              <a:lnSpc>
                <a:spcPct val="100000"/>
              </a:lnSpc>
              <a:spcBef>
                <a:spcPts val="0"/>
              </a:spcBef>
              <a:spcAft>
                <a:spcPts val="0"/>
              </a:spcAft>
              <a:buNone/>
            </a:pPr>
            <a:r>
              <a:rPr lang="en-GB" sz="1200" b="0" u="none" strike="noStrike" noProof="0">
                <a:solidFill>
                  <a:srgbClr val="000000"/>
                </a:solidFill>
                <a:latin typeface="+mn-lt"/>
                <a:cs typeface="Calibri" panose="020F0502020204030204" pitchFamily="34" charset="0"/>
              </a:rPr>
              <a:t>Mental ill-health can vary in severity and impact a person’s day-to-day life in a variety </a:t>
            </a:r>
            <a:r>
              <a:rPr lang="en-GB" sz="1200" noProof="0">
                <a:solidFill>
                  <a:srgbClr val="000000"/>
                </a:solidFill>
                <a:cs typeface="Calibri" panose="020F0502020204030204" pitchFamily="34" charset="0"/>
              </a:rPr>
              <a:t>o</a:t>
            </a:r>
            <a:r>
              <a:rPr lang="en-GB" sz="1200" b="0" u="none" strike="noStrike" noProof="0">
                <a:solidFill>
                  <a:srgbClr val="000000"/>
                </a:solidFill>
                <a:latin typeface="+mn-lt"/>
                <a:cs typeface="Calibri" panose="020F0502020204030204" pitchFamily="34" charset="0"/>
              </a:rPr>
              <a:t>f ways. This can depend on a carer’s support network and their individual circumstances and experiences. Mental ill-health might occur alongside other stressful life experiences.</a:t>
            </a:r>
            <a:endParaRPr lang="en-GB" sz="1200">
              <a:latin typeface="+mn-lt"/>
              <a:cs typeface="Calibri" panose="020F0502020204030204" pitchFamily="34" charset="0"/>
            </a:endParaRPr>
          </a:p>
        </p:txBody>
      </p:sp>
      <p:sp>
        <p:nvSpPr>
          <p:cNvPr id="6" name="TextBox 5">
            <a:extLst>
              <a:ext uri="{FF2B5EF4-FFF2-40B4-BE49-F238E27FC236}">
                <a16:creationId xmlns:a16="http://schemas.microsoft.com/office/drawing/2014/main" id="{8561D9DA-8D6C-6C03-42EE-C167F3BD58D4}"/>
              </a:ext>
            </a:extLst>
          </p:cNvPr>
          <p:cNvSpPr txBox="1"/>
          <p:nvPr/>
        </p:nvSpPr>
        <p:spPr>
          <a:xfrm>
            <a:off x="68941" y="4003010"/>
            <a:ext cx="7979906" cy="2308324"/>
          </a:xfrm>
          <a:prstGeom prst="rect">
            <a:avLst/>
          </a:prstGeom>
          <a:solidFill>
            <a:schemeClr val="accent5">
              <a:lumMod val="40000"/>
              <a:lumOff val="60000"/>
            </a:schemeClr>
          </a:solidFill>
        </p:spPr>
        <p:txBody>
          <a:bodyPr wrap="square" rtlCol="0">
            <a:spAutoFit/>
          </a:bodyPr>
          <a:lstStyle/>
          <a:p>
            <a:pPr lvl="0" algn="l">
              <a:lnSpc>
                <a:spcPct val="100000"/>
              </a:lnSpc>
              <a:spcBef>
                <a:spcPts val="0"/>
              </a:spcBef>
              <a:spcAft>
                <a:spcPts val="0"/>
              </a:spcAft>
              <a:buNone/>
            </a:pPr>
            <a:r>
              <a:rPr lang="en-GB" sz="1200" b="0" i="0" u="none" strike="noStrike" noProof="0">
                <a:latin typeface="+mj-lt"/>
                <a:cs typeface="Calibri" panose="020F0502020204030204" pitchFamily="34" charset="0"/>
              </a:rPr>
              <a:t>It is estimated that 50,000 children and young people are caring for a parent with mental ill-health. In this situation, where a child is acting as a young carer for a parent with mental ill-health, it is less likely that the person </a:t>
            </a:r>
            <a:r>
              <a:rPr lang="en-GB" sz="1200">
                <a:latin typeface="+mj-lt"/>
                <a:cs typeface="Calibri" panose="020F0502020204030204" pitchFamily="34" charset="0"/>
              </a:rPr>
              <a:t>affected by mental ill-health will seek support, </a:t>
            </a:r>
            <a:r>
              <a:rPr lang="en-GB" sz="1200" b="0" i="0" u="none" strike="noStrike" noProof="0">
                <a:latin typeface="+mj-lt"/>
                <a:cs typeface="Calibri" panose="020F0502020204030204" pitchFamily="34" charset="0"/>
              </a:rPr>
              <a:t>compared to a someone who is being cared for by an adult</a:t>
            </a:r>
            <a:r>
              <a:rPr lang="en-GB" sz="1200">
                <a:latin typeface="+mj-lt"/>
                <a:cs typeface="Calibri" panose="020F0502020204030204" pitchFamily="34" charset="0"/>
              </a:rPr>
              <a:t> [2].</a:t>
            </a:r>
            <a:endParaRPr lang="en-GB" sz="1200" b="0" i="0" u="none" strike="noStrike" noProof="0">
              <a:latin typeface="+mj-lt"/>
              <a:cs typeface="Calibri" panose="020F0502020204030204" pitchFamily="34" charset="0"/>
            </a:endParaRPr>
          </a:p>
          <a:p>
            <a:pPr lvl="0" algn="l">
              <a:lnSpc>
                <a:spcPct val="100000"/>
              </a:lnSpc>
              <a:spcBef>
                <a:spcPts val="0"/>
              </a:spcBef>
              <a:spcAft>
                <a:spcPts val="0"/>
              </a:spcAft>
              <a:buNone/>
            </a:pPr>
            <a:endParaRPr lang="en-GB" sz="1200">
              <a:latin typeface="+mj-lt"/>
              <a:cs typeface="Calibri" panose="020F0502020204030204" pitchFamily="34" charset="0"/>
            </a:endParaRPr>
          </a:p>
          <a:p>
            <a:pPr lvl="0" algn="l">
              <a:lnSpc>
                <a:spcPct val="100000"/>
              </a:lnSpc>
              <a:spcBef>
                <a:spcPts val="0"/>
              </a:spcBef>
              <a:spcAft>
                <a:spcPts val="0"/>
              </a:spcAft>
              <a:buNone/>
            </a:pPr>
            <a:r>
              <a:rPr lang="en-GB" sz="1200" b="0" i="0" u="none" strike="noStrike" noProof="0">
                <a:latin typeface="+mj-lt"/>
                <a:cs typeface="Calibri" panose="020F0502020204030204" pitchFamily="34" charset="0"/>
              </a:rPr>
              <a:t>Where the care provided for a child is impacted by a carer's mental health, this can affect a child’s attachment. The security of attachment forms the building blocks for a child’s socio-emotional development. Disruptions in attachment (so-called insecure attachment styles) can lead to long term difficulties in development, and can cause significant psychological, behavioural and functional impairment in later life [3]. </a:t>
            </a:r>
          </a:p>
          <a:p>
            <a:pPr lvl="0" algn="l">
              <a:lnSpc>
                <a:spcPct val="100000"/>
              </a:lnSpc>
              <a:spcBef>
                <a:spcPts val="0"/>
              </a:spcBef>
              <a:spcAft>
                <a:spcPts val="0"/>
              </a:spcAft>
              <a:buNone/>
            </a:pPr>
            <a:endParaRPr lang="en-GB" sz="1200">
              <a:latin typeface="+mj-lt"/>
              <a:cs typeface="Calibri" panose="020F0502020204030204" pitchFamily="34" charset="0"/>
            </a:endParaRPr>
          </a:p>
          <a:p>
            <a:pPr lvl="0" algn="l">
              <a:lnSpc>
                <a:spcPct val="100000"/>
              </a:lnSpc>
              <a:spcBef>
                <a:spcPts val="0"/>
              </a:spcBef>
              <a:spcAft>
                <a:spcPts val="0"/>
              </a:spcAft>
              <a:buNone/>
            </a:pPr>
            <a:r>
              <a:rPr lang="en-GB" sz="1200" b="0" i="0" u="none" strike="noStrike" noProof="0">
                <a:latin typeface="+mj-lt"/>
                <a:cs typeface="Calibri" panose="020F0502020204030204" pitchFamily="34" charset="0"/>
              </a:rPr>
              <a:t>Some forms of mental-ill health may impair a parents' ability to consistently demonstrate emotions and feelings or could cause them to be appear "unavailable" or unresponsive to the child. In some circumstances children could be exposed to behaviour from the parent that they find confusing, distressing or could place the child at immediate risk</a:t>
            </a:r>
            <a:r>
              <a:rPr lang="en-GB" sz="1200" b="0" i="0" u="none" strike="noStrike" noProof="0">
                <a:solidFill>
                  <a:srgbClr val="333333"/>
                </a:solidFill>
                <a:latin typeface="+mj-lt"/>
                <a:cs typeface="Calibri" panose="020F0502020204030204" pitchFamily="34" charset="0"/>
              </a:rPr>
              <a:t>.</a:t>
            </a:r>
          </a:p>
        </p:txBody>
      </p:sp>
      <p:sp>
        <p:nvSpPr>
          <p:cNvPr id="10" name="TextBox 9">
            <a:extLst>
              <a:ext uri="{FF2B5EF4-FFF2-40B4-BE49-F238E27FC236}">
                <a16:creationId xmlns:a16="http://schemas.microsoft.com/office/drawing/2014/main" id="{4759BF82-13BB-45CB-E884-2B3FAE5129A8}"/>
              </a:ext>
            </a:extLst>
          </p:cNvPr>
          <p:cNvSpPr txBox="1"/>
          <p:nvPr/>
        </p:nvSpPr>
        <p:spPr>
          <a:xfrm>
            <a:off x="8176437" y="524165"/>
            <a:ext cx="3892980" cy="4708981"/>
          </a:xfrm>
          <a:prstGeom prst="rect">
            <a:avLst/>
          </a:prstGeom>
          <a:solidFill>
            <a:schemeClr val="accent6">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noProof="0">
                <a:latin typeface="+mn-lt"/>
                <a:cs typeface="Calibri" panose="020F0502020204030204" pitchFamily="34" charset="0"/>
              </a:rPr>
              <a:t>The type of mental ill-health, presenting behaviours, and individual circumstances are factors that need to be considered in any assessments and the impact of these on 'parenting capacity’. When identifying mental ill-health as a concern in any assessment or plan, these should be outlined as detailed as possible, including examples and descriptions of the behaviour being displayed and the impact this is having.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noProof="0">
              <a:latin typeface="+mn-lt"/>
              <a:cs typeface="Calibri" panose="020F0502020204030204" pitchFamily="34" charset="0"/>
            </a:endParaRPr>
          </a:p>
          <a:p>
            <a:pPr lvl="0">
              <a:buNone/>
            </a:pPr>
            <a:r>
              <a:rPr lang="en-GB" sz="1200" b="0" i="0" u="none" strike="noStrike" noProof="0">
                <a:latin typeface="+mn-lt"/>
                <a:cs typeface="Calibri" panose="020F0502020204030204" pitchFamily="34" charset="0"/>
              </a:rPr>
              <a:t>There should always be an early assessment of need considering the child's developmental needs the family and environmental factors and parenting capacity. </a:t>
            </a:r>
          </a:p>
          <a:p>
            <a:pPr lvl="0">
              <a:buNone/>
            </a:pPr>
            <a:endParaRPr lang="en-GB" sz="1200" b="1" i="0">
              <a:latin typeface="+mn-lt"/>
              <a:cs typeface="Calibri" panose="020F0502020204030204" pitchFamily="34" charset="0"/>
            </a:endParaRPr>
          </a:p>
          <a:p>
            <a:pPr lvl="0">
              <a:buNone/>
            </a:pPr>
            <a:r>
              <a:rPr lang="en-GB" sz="1200" b="0" i="0" u="none" strike="noStrike" noProof="0">
                <a:latin typeface="+mn-lt"/>
                <a:cs typeface="Calibri" panose="020F0502020204030204" pitchFamily="34" charset="0"/>
              </a:rPr>
              <a:t>Regarding mental wellbeing, responses to caregivers at times of change and stress, such as the birth of a child, is essential and can support positive emotional attachment. </a:t>
            </a:r>
            <a:r>
              <a:rPr lang="en-GB" sz="1200">
                <a:cs typeface="Calibri" panose="020F0502020204030204" pitchFamily="34" charset="0"/>
              </a:rPr>
              <a:t> </a:t>
            </a:r>
            <a:endParaRPr lang="en-GB" sz="1200" b="0" i="0" u="none" strike="noStrike" noProof="0">
              <a:latin typeface="+mn-lt"/>
              <a:cs typeface="Calibri" panose="020F0502020204030204" pitchFamily="34" charset="0"/>
            </a:endParaRPr>
          </a:p>
          <a:p>
            <a:pPr lvl="0" algn="ctr">
              <a:buNone/>
            </a:pPr>
            <a:endParaRPr lang="en-GB" sz="1200">
              <a:latin typeface="+mn-lt"/>
              <a:cs typeface="Calibri" panose="020F0502020204030204" pitchFamily="34" charset="0"/>
            </a:endParaRPr>
          </a:p>
          <a:p>
            <a:pPr lvl="0">
              <a:buNone/>
            </a:pPr>
            <a:r>
              <a:rPr lang="en-GB" sz="1200" b="0" i="0" u="none" strike="noStrike" noProof="0">
                <a:latin typeface="+mn-lt"/>
                <a:cs typeface="Calibri" panose="020F0502020204030204" pitchFamily="34" charset="0"/>
              </a:rPr>
              <a:t>Consider some of the advice on the previous slide regarding communicating and questions. You may also wish to consider these additional questions:</a:t>
            </a:r>
          </a:p>
          <a:p>
            <a:pPr lvl="0">
              <a:buNone/>
            </a:pPr>
            <a:endParaRPr lang="en-GB" sz="1200" b="0" i="0" u="none" strike="noStrike" noProof="0">
              <a:latin typeface="+mn-lt"/>
              <a:cs typeface="Calibri" panose="020F0502020204030204" pitchFamily="34" charset="0"/>
            </a:endParaRPr>
          </a:p>
          <a:p>
            <a:pPr lvl="0">
              <a:buNone/>
            </a:pPr>
            <a:r>
              <a:rPr lang="en-GB" sz="1200" b="0" i="0" u="none" strike="noStrike" noProof="0">
                <a:latin typeface="+mn-lt"/>
                <a:cs typeface="Calibri" panose="020F0502020204030204" pitchFamily="34" charset="0"/>
              </a:rPr>
              <a:t>What or who is making this situation harder for you to deal with right now? </a:t>
            </a:r>
          </a:p>
          <a:p>
            <a:pPr lvl="0">
              <a:buNone/>
            </a:pPr>
            <a:r>
              <a:rPr lang="en-GB" sz="1200" b="0" i="0" u="none" strike="noStrike" noProof="0">
                <a:latin typeface="+mn-lt"/>
                <a:cs typeface="Calibri" panose="020F0502020204030204" pitchFamily="34" charset="0"/>
              </a:rPr>
              <a:t>What do you think needs to happen to change this?</a:t>
            </a:r>
          </a:p>
        </p:txBody>
      </p:sp>
      <p:sp>
        <p:nvSpPr>
          <p:cNvPr id="15" name="TextBox 14">
            <a:extLst>
              <a:ext uri="{FF2B5EF4-FFF2-40B4-BE49-F238E27FC236}">
                <a16:creationId xmlns:a16="http://schemas.microsoft.com/office/drawing/2014/main" id="{A521D2C9-4D01-C79C-C853-1D3B02EC0E5A}"/>
              </a:ext>
            </a:extLst>
          </p:cNvPr>
          <p:cNvSpPr txBox="1"/>
          <p:nvPr/>
        </p:nvSpPr>
        <p:spPr>
          <a:xfrm>
            <a:off x="-31644" y="6383329"/>
            <a:ext cx="8181076" cy="615553"/>
          </a:xfrm>
          <a:prstGeom prst="rect">
            <a:avLst/>
          </a:prstGeom>
          <a:noFill/>
        </p:spPr>
        <p:txBody>
          <a:bodyPr wrap="square">
            <a:spAutoFit/>
          </a:bodyPr>
          <a:lstStyle/>
          <a:p>
            <a:pPr lvl="0">
              <a:defRPr/>
            </a:pPr>
            <a:r>
              <a:rPr kumimoji="0" lang="en-GB" sz="900" b="0" i="0" u="none" strike="noStrike" kern="1200" cap="none" spc="0" normalizeH="0" baseline="0" noProof="0">
                <a:ln>
                  <a:noFill/>
                </a:ln>
                <a:solidFill>
                  <a:prstClr val="black"/>
                </a:solidFill>
                <a:effectLst/>
                <a:uLnTx/>
                <a:uFillTx/>
                <a:latin typeface="Arial" panose="020B0604020202020204"/>
                <a:ea typeface="+mn-ea"/>
                <a:cs typeface="+mn-cs"/>
              </a:rPr>
              <a:t>[</a:t>
            </a:r>
            <a:r>
              <a:rPr kumimoji="0" lang="en-GB" sz="900" b="0" i="0" u="none" strike="noStrike" kern="1200" cap="none" spc="0" normalizeH="0" baseline="0" noProof="0">
                <a:ln>
                  <a:noFill/>
                </a:ln>
                <a:effectLst/>
                <a:uLnTx/>
                <a:uFillTx/>
                <a:latin typeface="Arial" panose="020B0604020202020204"/>
                <a:ea typeface="+mn-ea"/>
                <a:cs typeface="+mn-cs"/>
              </a:rPr>
              <a:t>1]</a:t>
            </a:r>
            <a:r>
              <a:rPr lang="en-GB" sz="900"/>
              <a:t> NHS England (2024) </a:t>
            </a:r>
            <a:r>
              <a:rPr lang="en-GB" sz="900">
                <a:solidFill>
                  <a:prstClr val="black"/>
                </a:solidFill>
                <a:hlinkClick r:id="rId9"/>
              </a:rPr>
              <a:t>Perinatal Mental Health</a:t>
            </a:r>
            <a:endParaRPr lang="en-GB" sz="900">
              <a:solidFill>
                <a:prstClr val="black"/>
              </a:solidFill>
            </a:endParaRPr>
          </a:p>
          <a:p>
            <a:pPr lvl="0">
              <a:defRPr/>
            </a:pPr>
            <a:r>
              <a:rPr lang="en-GB" sz="900"/>
              <a:t>[2] The Children’s Society (2018). </a:t>
            </a:r>
            <a:r>
              <a:rPr lang="en-GB" sz="900" b="1">
                <a:solidFill>
                  <a:srgbClr val="FFFFFF"/>
                </a:solidFill>
                <a:hlinkClick r:id="rId10"/>
              </a:rPr>
              <a:t>Young Carers in Families Affected by Parental Mental Health Illness</a:t>
            </a:r>
            <a:endParaRPr lang="en-GB" sz="900" b="1">
              <a:solidFill>
                <a:srgbClr val="FFFFFF"/>
              </a:solidFill>
            </a:endParaRPr>
          </a:p>
          <a:p>
            <a:pPr lvl="0">
              <a:defRPr/>
            </a:pPr>
            <a:r>
              <a:rPr lang="en-GB" sz="900"/>
              <a:t>[3] National Institute for Health and Care Excellence. (2021). Postnatal Care: Emotional Attachment. </a:t>
            </a:r>
            <a:r>
              <a:rPr lang="en-GB" sz="900" b="1">
                <a:solidFill>
                  <a:srgbClr val="FFFFFF"/>
                </a:solidFill>
                <a:hlinkClick r:id="rId11"/>
              </a:rPr>
              <a:t>NG194 Evidence review O (nice.org.uk)</a:t>
            </a:r>
            <a:r>
              <a:rPr lang="en-GB" sz="900">
                <a:solidFill>
                  <a:srgbClr val="333333"/>
                </a:solidFill>
              </a:rPr>
              <a:t>.</a:t>
            </a:r>
            <a:endParaRPr lang="en-GB" sz="90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700" b="0" i="0" u="none" strike="noStrike" kern="1200" cap="none" spc="0" normalizeH="0" baseline="0" noProof="0">
              <a:ln>
                <a:noFill/>
              </a:ln>
              <a:solidFill>
                <a:prstClr val="black"/>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3040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28DDF72-7D10-18C7-D075-1654B55CEB30}"/>
              </a:ext>
            </a:extLst>
          </p:cNvPr>
          <p:cNvSpPr txBox="1"/>
          <p:nvPr/>
        </p:nvSpPr>
        <p:spPr>
          <a:xfrm>
            <a:off x="3448051" y="62424"/>
            <a:ext cx="867615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panose="020B0604020202020204" pitchFamily="34" charset="0"/>
                <a:cs typeface="Arial" panose="020B0604020202020204" pitchFamily="34" charset="0"/>
              </a:rPr>
              <a:t>Professionals should remain alert to the indicators of neglect whenever domestic abuse is raised as an issue and equally consider whether the child is exposed to domestic abuse when working with cases of neglect. </a:t>
            </a:r>
            <a:endParaRPr lang="en-US" sz="1200"/>
          </a:p>
        </p:txBody>
      </p:sp>
      <p:sp>
        <p:nvSpPr>
          <p:cNvPr id="10" name="TextBox 9">
            <a:extLst>
              <a:ext uri="{FF2B5EF4-FFF2-40B4-BE49-F238E27FC236}">
                <a16:creationId xmlns:a16="http://schemas.microsoft.com/office/drawing/2014/main" id="{DB56B625-1AFB-E2B9-1779-41C2A9A4BDB6}"/>
              </a:ext>
            </a:extLst>
          </p:cNvPr>
          <p:cNvSpPr txBox="1"/>
          <p:nvPr/>
        </p:nvSpPr>
        <p:spPr>
          <a:xfrm>
            <a:off x="6096000" y="575364"/>
            <a:ext cx="6065696" cy="5632311"/>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ea typeface="+mn-lt"/>
                <a:cs typeface="+mn-lt"/>
              </a:rPr>
              <a:t>Perpetrators of domestic abuse must be held responsible for their behaviours and actions and a clear link made to neglect. The needs of the child are central to planning and responses should focus on creating and monitoring safety within the context of the abuse. </a:t>
            </a:r>
            <a:endParaRPr lang="en-US" sz="1200">
              <a:ea typeface="+mn-lt"/>
              <a:cs typeface="+mn-lt"/>
            </a:endParaRPr>
          </a:p>
          <a:p>
            <a:endParaRPr lang="en-GB" sz="1200">
              <a:ea typeface="+mn-lt"/>
              <a:cs typeface="+mn-lt"/>
            </a:endParaRPr>
          </a:p>
          <a:p>
            <a:r>
              <a:rPr lang="en-GB" sz="1200">
                <a:ea typeface="+mn-lt"/>
                <a:cs typeface="+mn-lt"/>
              </a:rPr>
              <a:t>Encourage reports to the police and discuss when to call using 999 followed by 55 when it is unsafe to speak. Ensure you keep records that include any police incident numbers. </a:t>
            </a:r>
          </a:p>
          <a:p>
            <a:endParaRPr lang="en-GB" sz="1200">
              <a:ea typeface="+mn-lt"/>
              <a:cs typeface="+mn-lt"/>
            </a:endParaRPr>
          </a:p>
          <a:p>
            <a:r>
              <a:rPr lang="en-GB" sz="1200">
                <a:ea typeface="+mn-lt"/>
                <a:cs typeface="+mn-lt"/>
              </a:rPr>
              <a:t>Encourage sharing what is happening with family and close friends who can offer support. Advise on relevant support services available to them and support them to access these. </a:t>
            </a:r>
          </a:p>
          <a:p>
            <a:endParaRPr lang="en-GB" sz="1200">
              <a:ea typeface="+mn-lt"/>
              <a:cs typeface="+mn-lt"/>
            </a:endParaRPr>
          </a:p>
          <a:p>
            <a:r>
              <a:rPr lang="en-GB" sz="1200">
                <a:ea typeface="+mn-lt"/>
                <a:cs typeface="+mn-lt"/>
              </a:rPr>
              <a:t>It is important to let them know the domestic abuse they are experiencing is not their fault. </a:t>
            </a:r>
          </a:p>
          <a:p>
            <a:endParaRPr lang="en-GB" sz="1200">
              <a:ea typeface="+mn-lt"/>
              <a:cs typeface="+mn-lt"/>
            </a:endParaRPr>
          </a:p>
          <a:p>
            <a:r>
              <a:rPr lang="en-GB" sz="1200">
                <a:ea typeface="+mn-lt"/>
                <a:cs typeface="+mn-lt"/>
              </a:rPr>
              <a:t>You can also offer advice with IT safety (</a:t>
            </a:r>
            <a:r>
              <a:rPr lang="en-GB" sz="1200" u="sng">
                <a:solidFill>
                  <a:schemeClr val="accent1"/>
                </a:solidFill>
                <a:ea typeface="+mn-lt"/>
                <a:cs typeface="+mn-lt"/>
              </a:rPr>
              <a:t>T</a:t>
            </a:r>
            <a:r>
              <a:rPr lang="en-GB" sz="1200">
                <a:solidFill>
                  <a:schemeClr val="accent1"/>
                </a:solidFill>
                <a:ea typeface="+mn-lt"/>
                <a:cs typeface="+mn-lt"/>
                <a:hlinkClick r:id="rId3">
                  <a:extLst>
                    <a:ext uri="{A12FA001-AC4F-418D-AE19-62706E023703}">
                      <ahyp:hlinkClr xmlns:ahyp="http://schemas.microsoft.com/office/drawing/2018/hyperlinkcolor" val="tx"/>
                    </a:ext>
                  </a:extLst>
                </a:hlinkClick>
              </a:rPr>
              <a:t>he Cyber Helpline</a:t>
            </a:r>
            <a:r>
              <a:rPr lang="en-GB" sz="1200">
                <a:ea typeface="+mn-lt"/>
                <a:cs typeface="+mn-lt"/>
              </a:rPr>
              <a:t>). For concerns of stalking there is also an app called </a:t>
            </a:r>
            <a:r>
              <a:rPr lang="en-GB" sz="1200">
                <a:solidFill>
                  <a:schemeClr val="accent1"/>
                </a:solidFill>
                <a:ea typeface="+mn-lt"/>
                <a:cs typeface="+mn-lt"/>
                <a:hlinkClick r:id="rId4">
                  <a:extLst>
                    <a:ext uri="{A12FA001-AC4F-418D-AE19-62706E023703}">
                      <ahyp:hlinkClr xmlns:ahyp="http://schemas.microsoft.com/office/drawing/2018/hyperlinkcolor" val="tx"/>
                    </a:ext>
                  </a:extLst>
                </a:hlinkClick>
              </a:rPr>
              <a:t>Hollie Guard</a:t>
            </a:r>
            <a:r>
              <a:rPr lang="en-GB" sz="1200">
                <a:solidFill>
                  <a:srgbClr val="FF0000"/>
                </a:solidFill>
                <a:ea typeface="+mn-lt"/>
                <a:cs typeface="+mn-lt"/>
              </a:rPr>
              <a:t>. </a:t>
            </a:r>
            <a:r>
              <a:rPr lang="en-GB" sz="1200">
                <a:ea typeface="+mn-lt"/>
                <a:cs typeface="+mn-lt"/>
              </a:rPr>
              <a:t>It is not advised that someone blocks a person who is stalking. This could encourage a change and escalation in behaviour.  </a:t>
            </a:r>
          </a:p>
          <a:p>
            <a:endParaRPr lang="en-GB" sz="1200">
              <a:ea typeface="+mn-lt"/>
              <a:cs typeface="+mn-lt"/>
            </a:endParaRPr>
          </a:p>
          <a:p>
            <a:r>
              <a:rPr lang="en-GB" sz="1200">
                <a:ea typeface="+mn-lt"/>
                <a:cs typeface="+mn-lt"/>
              </a:rPr>
              <a:t>Any person who is concerned about potential domestic abuse can make a </a:t>
            </a:r>
            <a:r>
              <a:rPr lang="en-GB" sz="1200">
                <a:solidFill>
                  <a:srgbClr val="333333"/>
                </a:solidFill>
                <a:ea typeface="+mn-lt"/>
                <a:cs typeface="+mn-lt"/>
                <a:hlinkClick r:id="rId5"/>
              </a:rPr>
              <a:t>Claire's law application</a:t>
            </a:r>
            <a:r>
              <a:rPr lang="en-GB" sz="1200">
                <a:solidFill>
                  <a:srgbClr val="333333"/>
                </a:solidFill>
                <a:ea typeface="+mn-lt"/>
                <a:cs typeface="+mn-lt"/>
              </a:rPr>
              <a:t>. </a:t>
            </a:r>
            <a:r>
              <a:rPr lang="en-GB" sz="1200">
                <a:ea typeface="+mn-lt"/>
                <a:cs typeface="+mn-lt"/>
              </a:rPr>
              <a:t>If there are Police held records regarding history of abuse and concerning behaviour, the named victim can be informed.</a:t>
            </a:r>
            <a:endParaRPr lang="en-US" sz="1200">
              <a:ea typeface="+mn-lt"/>
              <a:cs typeface="+mn-lt"/>
            </a:endParaRPr>
          </a:p>
          <a:p>
            <a:endParaRPr lang="en-GB" sz="1200">
              <a:solidFill>
                <a:srgbClr val="333333"/>
              </a:solidFill>
              <a:ea typeface="+mn-lt"/>
              <a:cs typeface="+mn-lt"/>
            </a:endParaRPr>
          </a:p>
          <a:p>
            <a:r>
              <a:rPr lang="en-US" sz="1200">
                <a:ea typeface="+mn-lt"/>
                <a:cs typeface="+mn-lt"/>
              </a:rPr>
              <a:t>Completing a </a:t>
            </a:r>
            <a:r>
              <a:rPr lang="en-US" sz="1200">
                <a:ea typeface="+mn-lt"/>
                <a:cs typeface="+mn-lt"/>
                <a:hlinkClick r:id="rId6"/>
              </a:rPr>
              <a:t>DASH/S-DASH </a:t>
            </a:r>
            <a:r>
              <a:rPr lang="en-US" sz="1200">
                <a:ea typeface="+mn-lt"/>
                <a:cs typeface="+mn-lt"/>
              </a:rPr>
              <a:t>with the person experiencing abuse will</a:t>
            </a:r>
            <a:r>
              <a:rPr lang="en-US" sz="1200">
                <a:solidFill>
                  <a:srgbClr val="333333"/>
                </a:solidFill>
                <a:ea typeface="+mn-lt"/>
                <a:cs typeface="+mn-lt"/>
              </a:rPr>
              <a:t> </a:t>
            </a:r>
            <a:r>
              <a:rPr lang="en-US" sz="1200">
                <a:ea typeface="+mn-lt"/>
                <a:cs typeface="+mn-lt"/>
              </a:rPr>
              <a:t>help to consider any risk and should be completed at each new incident or change in situation. Full guidance on completing these can be found on the link above. The scoring will support any professional judgements made regarding onward action to address the concerns in a multiagency meeting through MARAC.</a:t>
            </a:r>
            <a:r>
              <a:rPr lang="en-GB" sz="1200">
                <a:ea typeface="+mn-lt"/>
                <a:cs typeface="+mn-lt"/>
              </a:rPr>
              <a:t>It is advised that the person receiving the information is alerted to the referral wherever possible.</a:t>
            </a:r>
            <a:endParaRPr lang="en-US" sz="1200">
              <a:ea typeface="+mn-lt"/>
              <a:cs typeface="+mn-lt"/>
            </a:endParaRPr>
          </a:p>
        </p:txBody>
      </p:sp>
      <p:sp>
        <p:nvSpPr>
          <p:cNvPr id="12" name="Title 1">
            <a:extLst>
              <a:ext uri="{FF2B5EF4-FFF2-40B4-BE49-F238E27FC236}">
                <a16:creationId xmlns:a16="http://schemas.microsoft.com/office/drawing/2014/main" id="{E8031EFE-943B-E555-2C22-25E8FAE09E1C}"/>
              </a:ext>
            </a:extLst>
          </p:cNvPr>
          <p:cNvSpPr txBox="1">
            <a:spLocks/>
          </p:cNvSpPr>
          <p:nvPr/>
        </p:nvSpPr>
        <p:spPr>
          <a:xfrm>
            <a:off x="1" y="51461"/>
            <a:ext cx="3448050" cy="455435"/>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Domestic Abuse</a:t>
            </a:r>
          </a:p>
        </p:txBody>
      </p:sp>
      <p:sp>
        <p:nvSpPr>
          <p:cNvPr id="2" name="TextBox 1">
            <a:extLst>
              <a:ext uri="{FF2B5EF4-FFF2-40B4-BE49-F238E27FC236}">
                <a16:creationId xmlns:a16="http://schemas.microsoft.com/office/drawing/2014/main" id="{E14FD5CA-99AA-8325-2079-66A6D355B27E}"/>
              </a:ext>
            </a:extLst>
          </p:cNvPr>
          <p:cNvSpPr txBox="1"/>
          <p:nvPr/>
        </p:nvSpPr>
        <p:spPr>
          <a:xfrm>
            <a:off x="123825" y="568937"/>
            <a:ext cx="5857873" cy="3293209"/>
          </a:xfrm>
          <a:prstGeom prst="rect">
            <a:avLst/>
          </a:prstGeom>
          <a:solidFill>
            <a:srgbClr val="D2B3FB"/>
          </a:solidFill>
        </p:spPr>
        <p:txBody>
          <a:bodyPr wrap="square" lIns="91440" tIns="45720" rIns="91440" bIns="45720" rtlCol="0" anchor="t">
            <a:spAutoFit/>
          </a:bodyPr>
          <a:lstStyle/>
          <a:p>
            <a:pPr lvl="0" algn="ctr">
              <a:buNone/>
            </a:pPr>
            <a:r>
              <a:rPr lang="en-GB" sz="1600" b="0" i="0" u="none" strike="noStrike" noProof="0">
                <a:solidFill>
                  <a:srgbClr val="0070C0"/>
                </a:solidFill>
                <a:latin typeface="+mn-lt"/>
                <a:hlinkClick r:id="rId7">
                  <a:extLst>
                    <a:ext uri="{A12FA001-AC4F-418D-AE19-62706E023703}">
                      <ahyp:hlinkClr xmlns:ahyp="http://schemas.microsoft.com/office/drawing/2018/hyperlinkcolor" val="tx"/>
                    </a:ext>
                  </a:extLst>
                </a:hlinkClick>
              </a:rPr>
              <a:t>Women's Aid</a:t>
            </a:r>
            <a:r>
              <a:rPr lang="en-GB" sz="1600" b="0" i="0" u="none" strike="noStrike" noProof="0">
                <a:solidFill>
                  <a:srgbClr val="0070C0"/>
                </a:solidFill>
                <a:latin typeface="+mn-lt"/>
              </a:rPr>
              <a:t> </a:t>
            </a:r>
            <a:r>
              <a:rPr lang="en-GB" sz="1200" b="0" i="0" u="none" strike="noStrike" noProof="0">
                <a:latin typeface="+mn-lt"/>
              </a:rPr>
              <a:t>describe </a:t>
            </a:r>
            <a:r>
              <a:rPr lang="en-GB" sz="1200"/>
              <a:t>domestic</a:t>
            </a:r>
            <a:r>
              <a:rPr lang="en-GB" sz="1200" b="0" i="0" u="none" strike="noStrike" noProof="0">
                <a:latin typeface="+mn-lt"/>
              </a:rPr>
              <a:t> abuse in this short video (1:08)</a:t>
            </a:r>
          </a:p>
          <a:p>
            <a:pPr lvl="0" algn="ctr">
              <a:buNone/>
            </a:pPr>
            <a:endParaRPr lang="en-GB" sz="1200" b="0" i="0" u="none" strike="noStrike" noProof="0">
              <a:solidFill>
                <a:schemeClr val="tx1"/>
              </a:solidFill>
              <a:latin typeface="+mn-lt"/>
            </a:endParaRPr>
          </a:p>
          <a:p>
            <a:pPr lvl="0" algn="ctr">
              <a:buNone/>
            </a:pPr>
            <a:endParaRPr lang="en-GB" sz="1200" b="0" i="0" u="none" strike="noStrike" noProof="0">
              <a:solidFill>
                <a:schemeClr val="tx1"/>
              </a:solidFill>
            </a:endParaRPr>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lvl="0" algn="ctr">
              <a:buNone/>
            </a:pPr>
            <a:endParaRPr lang="en-GB" sz="1200"/>
          </a:p>
          <a:p>
            <a:pPr lvl="0" algn="ctr">
              <a:buNone/>
            </a:pPr>
            <a:endParaRPr lang="en-GB" sz="1200" b="0" i="0" u="none" strike="noStrike" noProof="0">
              <a:solidFill>
                <a:schemeClr val="tx1"/>
              </a:solidFill>
            </a:endParaRPr>
          </a:p>
          <a:p>
            <a:pPr algn="ctr"/>
            <a:endParaRPr lang="en-US" sz="1200">
              <a:solidFill>
                <a:srgbClr val="000000"/>
              </a:solidFill>
            </a:endParaRPr>
          </a:p>
          <a:p>
            <a:pPr algn="ctr"/>
            <a:r>
              <a:rPr lang="en-US" sz="1200" b="0" i="0" u="none" strike="noStrike" noProof="0">
                <a:solidFill>
                  <a:srgbClr val="000000"/>
                </a:solidFill>
                <a:latin typeface="+mn-lt"/>
              </a:rPr>
              <a:t>Always take threats of suicide or threats to kill a partner or child seriously and take immediate action to keep children safe.</a:t>
            </a:r>
            <a:endParaRPr lang="en-GB" sz="1200" b="0" i="0" u="none" strike="noStrike" noProof="0">
              <a:solidFill>
                <a:schemeClr val="tx1"/>
              </a:solidFill>
            </a:endParaRPr>
          </a:p>
        </p:txBody>
      </p:sp>
      <p:sp>
        <p:nvSpPr>
          <p:cNvPr id="8" name="TextBox 7">
            <a:extLst>
              <a:ext uri="{FF2B5EF4-FFF2-40B4-BE49-F238E27FC236}">
                <a16:creationId xmlns:a16="http://schemas.microsoft.com/office/drawing/2014/main" id="{0C8413EF-AE5B-DE5C-EDE8-2BBEB9951E9A}"/>
              </a:ext>
            </a:extLst>
          </p:cNvPr>
          <p:cNvSpPr txBox="1"/>
          <p:nvPr/>
        </p:nvSpPr>
        <p:spPr>
          <a:xfrm>
            <a:off x="123824" y="3933254"/>
            <a:ext cx="5857875" cy="2677656"/>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algn="l">
              <a:lnSpc>
                <a:spcPct val="100000"/>
              </a:lnSpc>
              <a:spcBef>
                <a:spcPts val="0"/>
              </a:spcBef>
              <a:spcAft>
                <a:spcPts val="0"/>
              </a:spcAft>
              <a:buNone/>
            </a:pPr>
            <a:r>
              <a:rPr lang="en-GB" sz="1200">
                <a:cs typeface="Calibri"/>
              </a:rPr>
              <a:t>The Domestic Abuse Act 2021 states that </a:t>
            </a:r>
            <a:r>
              <a:rPr lang="en-GB" sz="1200" b="0" i="0" u="none" strike="noStrike" noProof="0"/>
              <a:t>Children should be considered as victims in their own right. </a:t>
            </a:r>
            <a:r>
              <a:rPr lang="en-GB" sz="1200"/>
              <a:t>You can access guidance </a:t>
            </a:r>
            <a:r>
              <a:rPr lang="en-GB" sz="1200">
                <a:hlinkClick r:id="rId8">
                  <a:extLst>
                    <a:ext uri="{A12FA001-AC4F-418D-AE19-62706E023703}">
                      <ahyp:hlinkClr xmlns:ahyp="http://schemas.microsoft.com/office/drawing/2018/hyperlinkcolor" val="tx"/>
                    </a:ext>
                  </a:extLst>
                </a:hlinkClick>
              </a:rPr>
              <a:t>here</a:t>
            </a:r>
            <a:endParaRPr lang="en-GB" sz="1200" b="0" i="0" u="none" strike="noStrike" noProof="0"/>
          </a:p>
          <a:p>
            <a:pPr marL="0" marR="0" lvl="0" indent="0" algn="l">
              <a:lnSpc>
                <a:spcPct val="100000"/>
              </a:lnSpc>
              <a:spcBef>
                <a:spcPts val="0"/>
              </a:spcBef>
              <a:spcAft>
                <a:spcPts val="0"/>
              </a:spcAft>
              <a:buNone/>
            </a:pPr>
            <a:endParaRPr lang="en-GB" sz="1200">
              <a:solidFill>
                <a:srgbClr val="333333"/>
              </a:solidFill>
            </a:endParaRPr>
          </a:p>
          <a:p>
            <a:pPr marL="0" marR="0" lvl="0" indent="0" algn="l">
              <a:lnSpc>
                <a:spcPct val="100000"/>
              </a:lnSpc>
              <a:spcBef>
                <a:spcPts val="0"/>
              </a:spcBef>
              <a:spcAft>
                <a:spcPts val="0"/>
              </a:spcAft>
              <a:buNone/>
            </a:pPr>
            <a:r>
              <a:rPr lang="en-GB" sz="1200" b="0" i="0" u="none" strike="noStrike" noProof="0"/>
              <a:t>The </a:t>
            </a:r>
            <a:r>
              <a:rPr lang="en-GB" sz="1200" b="0" i="0" u="none" strike="noStrike" noProof="0">
                <a:solidFill>
                  <a:srgbClr val="0070C0"/>
                </a:solidFill>
                <a:hlinkClick r:id="rId9">
                  <a:extLst>
                    <a:ext uri="{A12FA001-AC4F-418D-AE19-62706E023703}">
                      <ahyp:hlinkClr xmlns:ahyp="http://schemas.microsoft.com/office/drawing/2018/hyperlinkcolor" val="tx"/>
                    </a:ext>
                  </a:extLst>
                </a:hlinkClick>
              </a:rPr>
              <a:t>NSPCC</a:t>
            </a:r>
            <a:r>
              <a:rPr lang="en-GB" sz="1200" b="0" i="0" u="none" strike="noStrike" noProof="0">
                <a:solidFill>
                  <a:srgbClr val="0070C0"/>
                </a:solidFill>
              </a:rPr>
              <a:t> </a:t>
            </a:r>
            <a:r>
              <a:rPr lang="en-GB" sz="1200" b="0" i="0" u="none" strike="noStrike" noProof="0"/>
              <a:t>discusses </a:t>
            </a:r>
            <a:r>
              <a:rPr lang="en-GB" sz="1200"/>
              <a:t>domestic</a:t>
            </a:r>
            <a:r>
              <a:rPr lang="en-GB" sz="1200" b="0" i="0" u="none" strike="noStrike" noProof="0"/>
              <a:t> </a:t>
            </a:r>
            <a:r>
              <a:rPr lang="en-GB" sz="1200"/>
              <a:t>abuse</a:t>
            </a:r>
            <a:r>
              <a:rPr lang="en-GB" sz="1200" b="0" i="0" u="none" strike="noStrike" noProof="0"/>
              <a:t> as a safeguarding concern and highlights some of the impacts below on children:</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They are denied a positive role model </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 abuse can harm the parent-child bond and impact attachment</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They can develop negative core beliefs about themselves</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They can be isolated from helpful sources of support</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Their coping and survival styles may become problematic</a:t>
            </a:r>
            <a:endParaRPr lang="en-GB" sz="1200">
              <a:cs typeface="Arial"/>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t>They can believe that victimisation is normal or inevitable and develop rationalisations for the abuse.</a:t>
            </a:r>
            <a:endParaRPr lang="en-GB" sz="1200">
              <a:cs typeface="Arial"/>
            </a:endParaRPr>
          </a:p>
          <a:p>
            <a:endParaRPr lang="en-GB" sz="1200" b="0" i="0" u="none" strike="noStrike" noProof="0">
              <a:solidFill>
                <a:srgbClr val="333333"/>
              </a:solidFill>
              <a:cs typeface="Calibri" panose="020F0502020204030204" pitchFamily="34" charset="0"/>
            </a:endParaRPr>
          </a:p>
          <a:p>
            <a:pPr marL="0" marR="0" lvl="0" indent="0" algn="l">
              <a:lnSpc>
                <a:spcPct val="100000"/>
              </a:lnSpc>
              <a:spcBef>
                <a:spcPts val="0"/>
              </a:spcBef>
              <a:spcAft>
                <a:spcPts val="0"/>
              </a:spcAft>
              <a:buNone/>
            </a:pPr>
            <a:r>
              <a:rPr lang="en-GB" sz="1200" noProof="0">
                <a:cs typeface="Calibri"/>
              </a:rPr>
              <a:t>This simple </a:t>
            </a:r>
            <a:r>
              <a:rPr lang="en-GB" sz="1200" noProof="0">
                <a:solidFill>
                  <a:srgbClr val="333333"/>
                </a:solidFill>
                <a:cs typeface="Calibri"/>
                <a:hlinkClick r:id="rId10"/>
              </a:rPr>
              <a:t>video from Kaleidoscope UK </a:t>
            </a:r>
            <a:r>
              <a:rPr lang="en-GB" sz="1200" b="0" i="0" u="none" strike="noStrike" noProof="0"/>
              <a:t>highlights the impact of domestic abuse.</a:t>
            </a:r>
            <a:endParaRPr lang="en-GB" sz="1200" b="0" i="0" u="none" strike="noStrike" noProof="0">
              <a:cs typeface="Arial"/>
            </a:endParaRPr>
          </a:p>
        </p:txBody>
      </p:sp>
      <p:pic>
        <p:nvPicPr>
          <p:cNvPr id="11" name="Online Media 5" title="What is domestic abuse?">
            <a:hlinkClick r:id="" action="ppaction://media"/>
            <a:extLst>
              <a:ext uri="{FF2B5EF4-FFF2-40B4-BE49-F238E27FC236}">
                <a16:creationId xmlns:a16="http://schemas.microsoft.com/office/drawing/2014/main" id="{3F36F845-D0A8-C2B0-A2BB-E4003FB9190B}"/>
              </a:ext>
            </a:extLst>
          </p:cNvPr>
          <p:cNvPicPr>
            <a:picLocks noRot="1" noChangeAspect="1"/>
          </p:cNvPicPr>
          <p:nvPr>
            <a:videoFile r:link="rId1"/>
          </p:nvPr>
        </p:nvPicPr>
        <p:blipFill>
          <a:blip r:embed="rId11"/>
          <a:stretch>
            <a:fillRect/>
          </a:stretch>
        </p:blipFill>
        <p:spPr>
          <a:xfrm>
            <a:off x="722611" y="886030"/>
            <a:ext cx="4566778" cy="2542970"/>
          </a:xfrm>
          <a:prstGeom prst="rect">
            <a:avLst/>
          </a:prstGeom>
        </p:spPr>
      </p:pic>
      <p:sp>
        <p:nvSpPr>
          <p:cNvPr id="7" name="TextBox 6">
            <a:extLst>
              <a:ext uri="{FF2B5EF4-FFF2-40B4-BE49-F238E27FC236}">
                <a16:creationId xmlns:a16="http://schemas.microsoft.com/office/drawing/2014/main" id="{5F4EE43F-1BC0-E83B-4472-6C35488B61A9}"/>
              </a:ext>
            </a:extLst>
          </p:cNvPr>
          <p:cNvSpPr txBox="1"/>
          <p:nvPr/>
        </p:nvSpPr>
        <p:spPr>
          <a:xfrm>
            <a:off x="7481685" y="6234641"/>
            <a:ext cx="2612929" cy="523220"/>
          </a:xfrm>
          <a:prstGeom prst="rect">
            <a:avLst/>
          </a:prstGeom>
          <a:noFill/>
          <a:ln>
            <a:solidFill>
              <a:schemeClr val="tx1"/>
            </a:solidFill>
          </a:ln>
        </p:spPr>
        <p:txBody>
          <a:bodyPr wrap="square" rtlCol="0">
            <a:spAutoFit/>
          </a:bodyPr>
          <a:lstStyle/>
          <a:p>
            <a:pPr algn="ctr"/>
            <a:r>
              <a:rPr lang="en-GB" sz="1400"/>
              <a:t>	Click the image</a:t>
            </a:r>
          </a:p>
          <a:p>
            <a:pPr algn="ctr"/>
            <a:r>
              <a:rPr lang="en-GB" sz="1400"/>
              <a:t> 	for resources</a:t>
            </a:r>
          </a:p>
        </p:txBody>
      </p:sp>
      <p:pic>
        <p:nvPicPr>
          <p:cNvPr id="9" name="Picture 8">
            <a:hlinkClick r:id="rId12"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13"/>
          <a:stretch>
            <a:fillRect/>
          </a:stretch>
        </p:blipFill>
        <p:spPr>
          <a:xfrm>
            <a:off x="7600950" y="6278410"/>
            <a:ext cx="628650" cy="479451"/>
          </a:xfrm>
          <a:prstGeom prst="rect">
            <a:avLst/>
          </a:prstGeom>
        </p:spPr>
      </p:pic>
      <p:pic>
        <p:nvPicPr>
          <p:cNvPr id="4" name="Picture 3">
            <a:hlinkClick r:id="rId14" action="ppaction://hlinksldjump"/>
            <a:extLst>
              <a:ext uri="{FF2B5EF4-FFF2-40B4-BE49-F238E27FC236}">
                <a16:creationId xmlns:a16="http://schemas.microsoft.com/office/drawing/2014/main" id="{09BA289F-F20A-BF1F-5B7C-61CC055FB25C}"/>
              </a:ext>
            </a:extLst>
          </p:cNvPr>
          <p:cNvPicPr>
            <a:picLocks noChangeAspect="1"/>
          </p:cNvPicPr>
          <p:nvPr/>
        </p:nvPicPr>
        <p:blipFill>
          <a:blip r:embed="rId15"/>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85466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1"/>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1"/>
                                        </p:tgtEl>
                                      </p:cBhvr>
                                    </p:cmd>
                                  </p:childTnLst>
                                </p:cTn>
                              </p:par>
                            </p:childTnLst>
                          </p:cTn>
                        </p:par>
                      </p:childTnLst>
                    </p:cTn>
                  </p:par>
                </p:childTnLst>
              </p:cTn>
              <p:nextCondLst>
                <p:cond evt="onClick" delay="0">
                  <p:tgtEl>
                    <p:spTgt spid="11"/>
                  </p:tgtEl>
                </p:cond>
              </p:nextCondLst>
            </p:seq>
            <p:video>
              <p:cMediaNode vol="80000">
                <p:cTn id="12" fill="hold" display="0">
                  <p:stCondLst>
                    <p:cond delay="indefinite"/>
                  </p:stCondLst>
                </p:cTn>
                <p:tgtEl>
                  <p:spTgt spid="11"/>
                </p:tgtEl>
              </p:cMediaNode>
            </p:vide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6F0BE80-9038-0D35-4D97-135D89EDE5FE}"/>
              </a:ext>
            </a:extLst>
          </p:cNvPr>
          <p:cNvSpPr txBox="1"/>
          <p:nvPr/>
        </p:nvSpPr>
        <p:spPr>
          <a:xfrm>
            <a:off x="8096250" y="6279728"/>
            <a:ext cx="2828925" cy="543913"/>
          </a:xfrm>
          <a:prstGeom prst="rect">
            <a:avLst/>
          </a:prstGeom>
          <a:noFill/>
          <a:ln>
            <a:solidFill>
              <a:schemeClr val="tx1"/>
            </a:solidFill>
          </a:ln>
        </p:spPr>
        <p:txBody>
          <a:bodyPr wrap="square" rtlCol="0">
            <a:spAutoFit/>
          </a:bodyPr>
          <a:lstStyle/>
          <a:p>
            <a:endParaRPr lang="en-GB"/>
          </a:p>
        </p:txBody>
      </p:sp>
      <p:sp>
        <p:nvSpPr>
          <p:cNvPr id="7" name="TextBox 6">
            <a:extLst>
              <a:ext uri="{FF2B5EF4-FFF2-40B4-BE49-F238E27FC236}">
                <a16:creationId xmlns:a16="http://schemas.microsoft.com/office/drawing/2014/main" id="{9F4C6E19-4698-8C25-7824-30946C9A4C76}"/>
              </a:ext>
            </a:extLst>
          </p:cNvPr>
          <p:cNvSpPr txBox="1"/>
          <p:nvPr/>
        </p:nvSpPr>
        <p:spPr>
          <a:xfrm>
            <a:off x="76199" y="613060"/>
            <a:ext cx="6898237" cy="3600986"/>
          </a:xfrm>
          <a:prstGeom prst="rect">
            <a:avLst/>
          </a:prstGeom>
          <a:solidFill>
            <a:srgbClr val="D2B3FB"/>
          </a:solidFill>
        </p:spPr>
        <p:txBody>
          <a:bodyPr wrap="square" rtlCol="0">
            <a:spAutoFit/>
          </a:bodyPr>
          <a:lstStyle/>
          <a:p>
            <a:pPr lvl="0">
              <a:lnSpc>
                <a:spcPct val="100000"/>
              </a:lnSpc>
              <a:spcBef>
                <a:spcPts val="0"/>
              </a:spcBef>
              <a:spcAft>
                <a:spcPts val="0"/>
              </a:spcAft>
              <a:buNone/>
            </a:pPr>
            <a:r>
              <a:rPr lang="en-GB" sz="1200" b="0" i="0" u="none" strike="noStrike" noProof="0"/>
              <a:t>While there is no association between learning disability of a carer and child abuse or wilful neglect, there is evidence that children may suffer neglect from omission as a result of a lack of parental education and appropriate, supportive resources.</a:t>
            </a: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a:p>
            <a:pPr lvl="0">
              <a:lnSpc>
                <a:spcPct val="100000"/>
              </a:lnSpc>
              <a:spcBef>
                <a:spcPts val="0"/>
              </a:spcBef>
              <a:spcAft>
                <a:spcPts val="0"/>
              </a:spcAft>
              <a:buNone/>
            </a:pPr>
            <a:endParaRPr lang="en-GB" sz="1200"/>
          </a:p>
          <a:p>
            <a:pPr lvl="0">
              <a:lnSpc>
                <a:spcPct val="100000"/>
              </a:lnSpc>
              <a:spcBef>
                <a:spcPts val="0"/>
              </a:spcBef>
              <a:spcAft>
                <a:spcPts val="0"/>
              </a:spcAft>
              <a:buNone/>
            </a:pPr>
            <a:endParaRPr lang="en-GB" sz="1200" b="0" i="0" u="none" strike="noStrike" noProof="0"/>
          </a:p>
        </p:txBody>
      </p:sp>
      <p:pic>
        <p:nvPicPr>
          <p:cNvPr id="9" name="Picture 8">
            <a:hlinkClick r:id="rId3"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4"/>
          <a:stretch>
            <a:fillRect/>
          </a:stretch>
        </p:blipFill>
        <p:spPr>
          <a:xfrm>
            <a:off x="8278589" y="6303720"/>
            <a:ext cx="661778" cy="495927"/>
          </a:xfrm>
          <a:prstGeom prst="rect">
            <a:avLst/>
          </a:prstGeom>
        </p:spPr>
      </p:pic>
      <p:pic>
        <p:nvPicPr>
          <p:cNvPr id="4" name="Picture 3">
            <a:hlinkClick r:id="rId5" action="ppaction://hlinksldjump"/>
            <a:extLst>
              <a:ext uri="{FF2B5EF4-FFF2-40B4-BE49-F238E27FC236}">
                <a16:creationId xmlns:a16="http://schemas.microsoft.com/office/drawing/2014/main" id="{36BF7A62-D8D2-F1CB-254D-D56E2466A234}"/>
              </a:ext>
            </a:extLst>
          </p:cNvPr>
          <p:cNvPicPr>
            <a:picLocks noChangeAspect="1"/>
          </p:cNvPicPr>
          <p:nvPr/>
        </p:nvPicPr>
        <p:blipFill>
          <a:blip r:embed="rId6"/>
          <a:stretch>
            <a:fillRect/>
          </a:stretch>
        </p:blipFill>
        <p:spPr>
          <a:xfrm>
            <a:off x="11716655" y="6362073"/>
            <a:ext cx="512621" cy="526474"/>
          </a:xfrm>
          <a:prstGeom prst="rect">
            <a:avLst/>
          </a:prstGeom>
        </p:spPr>
      </p:pic>
      <p:sp>
        <p:nvSpPr>
          <p:cNvPr id="6" name="TextBox 5">
            <a:extLst>
              <a:ext uri="{FF2B5EF4-FFF2-40B4-BE49-F238E27FC236}">
                <a16:creationId xmlns:a16="http://schemas.microsoft.com/office/drawing/2014/main" id="{62E557AF-9620-E804-0047-005DA2E07E44}"/>
              </a:ext>
            </a:extLst>
          </p:cNvPr>
          <p:cNvSpPr txBox="1"/>
          <p:nvPr/>
        </p:nvSpPr>
        <p:spPr>
          <a:xfrm>
            <a:off x="3401531" y="68716"/>
            <a:ext cx="87904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a:latin typeface="Arial" panose="020B0604020202020204" pitchFamily="34" charset="0"/>
                <a:ea typeface="Roboto"/>
                <a:cs typeface="Arial" panose="020B0604020202020204" pitchFamily="34" charset="0"/>
              </a:rPr>
              <a:t>Carers with a learning disability can and do become good parents. Support can be put in place to build skills as well as address some of the additional complexities that can be present with increased poverty, discrimination and poor self-esteem. </a:t>
            </a:r>
            <a:endParaRPr lang="en-US" sz="1200"/>
          </a:p>
        </p:txBody>
      </p:sp>
      <p:sp>
        <p:nvSpPr>
          <p:cNvPr id="10" name="TextBox 9">
            <a:extLst>
              <a:ext uri="{FF2B5EF4-FFF2-40B4-BE49-F238E27FC236}">
                <a16:creationId xmlns:a16="http://schemas.microsoft.com/office/drawing/2014/main" id="{E9214DB3-9899-46A2-ABCA-750199237666}"/>
              </a:ext>
            </a:extLst>
          </p:cNvPr>
          <p:cNvSpPr txBox="1"/>
          <p:nvPr/>
        </p:nvSpPr>
        <p:spPr>
          <a:xfrm>
            <a:off x="9024746" y="6303720"/>
            <a:ext cx="2539999" cy="461665"/>
          </a:xfrm>
          <a:prstGeom prst="rect">
            <a:avLst/>
          </a:prstGeom>
          <a:noFill/>
        </p:spPr>
        <p:txBody>
          <a:bodyPr wrap="square" rtlCol="0">
            <a:spAutoFit/>
          </a:bodyPr>
          <a:lstStyle/>
          <a:p>
            <a:r>
              <a:rPr lang="en-GB" sz="1200"/>
              <a:t>Click the image</a:t>
            </a:r>
          </a:p>
          <a:p>
            <a:r>
              <a:rPr lang="en-GB" sz="1200"/>
              <a:t> for resources</a:t>
            </a:r>
          </a:p>
        </p:txBody>
      </p:sp>
      <p:sp>
        <p:nvSpPr>
          <p:cNvPr id="11" name="Title 1">
            <a:extLst>
              <a:ext uri="{FF2B5EF4-FFF2-40B4-BE49-F238E27FC236}">
                <a16:creationId xmlns:a16="http://schemas.microsoft.com/office/drawing/2014/main" id="{A08D3152-C365-ACA6-0AB2-626B7D6C17CE}"/>
              </a:ext>
            </a:extLst>
          </p:cNvPr>
          <p:cNvSpPr txBox="1">
            <a:spLocks/>
          </p:cNvSpPr>
          <p:nvPr/>
        </p:nvSpPr>
        <p:spPr>
          <a:xfrm>
            <a:off x="1" y="51461"/>
            <a:ext cx="3390899" cy="47241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Learning Disability</a:t>
            </a:r>
          </a:p>
        </p:txBody>
      </p:sp>
      <p:graphicFrame>
        <p:nvGraphicFramePr>
          <p:cNvPr id="12" name="Table 11">
            <a:extLst>
              <a:ext uri="{FF2B5EF4-FFF2-40B4-BE49-F238E27FC236}">
                <a16:creationId xmlns:a16="http://schemas.microsoft.com/office/drawing/2014/main" id="{4A5E8496-998C-D73E-3093-B8BA148B67D8}"/>
              </a:ext>
            </a:extLst>
          </p:cNvPr>
          <p:cNvGraphicFramePr>
            <a:graphicFrameLocks noGrp="1"/>
          </p:cNvGraphicFramePr>
          <p:nvPr>
            <p:extLst>
              <p:ext uri="{D42A27DB-BD31-4B8C-83A1-F6EECF244321}">
                <p14:modId xmlns:p14="http://schemas.microsoft.com/office/powerpoint/2010/main" val="580391251"/>
              </p:ext>
            </p:extLst>
          </p:nvPr>
        </p:nvGraphicFramePr>
        <p:xfrm>
          <a:off x="152400" y="1302837"/>
          <a:ext cx="6755394" cy="2911209"/>
        </p:xfrm>
        <a:graphic>
          <a:graphicData uri="http://schemas.openxmlformats.org/drawingml/2006/table">
            <a:tbl>
              <a:tblPr firstRow="1" bandRow="1">
                <a:tableStyleId>{5C22544A-7EE6-4342-B048-85BDC9FD1C3A}</a:tableStyleId>
              </a:tblPr>
              <a:tblGrid>
                <a:gridCol w="6755394">
                  <a:extLst>
                    <a:ext uri="{9D8B030D-6E8A-4147-A177-3AD203B41FA5}">
                      <a16:colId xmlns:a16="http://schemas.microsoft.com/office/drawing/2014/main" val="3629403546"/>
                    </a:ext>
                  </a:extLst>
                </a:gridCol>
              </a:tblGrid>
              <a:tr h="29112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u="none" strike="noStrike" noProof="0">
                          <a:solidFill>
                            <a:schemeClr val="tx1"/>
                          </a:solidFill>
                        </a:rPr>
                        <a:t>Surrey and Borders Partnership NHS Trust have created a video that </a:t>
                      </a:r>
                      <a:r>
                        <a:rPr lang="en-GB" sz="1200" b="0">
                          <a:solidFill>
                            <a:schemeClr val="tx1"/>
                          </a:solidFill>
                        </a:rPr>
                        <a:t>explains Learning Disability and difficulties. (4:55)</a:t>
                      </a:r>
                    </a:p>
                    <a:p>
                      <a:endParaRPr lang="en-GB" sz="1200"/>
                    </a:p>
                    <a:p>
                      <a:endParaRPr lang="en-GB" sz="1200"/>
                    </a:p>
                    <a:p>
                      <a:endParaRPr lang="en-GB" sz="1200"/>
                    </a:p>
                    <a:p>
                      <a:endParaRPr lang="en-GB" sz="1200"/>
                    </a:p>
                    <a:p>
                      <a:endParaRPr lang="en-GB" sz="120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kern="1200" noProof="0">
                        <a:solidFill>
                          <a:srgbClr val="000000"/>
                        </a:solidFill>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rgbClr val="000000"/>
                          </a:solidFill>
                          <a:latin typeface="+mn-lt"/>
                          <a:ea typeface="+mn-ea"/>
                          <a:cs typeface="+mn-cs"/>
                        </a:rPr>
                        <a:t> </a:t>
                      </a:r>
                      <a:endParaRPr lang="en-GB" sz="1200" b="1" kern="1200">
                        <a:solidFill>
                          <a:schemeClr val="lt1"/>
                        </a:solidFill>
                        <a:latin typeface="+mn-lt"/>
                        <a:ea typeface="+mn-ea"/>
                        <a:cs typeface="+mn-cs"/>
                      </a:endParaRPr>
                    </a:p>
                    <a:p>
                      <a:endParaRPr lang="en-GB" sz="1200"/>
                    </a:p>
                    <a:p>
                      <a:endParaRPr lang="en-GB" sz="1200"/>
                    </a:p>
                  </a:txBody>
                  <a:tcPr>
                    <a:solidFill>
                      <a:srgbClr val="E2E5F2"/>
                    </a:solidFill>
                  </a:tcPr>
                </a:tc>
                <a:extLst>
                  <a:ext uri="{0D108BD9-81ED-4DB2-BD59-A6C34878D82A}">
                    <a16:rowId xmlns:a16="http://schemas.microsoft.com/office/drawing/2014/main" val="1974228124"/>
                  </a:ext>
                </a:extLst>
              </a:tr>
            </a:tbl>
          </a:graphicData>
        </a:graphic>
      </p:graphicFrame>
      <p:pic>
        <p:nvPicPr>
          <p:cNvPr id="16" name="Online Media 1" title="What is a learning disability?">
            <a:hlinkClick r:id="" action="ppaction://media"/>
            <a:extLst>
              <a:ext uri="{FF2B5EF4-FFF2-40B4-BE49-F238E27FC236}">
                <a16:creationId xmlns:a16="http://schemas.microsoft.com/office/drawing/2014/main" id="{29A5FC7A-D4C3-E670-4C11-D7053914AB43}"/>
              </a:ext>
            </a:extLst>
          </p:cNvPr>
          <p:cNvPicPr>
            <a:picLocks noRot="1" noChangeAspect="1"/>
          </p:cNvPicPr>
          <p:nvPr>
            <a:videoFile r:link="rId1"/>
          </p:nvPr>
        </p:nvPicPr>
        <p:blipFill>
          <a:blip r:embed="rId7"/>
          <a:stretch>
            <a:fillRect/>
          </a:stretch>
        </p:blipFill>
        <p:spPr>
          <a:xfrm>
            <a:off x="1599772" y="1778471"/>
            <a:ext cx="3851089" cy="2435575"/>
          </a:xfrm>
          <a:prstGeom prst="rect">
            <a:avLst/>
          </a:prstGeom>
        </p:spPr>
      </p:pic>
      <p:sp>
        <p:nvSpPr>
          <p:cNvPr id="17" name="TextBox 16">
            <a:extLst>
              <a:ext uri="{FF2B5EF4-FFF2-40B4-BE49-F238E27FC236}">
                <a16:creationId xmlns:a16="http://schemas.microsoft.com/office/drawing/2014/main" id="{74A382BD-9A2B-70CD-AD27-F3343CB0CBEA}"/>
              </a:ext>
            </a:extLst>
          </p:cNvPr>
          <p:cNvSpPr txBox="1"/>
          <p:nvPr/>
        </p:nvSpPr>
        <p:spPr>
          <a:xfrm>
            <a:off x="6992173" y="613060"/>
            <a:ext cx="5047427" cy="5632311"/>
          </a:xfrm>
          <a:prstGeom prst="rect">
            <a:avLst/>
          </a:prstGeom>
          <a:solidFill>
            <a:schemeClr val="accent6">
              <a:lumMod val="40000"/>
              <a:lumOff val="60000"/>
            </a:schemeClr>
          </a:solidFill>
        </p:spPr>
        <p:txBody>
          <a:bodyPr wrap="square" rtlCol="0">
            <a:spAutoFit/>
          </a:bodyPr>
          <a:lstStyle/>
          <a:p>
            <a:r>
              <a:rPr lang="en-US" sz="1200">
                <a:cs typeface="Arial" panose="020B0604020202020204" pitchFamily="34" charset="0"/>
              </a:rPr>
              <a:t>Where a carer may have difficulty with understanding or communication it is essential that we understand how this impacts on daily life, including routines, attending appointments, understanding instructions, taking action and parenting.</a:t>
            </a:r>
          </a:p>
          <a:p>
            <a:endParaRPr lang="en-US" sz="1200">
              <a:cs typeface="Arial" panose="020B0604020202020204" pitchFamily="34" charset="0"/>
            </a:endParaRPr>
          </a:p>
          <a:p>
            <a:r>
              <a:rPr lang="en-US" sz="1200">
                <a:cs typeface="Arial" panose="020B0604020202020204" pitchFamily="34" charset="0"/>
              </a:rPr>
              <a:t>It may be useful to enquire about the carer's education history, did they attend a specialist provision? Can the person read, write and/or tell the time? Have they got a driving license? Do they live independently or with support? It would be useful to also ask how they prefer information to be shared. To ascertain this, you can ask them if there has been information shared in the past in a useful way or if there are any examples that have not helped. </a:t>
            </a:r>
          </a:p>
          <a:p>
            <a:endParaRPr lang="en-US" sz="1200">
              <a:cs typeface="Arial" panose="020B0604020202020204" pitchFamily="34" charset="0"/>
            </a:endParaRPr>
          </a:p>
          <a:p>
            <a:r>
              <a:rPr lang="en-US" sz="1200">
                <a:cs typeface="Arial" panose="020B0604020202020204" pitchFamily="34" charset="0"/>
              </a:rPr>
              <a:t>You could ask - Thinking about a time in the past when you have struggled with something like this, who has been around you to offer support, and what did they do? If I asked your (friend, mum, dad) how to help you the most when learning new things what would they say? The answers to these questions will help you to work realistically with them and ensure you consider their needs. </a:t>
            </a:r>
          </a:p>
          <a:p>
            <a:endParaRPr lang="en-US" sz="1200">
              <a:cs typeface="Arial" panose="020B0604020202020204" pitchFamily="34" charset="0"/>
            </a:endParaRPr>
          </a:p>
          <a:p>
            <a:r>
              <a:rPr lang="en-GB" sz="1200">
                <a:cs typeface="Arial" panose="020B0604020202020204" pitchFamily="34" charset="0"/>
              </a:rPr>
              <a:t>Effective support in these circumstances should ideally be available from</a:t>
            </a:r>
            <a:r>
              <a:rPr lang="en-US" sz="1200">
                <a:cs typeface="Arial" panose="020B0604020202020204" pitchFamily="34" charset="0"/>
              </a:rPr>
              <a:t> pre-birth, and may need to be ongoing, flexible, and at every stage of a child’s development. It must be based on respect for the carer and for the emotional bond between them and their child. Professionals should recognise carers as a resource and not the problem. Support should be strengths-based focusing on the whole family and should foster control and feelings of competency in the carer. It should recognise that families are best supported in the context of their own extended families, neighborhoods and communities.</a:t>
            </a:r>
            <a:endParaRPr lang="en-GB"/>
          </a:p>
        </p:txBody>
      </p:sp>
      <p:sp>
        <p:nvSpPr>
          <p:cNvPr id="2" name="TextBox 1">
            <a:extLst>
              <a:ext uri="{FF2B5EF4-FFF2-40B4-BE49-F238E27FC236}">
                <a16:creationId xmlns:a16="http://schemas.microsoft.com/office/drawing/2014/main" id="{E2382E62-98A2-E1BA-82ED-B958A12B2DE3}"/>
              </a:ext>
            </a:extLst>
          </p:cNvPr>
          <p:cNvSpPr txBox="1"/>
          <p:nvPr/>
        </p:nvSpPr>
        <p:spPr>
          <a:xfrm>
            <a:off x="76199" y="4296294"/>
            <a:ext cx="6898237" cy="2492990"/>
          </a:xfrm>
          <a:prstGeom prst="rect">
            <a:avLst/>
          </a:prstGeom>
          <a:solidFill>
            <a:schemeClr val="accent5">
              <a:lumMod val="40000"/>
              <a:lumOff val="60000"/>
            </a:schemeClr>
          </a:solidFill>
        </p:spPr>
        <p:txBody>
          <a:bodyPr wrap="square" rtlCol="0">
            <a:spAutoFit/>
          </a:bodyPr>
          <a:lstStyle/>
          <a:p>
            <a:pPr lvl="0">
              <a:buNone/>
            </a:pPr>
            <a:r>
              <a:rPr lang="en-GB" sz="1200" b="0" i="0" u="none" strike="noStrike" noProof="0">
                <a:solidFill>
                  <a:schemeClr val="tx1"/>
                </a:solidFill>
                <a:latin typeface="Arial" panose="020B0604020202020204" pitchFamily="34" charset="0"/>
              </a:rPr>
              <a:t>Where a carer has a learning disability, this might impact on some of the below:</a:t>
            </a:r>
          </a:p>
          <a:p>
            <a:pPr lvl="0">
              <a:buNone/>
            </a:pPr>
            <a:endParaRPr lang="en-GB" sz="1200" b="0" i="0" u="none" strike="noStrike" noProof="0">
              <a:solidFill>
                <a:schemeClr val="tx1"/>
              </a:solidFill>
              <a:latin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The carer may have difficulty developing and sustaining relationships or have relationships that may present a risk to the child.</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The child may take on roles and responsibilities within the home that are inappropriate.</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The carer</a:t>
            </a:r>
            <a:r>
              <a:rPr lang="en-GB" sz="1200" b="0" i="0" u="none" strike="noStrike" noProof="0">
                <a:solidFill>
                  <a:schemeClr val="tx1"/>
                </a:solidFill>
                <a:latin typeface="Arial" panose="020B0604020202020204" pitchFamily="34" charset="0"/>
              </a:rPr>
              <a:t> may neglect</a:t>
            </a:r>
            <a:r>
              <a:rPr lang="en-GB" sz="1200" b="0" i="0" u="none" strike="noStrike" noProof="0">
                <a:solidFill>
                  <a:srgbClr val="000000"/>
                </a:solidFill>
                <a:latin typeface="Arial" panose="020B0604020202020204" pitchFamily="34" charset="0"/>
              </a:rPr>
              <a:t> their own and their child's physical and emotional needs.</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A learning disability may result in chaotic structures which can affect routine inside and outside of the home. Including meal and bedtimes or attendance at school and health appointments.</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A lack of recognition of safety for the child.</a:t>
            </a:r>
            <a:endParaRPr lang="en-GB" sz="1200"/>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A carer's learning disability may result in them rejecting or being emotionally unavailable to the child.</a:t>
            </a:r>
            <a:endParaRPr lang="en-GB" sz="1200">
              <a:latin typeface="Arial" panose="020B0604020202020204" pitchFamily="34" charset="0"/>
            </a:endParaRPr>
          </a:p>
          <a:p>
            <a:pPr marL="171450" lvl="0" indent="-171450" algn="l">
              <a:lnSpc>
                <a:spcPct val="100000"/>
              </a:lnSpc>
              <a:spcBef>
                <a:spcPts val="0"/>
              </a:spcBef>
              <a:spcAft>
                <a:spcPts val="0"/>
              </a:spcAft>
              <a:buFont typeface="Arial" panose="020B0604020202020204" pitchFamily="34" charset="0"/>
              <a:buChar char="•"/>
            </a:pPr>
            <a:r>
              <a:rPr lang="en-GB" sz="1200" b="0" i="0" u="none" strike="noStrike" noProof="0">
                <a:solidFill>
                  <a:srgbClr val="000000"/>
                </a:solidFill>
                <a:latin typeface="Arial" panose="020B0604020202020204" pitchFamily="34" charset="0"/>
              </a:rPr>
              <a:t>A carer might be vulnerable to being exploited by other people e.g. financially, providing accommodation, which could cause potential harm to them and the child.</a:t>
            </a:r>
            <a:endParaRPr lang="en-GB" sz="1200"/>
          </a:p>
        </p:txBody>
      </p:sp>
    </p:spTree>
    <p:extLst>
      <p:ext uri="{BB962C8B-B14F-4D97-AF65-F5344CB8AC3E}">
        <p14:creationId xmlns:p14="http://schemas.microsoft.com/office/powerpoint/2010/main" val="73464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6"/>
                                        </p:tgtEl>
                                      </p:cBhvr>
                                    </p:cmd>
                                  </p:childTnLst>
                                </p:cTn>
                              </p:par>
                            </p:childTnLst>
                          </p:cTn>
                        </p:par>
                      </p:childTnLst>
                    </p:cTn>
                  </p:par>
                </p:childTnLst>
              </p:cTn>
              <p:nextCondLst>
                <p:cond evt="onClick" delay="0">
                  <p:tgtEl>
                    <p:spTgt spid="16"/>
                  </p:tgtEl>
                </p:cond>
              </p:nextCondLst>
            </p:seq>
            <p:video>
              <p:cMediaNode vol="80000">
                <p:cTn id="12" fill="hold" display="0">
                  <p:stCondLst>
                    <p:cond delay="indefinite"/>
                  </p:stCondLst>
                </p:cTn>
                <p:tgtEl>
                  <p:spTgt spid="16"/>
                </p:tgtEl>
              </p:cMediaNode>
            </p:vide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21A21B0C-3661-31A0-2D1A-D83E7DD9C343}"/>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8" name="Title 1">
            <a:extLst>
              <a:ext uri="{FF2B5EF4-FFF2-40B4-BE49-F238E27FC236}">
                <a16:creationId xmlns:a16="http://schemas.microsoft.com/office/drawing/2014/main" id="{C68ABB28-0D0B-EE8C-C204-949D699555F1}"/>
              </a:ext>
            </a:extLst>
          </p:cNvPr>
          <p:cNvSpPr txBox="1">
            <a:spLocks/>
          </p:cNvSpPr>
          <p:nvPr/>
        </p:nvSpPr>
        <p:spPr>
          <a:xfrm>
            <a:off x="0" y="51461"/>
            <a:ext cx="5539563"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Environment and Intersectionality</a:t>
            </a:r>
          </a:p>
        </p:txBody>
      </p:sp>
      <p:sp>
        <p:nvSpPr>
          <p:cNvPr id="12" name="TextBox 11">
            <a:extLst>
              <a:ext uri="{FF2B5EF4-FFF2-40B4-BE49-F238E27FC236}">
                <a16:creationId xmlns:a16="http://schemas.microsoft.com/office/drawing/2014/main" id="{A372032C-8279-079D-F45E-6FE0F078C90E}"/>
              </a:ext>
            </a:extLst>
          </p:cNvPr>
          <p:cNvSpPr txBox="1"/>
          <p:nvPr/>
        </p:nvSpPr>
        <p:spPr>
          <a:xfrm>
            <a:off x="5539563" y="110741"/>
            <a:ext cx="6584644" cy="646331"/>
          </a:xfrm>
          <a:prstGeom prst="rect">
            <a:avLst/>
          </a:prstGeom>
          <a:noFill/>
        </p:spPr>
        <p:txBody>
          <a:bodyPr wrap="square" rtlCol="0">
            <a:spAutoFit/>
          </a:bodyPr>
          <a:lstStyle/>
          <a:p>
            <a:r>
              <a:rPr lang="en-GB" sz="1200">
                <a:solidFill>
                  <a:schemeClr val="tx1"/>
                </a:solidFill>
                <a:latin typeface="+mj-lt"/>
                <a:cs typeface="Calibri" panose="020F0502020204030204" pitchFamily="34" charset="0"/>
              </a:rPr>
              <a:t>This short NSPCC animation (1:06) provides an overvie</a:t>
            </a:r>
            <a:r>
              <a:rPr lang="en-GB" sz="1200">
                <a:latin typeface="+mj-lt"/>
                <a:cs typeface="Calibri" panose="020F0502020204030204" pitchFamily="34" charset="0"/>
              </a:rPr>
              <a:t>w of the impact the environment we find ourselves in can impact on parenting capacity. It</a:t>
            </a:r>
            <a:r>
              <a:rPr lang="en-GB" sz="1200">
                <a:solidFill>
                  <a:schemeClr val="tx1"/>
                </a:solidFill>
                <a:latin typeface="+mj-lt"/>
                <a:cs typeface="Calibri" panose="020F0502020204030204" pitchFamily="34" charset="0"/>
              </a:rPr>
              <a:t> is taken from the </a:t>
            </a:r>
            <a:r>
              <a:rPr lang="en-GB" sz="1200">
                <a:solidFill>
                  <a:schemeClr val="tx1"/>
                </a:solidFill>
                <a:latin typeface="+mj-lt"/>
                <a:cs typeface="Calibri" panose="020F0502020204030204" pitchFamily="34" charset="0"/>
                <a:hlinkClick r:id="rId5"/>
              </a:rPr>
              <a:t>sharing brain stories </a:t>
            </a:r>
            <a:r>
              <a:rPr lang="en-GB" sz="1200">
                <a:solidFill>
                  <a:schemeClr val="accent5">
                    <a:lumMod val="75000"/>
                  </a:schemeClr>
                </a:solidFill>
                <a:latin typeface="+mj-lt"/>
                <a:cs typeface="Calibri" panose="020F0502020204030204" pitchFamily="34" charset="0"/>
                <a:hlinkClick r:id="rId5"/>
              </a:rPr>
              <a:t>booklet</a:t>
            </a:r>
            <a:r>
              <a:rPr lang="en-GB" sz="1200">
                <a:solidFill>
                  <a:schemeClr val="accent5">
                    <a:lumMod val="75000"/>
                  </a:schemeClr>
                </a:solidFill>
                <a:latin typeface="+mj-lt"/>
                <a:cs typeface="Calibri" panose="020F0502020204030204" pitchFamily="34" charset="0"/>
              </a:rPr>
              <a:t> </a:t>
            </a:r>
            <a:endParaRPr lang="en-GB" sz="1200">
              <a:latin typeface="+mj-lt"/>
            </a:endParaRPr>
          </a:p>
        </p:txBody>
      </p:sp>
      <p:pic>
        <p:nvPicPr>
          <p:cNvPr id="2" name="Online Media 1" title="Overloaded Parents | NSPCC">
            <a:hlinkClick r:id="" action="ppaction://media"/>
            <a:extLst>
              <a:ext uri="{FF2B5EF4-FFF2-40B4-BE49-F238E27FC236}">
                <a16:creationId xmlns:a16="http://schemas.microsoft.com/office/drawing/2014/main" id="{C9C0EACD-A2C1-9BD4-9E95-75EE8CB57E91}"/>
              </a:ext>
            </a:extLst>
          </p:cNvPr>
          <p:cNvPicPr>
            <a:picLocks noRot="1" noChangeAspect="1"/>
          </p:cNvPicPr>
          <p:nvPr>
            <a:videoFile r:link="rId1"/>
          </p:nvPr>
        </p:nvPicPr>
        <p:blipFill>
          <a:blip r:embed="rId6"/>
          <a:stretch>
            <a:fillRect/>
          </a:stretch>
        </p:blipFill>
        <p:spPr>
          <a:xfrm>
            <a:off x="1430488" y="916763"/>
            <a:ext cx="9526437" cy="5382437"/>
          </a:xfrm>
          <a:prstGeom prst="rect">
            <a:avLst/>
          </a:prstGeom>
        </p:spPr>
      </p:pic>
    </p:spTree>
    <p:extLst>
      <p:ext uri="{BB962C8B-B14F-4D97-AF65-F5344CB8AC3E}">
        <p14:creationId xmlns:p14="http://schemas.microsoft.com/office/powerpoint/2010/main" val="281128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3F91068-FA35-430B-7A60-4FAC8EE12A30}"/>
              </a:ext>
            </a:extLst>
          </p:cNvPr>
          <p:cNvSpPr txBox="1"/>
          <p:nvPr/>
        </p:nvSpPr>
        <p:spPr>
          <a:xfrm>
            <a:off x="8494522" y="6136595"/>
            <a:ext cx="2886075" cy="617078"/>
          </a:xfrm>
          <a:prstGeom prst="rect">
            <a:avLst/>
          </a:prstGeom>
          <a:noFill/>
          <a:ln>
            <a:solidFill>
              <a:schemeClr val="tx1"/>
            </a:solidFill>
          </a:ln>
        </p:spPr>
        <p:txBody>
          <a:bodyPr wrap="square" rtlCol="0">
            <a:spAutoFit/>
          </a:bodyPr>
          <a:lstStyle/>
          <a:p>
            <a:endParaRPr lang="en-GB"/>
          </a:p>
        </p:txBody>
      </p:sp>
      <p:pic>
        <p:nvPicPr>
          <p:cNvPr id="9" name="Picture 8">
            <a:hlinkClick r:id="rId2" action="ppaction://hlinksldjump"/>
            <a:extLst>
              <a:ext uri="{FF2B5EF4-FFF2-40B4-BE49-F238E27FC236}">
                <a16:creationId xmlns:a16="http://schemas.microsoft.com/office/drawing/2014/main" id="{B95C26D0-865E-E74B-3FE0-C84B1EF64847}"/>
              </a:ext>
            </a:extLst>
          </p:cNvPr>
          <p:cNvPicPr>
            <a:picLocks noChangeAspect="1"/>
          </p:cNvPicPr>
          <p:nvPr/>
        </p:nvPicPr>
        <p:blipFill rotWithShape="1">
          <a:blip r:embed="rId3"/>
          <a:srcRect l="12329" b="16664"/>
          <a:stretch/>
        </p:blipFill>
        <p:spPr>
          <a:xfrm>
            <a:off x="8696297" y="6181897"/>
            <a:ext cx="754195" cy="526474"/>
          </a:xfrm>
          <a:prstGeom prst="rect">
            <a:avLst/>
          </a:prstGeom>
        </p:spPr>
      </p:pic>
      <p:sp>
        <p:nvSpPr>
          <p:cNvPr id="10" name="TextBox 9">
            <a:extLst>
              <a:ext uri="{FF2B5EF4-FFF2-40B4-BE49-F238E27FC236}">
                <a16:creationId xmlns:a16="http://schemas.microsoft.com/office/drawing/2014/main" id="{F4576D4A-0F7D-A9D8-9538-A9B1CA520947}"/>
              </a:ext>
            </a:extLst>
          </p:cNvPr>
          <p:cNvSpPr txBox="1"/>
          <p:nvPr/>
        </p:nvSpPr>
        <p:spPr>
          <a:xfrm>
            <a:off x="8972336" y="6213599"/>
            <a:ext cx="2610036" cy="461665"/>
          </a:xfrm>
          <a:prstGeom prst="rect">
            <a:avLst/>
          </a:prstGeom>
          <a:noFill/>
        </p:spPr>
        <p:txBody>
          <a:bodyPr wrap="square" rtlCol="0">
            <a:spAutoFit/>
          </a:bodyPr>
          <a:lstStyle/>
          <a:p>
            <a:pPr algn="ctr"/>
            <a:r>
              <a:rPr lang="en-GB" sz="1200"/>
              <a:t>Click the image</a:t>
            </a:r>
          </a:p>
          <a:p>
            <a:pPr algn="ctr"/>
            <a:r>
              <a:rPr lang="en-GB" sz="1200"/>
              <a:t> for resources</a:t>
            </a:r>
          </a:p>
        </p:txBody>
      </p:sp>
      <p:pic>
        <p:nvPicPr>
          <p:cNvPr id="4" name="Picture 3">
            <a:hlinkClick r:id="rId4" action="ppaction://hlinksldjump"/>
            <a:extLst>
              <a:ext uri="{FF2B5EF4-FFF2-40B4-BE49-F238E27FC236}">
                <a16:creationId xmlns:a16="http://schemas.microsoft.com/office/drawing/2014/main" id="{21A21B0C-3661-31A0-2D1A-D83E7DD9C343}"/>
              </a:ext>
            </a:extLst>
          </p:cNvPr>
          <p:cNvPicPr>
            <a:picLocks noChangeAspect="1"/>
          </p:cNvPicPr>
          <p:nvPr/>
        </p:nvPicPr>
        <p:blipFill>
          <a:blip r:embed="rId5"/>
          <a:stretch>
            <a:fillRect/>
          </a:stretch>
        </p:blipFill>
        <p:spPr>
          <a:xfrm>
            <a:off x="11611586" y="6286212"/>
            <a:ext cx="512621" cy="526474"/>
          </a:xfrm>
          <a:prstGeom prst="rect">
            <a:avLst/>
          </a:prstGeom>
        </p:spPr>
      </p:pic>
      <p:sp>
        <p:nvSpPr>
          <p:cNvPr id="8" name="Title 1">
            <a:extLst>
              <a:ext uri="{FF2B5EF4-FFF2-40B4-BE49-F238E27FC236}">
                <a16:creationId xmlns:a16="http://schemas.microsoft.com/office/drawing/2014/main" id="{C68ABB28-0D0B-EE8C-C204-949D699555F1}"/>
              </a:ext>
            </a:extLst>
          </p:cNvPr>
          <p:cNvSpPr txBox="1">
            <a:spLocks/>
          </p:cNvSpPr>
          <p:nvPr/>
        </p:nvSpPr>
        <p:spPr>
          <a:xfrm>
            <a:off x="1" y="51462"/>
            <a:ext cx="4876800" cy="47241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Environment and Intersectionality</a:t>
            </a:r>
          </a:p>
        </p:txBody>
      </p:sp>
      <p:sp>
        <p:nvSpPr>
          <p:cNvPr id="2" name="TextBox 1">
            <a:extLst>
              <a:ext uri="{FF2B5EF4-FFF2-40B4-BE49-F238E27FC236}">
                <a16:creationId xmlns:a16="http://schemas.microsoft.com/office/drawing/2014/main" id="{CFE7664D-6D62-1DBF-67EC-A1B00B04A631}"/>
              </a:ext>
            </a:extLst>
          </p:cNvPr>
          <p:cNvSpPr txBox="1"/>
          <p:nvPr/>
        </p:nvSpPr>
        <p:spPr>
          <a:xfrm>
            <a:off x="7892249" y="643648"/>
            <a:ext cx="4231958" cy="5447645"/>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latin typeface="+mn-lt"/>
                <a:ea typeface="+mn-ea"/>
                <a:cs typeface="+mn-cs"/>
              </a:rPr>
              <a:t>Any response to these complex factors needs to be informed by those we are working alongside. </a:t>
            </a:r>
            <a:r>
              <a:rPr lang="en-GB" sz="1200" b="0" i="0" u="none" strike="noStrike" kern="1200" noProof="0">
                <a:solidFill>
                  <a:schemeClr val="tx1"/>
                </a:solidFill>
                <a:latin typeface="+mn-lt"/>
                <a:ea typeface="+mn-ea"/>
                <a:cs typeface="+mn-cs"/>
                <a:hlinkClick r:id="rId6"/>
              </a:rPr>
              <a:t>John Burnham’s Social Graces </a:t>
            </a:r>
            <a:r>
              <a:rPr lang="en-GB" sz="1200" b="0" i="0" u="none" strike="noStrike" kern="1200" noProof="0">
                <a:solidFill>
                  <a:schemeClr val="tx1"/>
                </a:solidFill>
                <a:latin typeface="+mn-lt"/>
                <a:ea typeface="+mn-ea"/>
                <a:cs typeface="+mn-cs"/>
              </a:rPr>
              <a:t>is a useful tool that can be used to understand a person’s identity.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latin typeface="+mn-lt"/>
                <a:ea typeface="+mn-ea"/>
                <a:cs typeface="+mn-cs"/>
              </a:rPr>
              <a:t>Consider responding to these complex factors by being curious about the circumstances. You may wish to consider carer responsibilities, families seeking asylum/migrant families, access to health and support services, both location and funding wise. Be aware of the impact that discrimination and abuse can have on people and the barriers this might present to families and how willing they may be to access support and services.  Further learning about this is in the </a:t>
            </a:r>
            <a:r>
              <a:rPr lang="en-GB" sz="1200" b="0" i="0" u="none" strike="noStrike" kern="1200" noProof="0">
                <a:solidFill>
                  <a:schemeClr val="tx1"/>
                </a:solidFill>
                <a:latin typeface="+mn-lt"/>
                <a:ea typeface="+mn-ea"/>
                <a:cs typeface="+mn-cs"/>
                <a:hlinkClick r:id="rId7" action="ppaction://hlinksldjump"/>
              </a:rPr>
              <a:t>think family slide</a:t>
            </a:r>
            <a:r>
              <a:rPr lang="en-GB" sz="1200" b="0" i="0" u="none" strike="noStrike" kern="1200" noProof="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latin typeface="+mn-lt"/>
                <a:ea typeface="+mn-ea"/>
                <a:cs typeface="+mn-cs"/>
              </a:rPr>
              <a:t>Any work we undertake can and should include addressing our own unconscious biases and challenging discrimination where we see it. This might include challenging normalised ideas within teams or services about certain families or circumstances too.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lvl="0">
              <a:buNone/>
            </a:pPr>
            <a:r>
              <a:rPr lang="en-GB" sz="1200" b="0" i="0" u="none" strike="noStrike" noProof="0">
                <a:solidFill>
                  <a:schemeClr val="tx1"/>
                </a:solidFill>
                <a:latin typeface="+mj-lt"/>
              </a:rPr>
              <a:t>Professionals can identify and take prompt </a:t>
            </a:r>
            <a:r>
              <a:rPr lang="en-GB" sz="1200">
                <a:latin typeface="+mj-lt"/>
              </a:rPr>
              <a:t>action where </a:t>
            </a:r>
            <a:r>
              <a:rPr lang="en-GB" sz="1200" b="0" i="0" u="none" strike="noStrike" noProof="0">
                <a:solidFill>
                  <a:schemeClr val="tx1"/>
                </a:solidFill>
                <a:latin typeface="+mj-lt"/>
              </a:rPr>
              <a:t> early warning signs </a:t>
            </a:r>
            <a:r>
              <a:rPr lang="en-GB" sz="1200">
                <a:latin typeface="+mj-lt"/>
              </a:rPr>
              <a:t>relating to housing needs are apparent; </a:t>
            </a:r>
            <a:r>
              <a:rPr lang="en-GB" sz="1200" b="0" i="0" u="none" strike="noStrike" noProof="0">
                <a:solidFill>
                  <a:schemeClr val="tx1"/>
                </a:solidFill>
                <a:latin typeface="+mj-lt"/>
              </a:rPr>
              <a:t>such as rent arrears, other debts or borrowing, changes to the size of the household (with implications for housing benefit entitlement), unopened letters, and any escalation in other support needs such as mental health and substance abuse. This is likely to result in more families being able to stay together’[2</a:t>
            </a:r>
            <a:r>
              <a:rPr lang="en-GB" sz="1200">
                <a:latin typeface="+mj-lt"/>
              </a:rPr>
              <a:t>]</a:t>
            </a:r>
            <a:endParaRPr lang="en-GB" sz="1200" b="0" i="0" u="none" strike="noStrike" noProof="0">
              <a:solidFill>
                <a:schemeClr val="tx1"/>
              </a:solidFill>
              <a:latin typeface="+mj-lt"/>
            </a:endParaRPr>
          </a:p>
        </p:txBody>
      </p:sp>
      <p:sp>
        <p:nvSpPr>
          <p:cNvPr id="6" name="TextBox 5">
            <a:extLst>
              <a:ext uri="{FF2B5EF4-FFF2-40B4-BE49-F238E27FC236}">
                <a16:creationId xmlns:a16="http://schemas.microsoft.com/office/drawing/2014/main" id="{8226C384-0B90-90B8-D7C2-64B996658222}"/>
              </a:ext>
            </a:extLst>
          </p:cNvPr>
          <p:cNvSpPr txBox="1"/>
          <p:nvPr/>
        </p:nvSpPr>
        <p:spPr>
          <a:xfrm>
            <a:off x="81333" y="643648"/>
            <a:ext cx="7695133" cy="3600986"/>
          </a:xfrm>
          <a:prstGeom prst="rect">
            <a:avLst/>
          </a:prstGeom>
          <a:solidFill>
            <a:srgbClr val="D2B3FB"/>
          </a:solidFill>
        </p:spPr>
        <p:txBody>
          <a:bodyPr wrap="square" rtlCol="0">
            <a:spAutoFit/>
          </a:bodyPr>
          <a:lstStyle/>
          <a:p>
            <a:r>
              <a:rPr lang="en-US" sz="1200">
                <a:solidFill>
                  <a:srgbClr val="000000"/>
                </a:solidFill>
                <a:latin typeface="Arial" panose="020B0604020202020204" pitchFamily="34" charset="0"/>
              </a:rPr>
              <a:t>Intersectionality invites professionals to consider how a person experiences the world and how these experiences inform their interactions with others and the extent that they feel able to share their lived realities. These experiences are shaped and influenced by aspects of a person’s identity, such as their ethnicity, age, gender, sexuality, class and abilities. </a:t>
            </a:r>
            <a:r>
              <a:rPr lang="en-US" sz="1200">
                <a:solidFill>
                  <a:srgbClr val="000000"/>
                </a:solidFill>
                <a:latin typeface="Arial" panose="020B0604020202020204" pitchFamily="34" charset="0"/>
                <a:hlinkClick r:id="rId8">
                  <a:extLst>
                    <a:ext uri="{A12FA001-AC4F-418D-AE19-62706E023703}">
                      <ahyp:hlinkClr xmlns:ahyp="http://schemas.microsoft.com/office/drawing/2018/hyperlinkcolor" val="tx"/>
                    </a:ext>
                  </a:extLst>
                </a:hlinkClick>
              </a:rPr>
              <a:t>Crenshaw (1991)</a:t>
            </a:r>
            <a:r>
              <a:rPr lang="en-US" sz="1200">
                <a:solidFill>
                  <a:srgbClr val="000000"/>
                </a:solidFill>
                <a:latin typeface="Arial" panose="020B0604020202020204" pitchFamily="34" charset="0"/>
              </a:rPr>
              <a:t> noted that people’s interactions with the world are layered and multifaceted. It is essential that when working with people we are curious about their lived experiences across these layers, and that we consider the environment in which they live.</a:t>
            </a:r>
          </a:p>
          <a:p>
            <a:endParaRPr lang="en-US" sz="1200">
              <a:solidFill>
                <a:srgbClr val="000000"/>
              </a:solidFill>
              <a:latin typeface="Arial" panose="020B0604020202020204" pitchFamily="34" charset="0"/>
            </a:endParaRPr>
          </a:p>
          <a:p>
            <a:endParaRPr lang="en-US" sz="1200">
              <a:solidFill>
                <a:srgbClr val="000000"/>
              </a:solidFill>
              <a:latin typeface="Arial" panose="020B0604020202020204" pitchFamily="34" charset="0"/>
              <a:cs typeface="Calibri" panose="020F0502020204030204" pitchFamily="34" charset="0"/>
            </a:endParaRPr>
          </a:p>
          <a:p>
            <a:endParaRPr lang="en-GB" sz="1200">
              <a:solidFill>
                <a:schemeClr val="tx1"/>
              </a:solidFill>
              <a:latin typeface="+mj-lt"/>
              <a:cs typeface="Calibri" panose="020F0502020204030204" pitchFamily="34" charset="0"/>
            </a:endParaRPr>
          </a:p>
          <a:p>
            <a:endParaRPr lang="en-GB" sz="1200">
              <a:latin typeface="+mj-lt"/>
              <a:cs typeface="Calibri" panose="020F0502020204030204" pitchFamily="34" charset="0"/>
            </a:endParaRPr>
          </a:p>
          <a:p>
            <a:endParaRPr lang="en-GB" sz="1200">
              <a:solidFill>
                <a:srgbClr val="000000"/>
              </a:solidFill>
              <a:effectLst/>
              <a:latin typeface="Arial" panose="020B0604020202020204" pitchFamily="34" charset="0"/>
            </a:endParaRPr>
          </a:p>
          <a:p>
            <a:endParaRPr lang="en-GB" sz="1200">
              <a:solidFill>
                <a:srgbClr val="000000"/>
              </a:solidFill>
              <a:latin typeface="Arial" panose="020B0604020202020204" pitchFamily="34" charset="0"/>
            </a:endParaRPr>
          </a:p>
          <a:p>
            <a:endParaRPr lang="en-GB" sz="1200">
              <a:solidFill>
                <a:srgbClr val="000000"/>
              </a:solidFill>
              <a:latin typeface="Arial" panose="020B0604020202020204" pitchFamily="34" charset="0"/>
            </a:endParaRPr>
          </a:p>
          <a:p>
            <a:endParaRPr lang="en-GB" sz="1200">
              <a:solidFill>
                <a:srgbClr val="000000"/>
              </a:solidFill>
              <a:effectLst/>
              <a:latin typeface="Arial" panose="020B0604020202020204" pitchFamily="34" charset="0"/>
            </a:endParaRPr>
          </a:p>
          <a:p>
            <a:r>
              <a:rPr lang="en-GB" sz="1200">
                <a:solidFill>
                  <a:schemeClr val="tx1"/>
                </a:solidFill>
                <a:latin typeface="+mj-lt"/>
                <a:cs typeface="Calibri" panose="020F0502020204030204" pitchFamily="34" charset="0"/>
              </a:rPr>
              <a:t>Neglect is often bound up with the prevalence of poverty and it is easy to become confused about ‘which is which’ and not address the right issue. Environmental</a:t>
            </a:r>
            <a:r>
              <a:rPr lang="en-GB" sz="1200">
                <a:latin typeface="+mj-lt"/>
                <a:cs typeface="Calibri" panose="020F0502020204030204" pitchFamily="34" charset="0"/>
              </a:rPr>
              <a:t> circumstances can </a:t>
            </a:r>
            <a:r>
              <a:rPr lang="en-GB" sz="1200">
                <a:solidFill>
                  <a:schemeClr val="tx1"/>
                </a:solidFill>
                <a:latin typeface="+mj-lt"/>
                <a:cs typeface="Calibri" panose="020F0502020204030204" pitchFamily="34" charset="0"/>
              </a:rPr>
              <a:t>be overwhelming and can dominate perceptions, leaving a sense of continual busy-ness and blinding professionals to other forms of maltreatment that may be present [1</a:t>
            </a:r>
            <a:r>
              <a:rPr lang="en-GB" sz="1200">
                <a:latin typeface="+mj-lt"/>
                <a:cs typeface="Calibri" panose="020F0502020204030204" pitchFamily="34" charset="0"/>
              </a:rPr>
              <a:t>].</a:t>
            </a:r>
            <a:r>
              <a:rPr lang="en-GB" sz="1200"/>
              <a:t> Poverty may exist alongside other causal factors and can have psychological effects such as loss of self-esteem on the carer; it can also limit choices available to a carer.</a:t>
            </a:r>
          </a:p>
        </p:txBody>
      </p:sp>
      <p:sp>
        <p:nvSpPr>
          <p:cNvPr id="7" name="TextBox 6">
            <a:extLst>
              <a:ext uri="{FF2B5EF4-FFF2-40B4-BE49-F238E27FC236}">
                <a16:creationId xmlns:a16="http://schemas.microsoft.com/office/drawing/2014/main" id="{2C319C9E-F0AA-53E4-897E-419EFA194D47}"/>
              </a:ext>
            </a:extLst>
          </p:cNvPr>
          <p:cNvSpPr txBox="1"/>
          <p:nvPr/>
        </p:nvSpPr>
        <p:spPr>
          <a:xfrm>
            <a:off x="81334" y="4313548"/>
            <a:ext cx="7695132" cy="2492990"/>
          </a:xfrm>
          <a:prstGeom prst="rect">
            <a:avLst/>
          </a:prstGeom>
          <a:solidFill>
            <a:schemeClr val="accent5">
              <a:lumMod val="40000"/>
              <a:lumOff val="60000"/>
            </a:schemeClr>
          </a:solidFill>
        </p:spPr>
        <p:txBody>
          <a:bodyPr wrap="square" rtlCol="0">
            <a:spAutoFit/>
          </a:bodyPr>
          <a:lstStyle/>
          <a:p>
            <a:pPr lvl="0" algn="l">
              <a:lnSpc>
                <a:spcPct val="100000"/>
              </a:lnSpc>
              <a:spcBef>
                <a:spcPts val="0"/>
              </a:spcBef>
              <a:spcAft>
                <a:spcPts val="0"/>
              </a:spcAft>
              <a:buNone/>
            </a:pPr>
            <a:r>
              <a:rPr lang="en-GB" sz="1200"/>
              <a:t>These factors can impact a child directly and indirectly and may be seen through the effects of material hardship, or through indirect effects of stress on a carer which can lead to poor quality care. A person’s ethnicity, age, gender, sexuality, class and ability can significantly impact how they experience the world, what housing, opportunities, and experiences are afforded to them, how they are treated or how they feel they will be treated by professionals. </a:t>
            </a:r>
          </a:p>
          <a:p>
            <a:pPr lvl="0" algn="l">
              <a:lnSpc>
                <a:spcPct val="100000"/>
              </a:lnSpc>
              <a:spcBef>
                <a:spcPts val="0"/>
              </a:spcBef>
              <a:spcAft>
                <a:spcPts val="0"/>
              </a:spcAft>
              <a:buNone/>
            </a:pPr>
            <a:endParaRPr lang="en-GB" sz="1200"/>
          </a:p>
          <a:p>
            <a:pPr lvl="0" algn="l">
              <a:lnSpc>
                <a:spcPct val="100000"/>
              </a:lnSpc>
              <a:spcBef>
                <a:spcPts val="0"/>
              </a:spcBef>
              <a:spcAft>
                <a:spcPts val="0"/>
              </a:spcAft>
              <a:buNone/>
            </a:pPr>
            <a:r>
              <a:rPr lang="en-GB" sz="1200" b="0" i="0" u="none" strike="noStrike" noProof="0">
                <a:solidFill>
                  <a:srgbClr val="000000"/>
                </a:solidFill>
                <a:latin typeface="+mn-lt"/>
                <a:cs typeface="Calibri" panose="020F0502020204030204" pitchFamily="34" charset="0"/>
              </a:rPr>
              <a:t>Poor housing and living in overcrowded housing can contribute to health and developmental inequalities, including </a:t>
            </a:r>
            <a:r>
              <a:rPr lang="en-GB" sz="1200" b="0" i="0" u="none" strike="noStrike" noProof="0">
                <a:solidFill>
                  <a:srgbClr val="0C55F4"/>
                </a:solidFill>
                <a:latin typeface="+mn-lt"/>
                <a:cs typeface="Calibri" panose="020F0502020204030204" pitchFamily="34" charset="0"/>
                <a:hlinkClick r:id="rId9"/>
              </a:rPr>
              <a:t>respiratory problems</a:t>
            </a:r>
            <a:r>
              <a:rPr lang="en-GB" sz="1200">
                <a:solidFill>
                  <a:srgbClr val="000000"/>
                </a:solidFill>
                <a:cs typeface="Calibri" panose="020F0502020204030204" pitchFamily="34" charset="0"/>
              </a:rPr>
              <a:t>, </a:t>
            </a:r>
            <a:r>
              <a:rPr lang="en-GB" sz="1200" b="0" i="0" u="none" strike="noStrike" noProof="0">
                <a:solidFill>
                  <a:srgbClr val="0C55F4"/>
                </a:solidFill>
                <a:latin typeface="+mn-lt"/>
                <a:cs typeface="Calibri" panose="020F0502020204030204" pitchFamily="34" charset="0"/>
                <a:hlinkClick r:id="rId10"/>
              </a:rPr>
              <a:t>stress, anxiety and depression</a:t>
            </a:r>
            <a:r>
              <a:rPr lang="en-GB" sz="1200" b="0" i="0" u="none" strike="noStrike" noProof="0">
                <a:solidFill>
                  <a:srgbClr val="000000"/>
                </a:solidFill>
                <a:latin typeface="+mn-lt"/>
                <a:cs typeface="Calibri" panose="020F0502020204030204" pitchFamily="34" charset="0"/>
              </a:rPr>
              <a:t>; poor physical health, slow growth; and </a:t>
            </a:r>
            <a:r>
              <a:rPr lang="en-GB" sz="1200" b="0" i="0" u="none" strike="noStrike" noProof="0">
                <a:solidFill>
                  <a:srgbClr val="0C55F4"/>
                </a:solidFill>
                <a:latin typeface="+mn-lt"/>
                <a:cs typeface="Calibri" panose="020F0502020204030204" pitchFamily="34" charset="0"/>
                <a:hlinkClick r:id="rId11"/>
              </a:rPr>
              <a:t>lower attainment</a:t>
            </a:r>
            <a:r>
              <a:rPr lang="en-GB" sz="1200" b="0" i="0" u="none" strike="noStrike" noProof="0">
                <a:solidFill>
                  <a:srgbClr val="000000"/>
                </a:solidFill>
                <a:latin typeface="+mn-lt"/>
                <a:cs typeface="Calibri" panose="020F0502020204030204" pitchFamily="34" charset="0"/>
              </a:rPr>
              <a:t> at school due to missing school through illness and infection. People in overcrowded households are also more likely to indicate psychological distress. </a:t>
            </a:r>
          </a:p>
          <a:p>
            <a:pPr lvl="0" algn="l">
              <a:lnSpc>
                <a:spcPct val="100000"/>
              </a:lnSpc>
              <a:spcBef>
                <a:spcPts val="0"/>
              </a:spcBef>
              <a:spcAft>
                <a:spcPts val="0"/>
              </a:spcAft>
              <a:buNone/>
            </a:pPr>
            <a:endParaRPr lang="en-GB" sz="1200">
              <a:solidFill>
                <a:srgbClr val="000000"/>
              </a:solidFill>
              <a:cs typeface="Calibri" panose="020F0502020204030204" pitchFamily="34" charset="0"/>
            </a:endParaRPr>
          </a:p>
          <a:p>
            <a:pPr lvl="0" algn="l">
              <a:lnSpc>
                <a:spcPct val="100000"/>
              </a:lnSpc>
              <a:spcBef>
                <a:spcPts val="0"/>
              </a:spcBef>
              <a:spcAft>
                <a:spcPts val="0"/>
              </a:spcAft>
              <a:buNone/>
            </a:pPr>
            <a:r>
              <a:rPr lang="en-GB" sz="1200" b="0" i="0" u="none" strike="noStrike" noProof="0">
                <a:solidFill>
                  <a:srgbClr val="000000"/>
                </a:solidFill>
                <a:latin typeface="+mn-lt"/>
                <a:cs typeface="Calibri" panose="020F0502020204030204" pitchFamily="34" charset="0"/>
              </a:rPr>
              <a:t>Where environmental factors impact on a family, they can cause significant stress and worry and can lead to irregular or disturbed sleep, anxiety, and feelings of shame which can be extremely difficult to cope with. </a:t>
            </a:r>
            <a:endParaRPr lang="en-GB" sz="1200" b="0" i="0" u="none" strike="noStrike" noProof="0"/>
          </a:p>
        </p:txBody>
      </p:sp>
      <p:sp>
        <p:nvSpPr>
          <p:cNvPr id="18" name="TextBox 17">
            <a:extLst>
              <a:ext uri="{FF2B5EF4-FFF2-40B4-BE49-F238E27FC236}">
                <a16:creationId xmlns:a16="http://schemas.microsoft.com/office/drawing/2014/main" id="{8951F4D1-CD33-2DE4-13BC-EF1EB4C440C1}"/>
              </a:ext>
            </a:extLst>
          </p:cNvPr>
          <p:cNvSpPr txBox="1"/>
          <p:nvPr/>
        </p:nvSpPr>
        <p:spPr>
          <a:xfrm>
            <a:off x="46196" y="1883271"/>
            <a:ext cx="6445139" cy="1200329"/>
          </a:xfrm>
          <a:prstGeom prst="rect">
            <a:avLst/>
          </a:prstGeom>
          <a:noFill/>
        </p:spPr>
        <p:txBody>
          <a:bodyPr wrap="square" rtlCol="0">
            <a:spAutoFit/>
          </a:bodyPr>
          <a:lstStyle/>
          <a:p>
            <a:r>
              <a:rPr lang="en-GB" sz="1200">
                <a:solidFill>
                  <a:srgbClr val="000000"/>
                </a:solidFill>
                <a:effectLst/>
                <a:latin typeface="Arial" panose="020B0604020202020204" pitchFamily="34" charset="0"/>
              </a:rPr>
              <a:t>Lincolnshire is made up of 7 Councils which all have unique characteristics and include urban, rural and coastal areas. Both aspects of rural and coastal makeup result in seasonal employment and this can also impact on access to services. Wages can be low and this impacts on affordability and </a:t>
            </a:r>
            <a:r>
              <a:rPr lang="en-GB" sz="1200">
                <a:solidFill>
                  <a:srgbClr val="000000"/>
                </a:solidFill>
                <a:latin typeface="Arial" panose="020B0604020202020204" pitchFamily="34" charset="0"/>
              </a:rPr>
              <a:t>t</a:t>
            </a:r>
            <a:r>
              <a:rPr lang="en-GB" sz="1200">
                <a:solidFill>
                  <a:srgbClr val="000000"/>
                </a:solidFill>
                <a:effectLst/>
                <a:latin typeface="Arial" panose="020B0604020202020204" pitchFamily="34" charset="0"/>
              </a:rPr>
              <a:t>herefore access to adequate housing. Transport links to many areas of the county are limited and can affect service provision and access to services or wider opportunities. Click on the image to be taken to the full demographics of Lincolnshire.  </a:t>
            </a:r>
          </a:p>
        </p:txBody>
      </p:sp>
      <p:sp>
        <p:nvSpPr>
          <p:cNvPr id="22" name="TextBox 21">
            <a:extLst>
              <a:ext uri="{FF2B5EF4-FFF2-40B4-BE49-F238E27FC236}">
                <a16:creationId xmlns:a16="http://schemas.microsoft.com/office/drawing/2014/main" id="{01F6516A-BE3A-603B-E222-0C07E694893B}"/>
              </a:ext>
            </a:extLst>
          </p:cNvPr>
          <p:cNvSpPr txBox="1"/>
          <p:nvPr/>
        </p:nvSpPr>
        <p:spPr>
          <a:xfrm>
            <a:off x="6773414" y="6051"/>
            <a:ext cx="614362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noProof="0">
                <a:solidFill>
                  <a:srgbClr val="000000"/>
                </a:solidFill>
                <a:latin typeface="+mj-lt"/>
              </a:rPr>
              <a:t>1 </a:t>
            </a:r>
            <a:r>
              <a:rPr lang="en-GB" sz="900">
                <a:latin typeface="+mj-lt"/>
                <a:hlinkClick r:id="rId12"/>
              </a:rPr>
              <a:t>Tackling the ‘normalisation of neglect’: Messages from child protection reviews in England (wiley.com)</a:t>
            </a:r>
            <a:endParaRPr lang="en-GB" sz="9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noProof="0">
                <a:solidFill>
                  <a:srgbClr val="000000"/>
                </a:solidFill>
                <a:latin typeface="+mj-lt"/>
              </a:rPr>
              <a:t>2 </a:t>
            </a:r>
            <a:r>
              <a:rPr lang="en-GB" sz="900" b="0" i="0" u="none" strike="noStrike" noProof="0">
                <a:solidFill>
                  <a:schemeClr val="tx1"/>
                </a:solidFill>
                <a:latin typeface="+mj-lt"/>
              </a:rPr>
              <a:t>Research in Practice supply a </a:t>
            </a:r>
            <a:r>
              <a:rPr lang="en-GB" sz="900" b="0" i="0" u="none" strike="noStrike" noProof="0">
                <a:solidFill>
                  <a:schemeClr val="tx1"/>
                </a:solidFill>
                <a:latin typeface="+mj-lt"/>
                <a:hlinkClick r:id="rId13"/>
              </a:rPr>
              <a:t>tool supporting legal literacy across social care and housing</a:t>
            </a:r>
            <a:endParaRPr lang="en-GB" sz="900" b="0" i="0" u="none" strike="noStrike" noProof="0">
              <a:solidFill>
                <a:srgbClr val="000000"/>
              </a:solidFill>
              <a:latin typeface="+mj-lt"/>
            </a:endParaRPr>
          </a:p>
        </p:txBody>
      </p:sp>
      <p:pic>
        <p:nvPicPr>
          <p:cNvPr id="1026" name="Picture 2" descr="Flag of Lincolnshire - Wikipedia">
            <a:hlinkClick r:id="rId14"/>
            <a:extLst>
              <a:ext uri="{FF2B5EF4-FFF2-40B4-BE49-F238E27FC236}">
                <a16:creationId xmlns:a16="http://schemas.microsoft.com/office/drawing/2014/main" id="{9E6253E3-D885-4927-1032-4B89877F2489}"/>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364586" y="2060105"/>
            <a:ext cx="1411880" cy="847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1469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ED11BA6-C5E3-4B33-E802-C0205A17BCBC}"/>
              </a:ext>
            </a:extLst>
          </p:cNvPr>
          <p:cNvSpPr txBox="1"/>
          <p:nvPr/>
        </p:nvSpPr>
        <p:spPr>
          <a:xfrm>
            <a:off x="5980924" y="5646576"/>
            <a:ext cx="3000846" cy="914400"/>
          </a:xfrm>
          <a:prstGeom prst="rect">
            <a:avLst/>
          </a:prstGeom>
          <a:noFill/>
          <a:ln>
            <a:solidFill>
              <a:schemeClr val="tx1"/>
            </a:solidFill>
          </a:ln>
        </p:spPr>
        <p:txBody>
          <a:bodyPr wrap="square" rtlCol="0">
            <a:spAutoFit/>
          </a:bodyPr>
          <a:lstStyle/>
          <a:p>
            <a:endParaRPr lang="en-GB"/>
          </a:p>
        </p:txBody>
      </p:sp>
      <p:grpSp>
        <p:nvGrpSpPr>
          <p:cNvPr id="2" name="Group 1">
            <a:extLst>
              <a:ext uri="{FF2B5EF4-FFF2-40B4-BE49-F238E27FC236}">
                <a16:creationId xmlns:a16="http://schemas.microsoft.com/office/drawing/2014/main" id="{AD1E2716-67DA-B755-4CDD-9EAFEA7EAD5A}"/>
              </a:ext>
            </a:extLst>
          </p:cNvPr>
          <p:cNvGrpSpPr/>
          <p:nvPr/>
        </p:nvGrpSpPr>
        <p:grpSpPr>
          <a:xfrm>
            <a:off x="6013947" y="5765974"/>
            <a:ext cx="757168" cy="637169"/>
            <a:chOff x="8127677" y="5762537"/>
            <a:chExt cx="1340643" cy="1340643"/>
          </a:xfrm>
        </p:grpSpPr>
        <p:pic>
          <p:nvPicPr>
            <p:cNvPr id="3" name="Picture 2" descr="Experience design illustration">
              <a:extLst>
                <a:ext uri="{FF2B5EF4-FFF2-40B4-BE49-F238E27FC236}">
                  <a16:creationId xmlns:a16="http://schemas.microsoft.com/office/drawing/2014/main" id="{1C2D7456-9128-0799-C389-5369188A7C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7677" y="5762537"/>
              <a:ext cx="1340643" cy="13406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89C0D77-219D-AC82-7D0A-609E3CBB947A}"/>
                </a:ext>
              </a:extLst>
            </p:cNvPr>
            <p:cNvSpPr txBox="1"/>
            <p:nvPr/>
          </p:nvSpPr>
          <p:spPr>
            <a:xfrm>
              <a:off x="8462052" y="5909640"/>
              <a:ext cx="766029" cy="523220"/>
            </a:xfrm>
            <a:prstGeom prst="rect">
              <a:avLst/>
            </a:prstGeom>
            <a:noFill/>
          </p:spPr>
          <p:txBody>
            <a:bodyPr wrap="square" lIns="91440" tIns="45720" rIns="91440" bIns="45720" rtlCol="0" anchor="t">
              <a:spAutoFit/>
            </a:bodyPr>
            <a:lstStyle/>
            <a:p>
              <a:r>
                <a:rPr lang="en-GB" sz="2800">
                  <a:hlinkClick r:id="rId5"/>
                </a:rPr>
                <a:t>A</a:t>
              </a:r>
              <a:endParaRPr lang="en-GB" sz="2800"/>
            </a:p>
          </p:txBody>
        </p:sp>
      </p:grpSp>
      <p:sp>
        <p:nvSpPr>
          <p:cNvPr id="10" name="TextBox 9">
            <a:extLst>
              <a:ext uri="{FF2B5EF4-FFF2-40B4-BE49-F238E27FC236}">
                <a16:creationId xmlns:a16="http://schemas.microsoft.com/office/drawing/2014/main" id="{5BAE1B6B-74D5-6339-2E16-DD1FE2706B46}"/>
              </a:ext>
            </a:extLst>
          </p:cNvPr>
          <p:cNvSpPr txBox="1"/>
          <p:nvPr/>
        </p:nvSpPr>
        <p:spPr>
          <a:xfrm>
            <a:off x="9243353" y="5646576"/>
            <a:ext cx="2348454" cy="914400"/>
          </a:xfrm>
          <a:prstGeom prst="rect">
            <a:avLst/>
          </a:prstGeom>
          <a:noFill/>
          <a:ln>
            <a:solidFill>
              <a:schemeClr val="tx1"/>
            </a:solidFill>
          </a:ln>
        </p:spPr>
        <p:txBody>
          <a:bodyPr wrap="square" rtlCol="0">
            <a:spAutoFit/>
          </a:bodyPr>
          <a:lstStyle/>
          <a:p>
            <a:endParaRPr lang="en-GB"/>
          </a:p>
        </p:txBody>
      </p:sp>
      <p:pic>
        <p:nvPicPr>
          <p:cNvPr id="9" name="Picture 8">
            <a:hlinkClick r:id="rId6" action="ppaction://hlinksldjump"/>
            <a:extLst>
              <a:ext uri="{FF2B5EF4-FFF2-40B4-BE49-F238E27FC236}">
                <a16:creationId xmlns:a16="http://schemas.microsoft.com/office/drawing/2014/main" id="{B95C26D0-865E-E74B-3FE0-C84B1EF64847}"/>
              </a:ext>
            </a:extLst>
          </p:cNvPr>
          <p:cNvPicPr>
            <a:picLocks noChangeAspect="1"/>
          </p:cNvPicPr>
          <p:nvPr/>
        </p:nvPicPr>
        <p:blipFill>
          <a:blip r:embed="rId7"/>
          <a:stretch>
            <a:fillRect/>
          </a:stretch>
        </p:blipFill>
        <p:spPr>
          <a:xfrm>
            <a:off x="9262453" y="5785191"/>
            <a:ext cx="790192" cy="637169"/>
          </a:xfrm>
          <a:prstGeom prst="rect">
            <a:avLst/>
          </a:prstGeom>
        </p:spPr>
      </p:pic>
      <p:sp>
        <p:nvSpPr>
          <p:cNvPr id="5" name="TextBox 4">
            <a:extLst>
              <a:ext uri="{FF2B5EF4-FFF2-40B4-BE49-F238E27FC236}">
                <a16:creationId xmlns:a16="http://schemas.microsoft.com/office/drawing/2014/main" id="{E721490C-6D3B-03B7-9CD7-884D06292664}"/>
              </a:ext>
            </a:extLst>
          </p:cNvPr>
          <p:cNvSpPr txBox="1"/>
          <p:nvPr/>
        </p:nvSpPr>
        <p:spPr>
          <a:xfrm>
            <a:off x="3444949" y="33787"/>
            <a:ext cx="871681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200" baseline="0"/>
              <a:t>‘I believe in a fundamental and universal truth: Trauma blocks love and connection, and healing our wounds provides access to the love and goodness inherent in us all.’ Frank Anderson, 2021. </a:t>
            </a:r>
            <a:r>
              <a:rPr lang="en-GB" sz="1200"/>
              <a:t>Trauma experienced carers may find working with services and professionals as the high anxiety can often induce a stress/survival response. </a:t>
            </a:r>
            <a:endParaRPr lang="en-GB" sz="1200" b="1"/>
          </a:p>
        </p:txBody>
      </p:sp>
      <p:sp>
        <p:nvSpPr>
          <p:cNvPr id="8" name="Title 1">
            <a:extLst>
              <a:ext uri="{FF2B5EF4-FFF2-40B4-BE49-F238E27FC236}">
                <a16:creationId xmlns:a16="http://schemas.microsoft.com/office/drawing/2014/main" id="{6FCEA097-2C95-E590-392D-48B5861D826C}"/>
              </a:ext>
            </a:extLst>
          </p:cNvPr>
          <p:cNvSpPr txBox="1">
            <a:spLocks/>
          </p:cNvSpPr>
          <p:nvPr/>
        </p:nvSpPr>
        <p:spPr>
          <a:xfrm>
            <a:off x="0" y="51461"/>
            <a:ext cx="3444949"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Trauma &amp; Adversity</a:t>
            </a:r>
          </a:p>
        </p:txBody>
      </p:sp>
      <p:sp>
        <p:nvSpPr>
          <p:cNvPr id="7" name="TextBox 6">
            <a:extLst>
              <a:ext uri="{FF2B5EF4-FFF2-40B4-BE49-F238E27FC236}">
                <a16:creationId xmlns:a16="http://schemas.microsoft.com/office/drawing/2014/main" id="{8C292071-5144-A686-3A20-AB9DEB39F2A2}"/>
              </a:ext>
            </a:extLst>
          </p:cNvPr>
          <p:cNvSpPr txBox="1"/>
          <p:nvPr/>
        </p:nvSpPr>
        <p:spPr>
          <a:xfrm>
            <a:off x="5980923" y="751593"/>
            <a:ext cx="6123506" cy="4708981"/>
          </a:xfrm>
          <a:prstGeom prst="rect">
            <a:avLst/>
          </a:prstGeom>
          <a:solidFill>
            <a:schemeClr val="accent6">
              <a:lumMod val="40000"/>
              <a:lumOff val="6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0" algn="l">
              <a:lnSpc>
                <a:spcPct val="100000"/>
              </a:lnSpc>
              <a:spcBef>
                <a:spcPts val="0"/>
              </a:spcBef>
              <a:spcAft>
                <a:spcPts val="0"/>
              </a:spcAft>
              <a:buNone/>
            </a:pPr>
            <a:r>
              <a:rPr lang="en-GB" sz="1200" b="0" i="0" u="none" strike="noStrike" noProof="0">
                <a:latin typeface="+mn-lt"/>
              </a:rPr>
              <a:t>Research in Practice state that there are six key principles of trauma-informed practice - </a:t>
            </a:r>
            <a:r>
              <a:rPr lang="en-GB" sz="1200" i="0" u="none" strike="noStrike" noProof="0">
                <a:latin typeface="+mn-lt"/>
              </a:rPr>
              <a:t>Safety, Trustworthiness, Choice, Collaboration, Empowerment</a:t>
            </a:r>
            <a:r>
              <a:rPr lang="en-GB" sz="1200"/>
              <a:t> and </a:t>
            </a:r>
            <a:r>
              <a:rPr lang="en-GB" sz="1200" i="0" u="none" strike="noStrike" noProof="0">
                <a:latin typeface="+mn-lt"/>
              </a:rPr>
              <a:t>Cultural consideration. </a:t>
            </a:r>
          </a:p>
          <a:p>
            <a:pPr lvl="0" algn="l">
              <a:lnSpc>
                <a:spcPct val="100000"/>
              </a:lnSpc>
              <a:spcBef>
                <a:spcPts val="0"/>
              </a:spcBef>
              <a:spcAft>
                <a:spcPts val="0"/>
              </a:spcAft>
              <a:buNone/>
            </a:pPr>
            <a:endParaRPr lang="en-GB" sz="1200" b="0" i="0" u="none" strike="noStrike" noProof="0">
              <a:latin typeface="+mn-lt"/>
            </a:endParaRPr>
          </a:p>
          <a:p>
            <a:pPr lvl="0" algn="l">
              <a:lnSpc>
                <a:spcPct val="100000"/>
              </a:lnSpc>
              <a:spcBef>
                <a:spcPts val="0"/>
              </a:spcBef>
              <a:spcAft>
                <a:spcPts val="0"/>
              </a:spcAft>
              <a:buNone/>
            </a:pPr>
            <a:r>
              <a:rPr lang="en-GB" sz="1200" b="0" i="0" u="none" strike="noStrike" noProof="0">
                <a:latin typeface="+mn-lt"/>
              </a:rPr>
              <a:t>People may have experienced periods in their life where they have not been given control and agency over their decision making and their bodies. It is therefore particularly important to give people time to communicate their needs and help them problem solve to find solutions of how this can be achieved when meetings or assessments might be more difficult for them. More learning can be found in </a:t>
            </a:r>
            <a:r>
              <a:rPr lang="en-GB" sz="1200" b="0" i="0" u="none" strike="noStrike" noProof="0">
                <a:solidFill>
                  <a:srgbClr val="333333"/>
                </a:solidFill>
                <a:latin typeface="+mn-lt"/>
                <a:hlinkClick r:id="rId8"/>
              </a:rPr>
              <a:t>healing psychological trauma</a:t>
            </a:r>
            <a:r>
              <a:rPr lang="en-GB" sz="1200" b="0" i="0" u="none" strike="noStrike" noProof="0">
                <a:solidFill>
                  <a:srgbClr val="333333"/>
                </a:solidFill>
                <a:latin typeface="+mn-lt"/>
              </a:rPr>
              <a:t>.</a:t>
            </a:r>
          </a:p>
          <a:p>
            <a:pPr lvl="0" algn="l">
              <a:lnSpc>
                <a:spcPct val="100000"/>
              </a:lnSpc>
              <a:spcBef>
                <a:spcPts val="0"/>
              </a:spcBef>
              <a:spcAft>
                <a:spcPts val="0"/>
              </a:spcAft>
              <a:buNone/>
            </a:pPr>
            <a:endParaRPr lang="en-GB" sz="1200">
              <a:latin typeface="+mn-lt"/>
            </a:endParaRPr>
          </a:p>
          <a:p>
            <a:pPr lvl="0" algn="l">
              <a:lnSpc>
                <a:spcPct val="100000"/>
              </a:lnSpc>
              <a:spcBef>
                <a:spcPts val="0"/>
              </a:spcBef>
              <a:spcAft>
                <a:spcPts val="0"/>
              </a:spcAft>
              <a:buNone/>
            </a:pPr>
            <a:r>
              <a:rPr lang="en-GB" sz="1200" b="0" i="0" u="none" strike="noStrike" noProof="0">
                <a:latin typeface="+mn-lt"/>
              </a:rPr>
              <a:t>You might consider offering the carer chance to write things down or allow them to have someone present who can advocate and communicate thoughts they have shared beforehand. </a:t>
            </a:r>
            <a:r>
              <a:rPr lang="en-GB" sz="1200"/>
              <a:t>Offering</a:t>
            </a:r>
            <a:r>
              <a:rPr lang="en-GB" sz="1200" b="0" i="0" u="none" strike="noStrike" noProof="0">
                <a:latin typeface="+mn-lt"/>
              </a:rPr>
              <a:t> periods of silence while they formulate their thoughts and emotions, providing them time</a:t>
            </a:r>
            <a:r>
              <a:rPr lang="en-GB" sz="1200"/>
              <a:t> to</a:t>
            </a:r>
            <a:r>
              <a:rPr lang="en-GB" sz="1200" b="0" i="0" u="none" strike="noStrike" noProof="0">
                <a:latin typeface="+mn-lt"/>
              </a:rPr>
              <a:t> respond can help. Building up trusting relationships and actively listening to a carers experience is crucial in supporting them to feel safe.</a:t>
            </a:r>
          </a:p>
          <a:p>
            <a:pPr lvl="0" algn="l">
              <a:lnSpc>
                <a:spcPct val="100000"/>
              </a:lnSpc>
              <a:spcBef>
                <a:spcPts val="0"/>
              </a:spcBef>
              <a:spcAft>
                <a:spcPts val="0"/>
              </a:spcAft>
              <a:buNone/>
            </a:pPr>
            <a:endParaRPr lang="en-GB" sz="1200"/>
          </a:p>
          <a:p>
            <a:pPr lvl="0" algn="l">
              <a:lnSpc>
                <a:spcPct val="100000"/>
              </a:lnSpc>
              <a:spcBef>
                <a:spcPts val="0"/>
              </a:spcBef>
              <a:spcAft>
                <a:spcPts val="0"/>
              </a:spcAft>
              <a:buNone/>
            </a:pPr>
            <a:r>
              <a:rPr lang="en-GB" sz="1200"/>
              <a:t>Trauma can be triggered by a variety of things, and we should always be mindful of how a person reacts or responds to situations or information. Being professionally curious about what might be causing the response, or reaction can aid in understanding what is going on for the person. To support someone, we must understand their lived experience and how this is impacting on their capacity to parent.  </a:t>
            </a:r>
            <a:endParaRPr lang="en-GB" sz="1200" b="0" i="0" u="none" strike="noStrike" noProof="0">
              <a:latin typeface="+mn-lt"/>
            </a:endParaRPr>
          </a:p>
          <a:p>
            <a:pPr lvl="0" algn="l">
              <a:lnSpc>
                <a:spcPct val="100000"/>
              </a:lnSpc>
              <a:spcBef>
                <a:spcPts val="0"/>
              </a:spcBef>
              <a:spcAft>
                <a:spcPts val="0"/>
              </a:spcAft>
              <a:buNone/>
            </a:pPr>
            <a:endParaRPr lang="en-GB" sz="1200"/>
          </a:p>
          <a:p>
            <a:pPr lvl="0" algn="l">
              <a:lnSpc>
                <a:spcPct val="100000"/>
              </a:lnSpc>
              <a:spcBef>
                <a:spcPts val="0"/>
              </a:spcBef>
              <a:spcAft>
                <a:spcPts val="0"/>
              </a:spcAft>
              <a:buNone/>
            </a:pPr>
            <a:r>
              <a:rPr lang="en-GB" sz="1200" b="0" i="0" u="none" strike="noStrike" noProof="0">
                <a:latin typeface="+mn-lt"/>
              </a:rPr>
              <a:t>Trauma is complex – take small steps to offer support. Ask, </a:t>
            </a:r>
            <a:r>
              <a:rPr lang="en-GB" sz="1200" i="1" u="none" strike="noStrike" noProof="0">
                <a:latin typeface="+mn-lt"/>
              </a:rPr>
              <a:t>If there is only one thing, I can help you with right now - what would that be?</a:t>
            </a:r>
            <a:endParaRPr lang="en-GB" sz="1200" i="1">
              <a:latin typeface="+mn-lt"/>
            </a:endParaRPr>
          </a:p>
        </p:txBody>
      </p:sp>
      <p:sp>
        <p:nvSpPr>
          <p:cNvPr id="12" name="TextBox 11">
            <a:extLst>
              <a:ext uri="{FF2B5EF4-FFF2-40B4-BE49-F238E27FC236}">
                <a16:creationId xmlns:a16="http://schemas.microsoft.com/office/drawing/2014/main" id="{84FE44B8-9D25-BCE6-8365-FF2DEBF3B76E}"/>
              </a:ext>
            </a:extLst>
          </p:cNvPr>
          <p:cNvSpPr txBox="1"/>
          <p:nvPr/>
        </p:nvSpPr>
        <p:spPr>
          <a:xfrm>
            <a:off x="81335" y="743590"/>
            <a:ext cx="5761788" cy="2862322"/>
          </a:xfrm>
          <a:prstGeom prst="rect">
            <a:avLst/>
          </a:prstGeom>
          <a:solidFill>
            <a:srgbClr val="D2B3FB"/>
          </a:solidFill>
        </p:spPr>
        <p:txBody>
          <a:bodyPr wrap="square" rtlCol="0">
            <a:spAutoFit/>
          </a:bodyPr>
          <a:lstStyle/>
          <a:p>
            <a:pPr lvl="0">
              <a:buNone/>
            </a:pPr>
            <a:r>
              <a:rPr lang="en-GB" sz="1100" b="0" i="0" u="none" strike="noStrike" noProof="0">
                <a:solidFill>
                  <a:srgbClr val="333333"/>
                </a:solidFill>
                <a:latin typeface="+mn-lt"/>
              </a:rPr>
              <a:t>M</a:t>
            </a:r>
            <a:r>
              <a:rPr lang="en-GB" sz="1200" b="0" i="0" u="none" strike="noStrike" noProof="0">
                <a:solidFill>
                  <a:srgbClr val="333333"/>
                </a:solidFill>
                <a:latin typeface="+mn-lt"/>
              </a:rPr>
              <a:t>any common problems that come to the attention of children’s social care may be linked to trauma that a carer has experienced. Carers may not know they are affected by trauma or how it </a:t>
            </a:r>
            <a:r>
              <a:rPr lang="en-GB" sz="1200">
                <a:solidFill>
                  <a:srgbClr val="333333"/>
                </a:solidFill>
              </a:rPr>
              <a:t>can </a:t>
            </a:r>
            <a:r>
              <a:rPr lang="en-GB" sz="1200" b="0" i="0" u="none" strike="noStrike" noProof="0">
                <a:solidFill>
                  <a:srgbClr val="333333"/>
                </a:solidFill>
                <a:latin typeface="+mn-lt"/>
              </a:rPr>
              <a:t>impact parenting.</a:t>
            </a:r>
            <a:endParaRPr lang="en-GB" sz="1200">
              <a:solidFill>
                <a:srgbClr val="333333"/>
              </a:solidFill>
            </a:endParaRPr>
          </a:p>
          <a:p>
            <a:pPr lvl="0">
              <a:buNone/>
            </a:pPr>
            <a:endParaRPr lang="en-GB" sz="1200">
              <a:solidFill>
                <a:srgbClr val="333333"/>
              </a:solidFill>
              <a:latin typeface="+mn-lt"/>
            </a:endParaRPr>
          </a:p>
          <a:p>
            <a:pPr lvl="0">
              <a:buNone/>
            </a:pPr>
            <a:endParaRPr lang="en-GB" sz="1200">
              <a:solidFill>
                <a:srgbClr val="333333"/>
              </a:solidFill>
              <a:latin typeface="+mn-lt"/>
            </a:endParaRPr>
          </a:p>
          <a:p>
            <a:r>
              <a:rPr lang="en-GB" sz="1200" b="0" i="0" u="none" strike="noStrike" noProof="0">
                <a:solidFill>
                  <a:schemeClr val="tx1"/>
                </a:solidFill>
                <a:latin typeface="+mn-lt"/>
              </a:rPr>
              <a:t>Understanding the brain and </a:t>
            </a:r>
          </a:p>
          <a:p>
            <a:r>
              <a:rPr lang="en-GB" sz="1200" b="0" i="0" u="none" strike="noStrike" noProof="0">
                <a:solidFill>
                  <a:schemeClr val="tx1"/>
                </a:solidFill>
                <a:latin typeface="+mn-lt"/>
              </a:rPr>
              <a:t>the nervous system can help </a:t>
            </a:r>
          </a:p>
          <a:p>
            <a:r>
              <a:rPr lang="en-GB" sz="1200" b="0" i="0" u="none" strike="noStrike" noProof="0">
                <a:solidFill>
                  <a:schemeClr val="tx1"/>
                </a:solidFill>
                <a:latin typeface="+mn-lt"/>
              </a:rPr>
              <a:t>practitioner</a:t>
            </a:r>
            <a:r>
              <a:rPr lang="en-GB" sz="1200" b="0">
                <a:solidFill>
                  <a:schemeClr val="tx1"/>
                </a:solidFill>
              </a:rPr>
              <a:t>s to understand </a:t>
            </a:r>
          </a:p>
          <a:p>
            <a:r>
              <a:rPr lang="en-GB" sz="1200" b="0">
                <a:solidFill>
                  <a:schemeClr val="tx1"/>
                </a:solidFill>
              </a:rPr>
              <a:t>the foundations of survival </a:t>
            </a:r>
          </a:p>
          <a:p>
            <a:r>
              <a:rPr lang="en-GB" sz="1200" b="0">
                <a:solidFill>
                  <a:schemeClr val="tx1"/>
                </a:solidFill>
              </a:rPr>
              <a:t>reactions and trauma. </a:t>
            </a:r>
          </a:p>
          <a:p>
            <a:r>
              <a:rPr lang="en-GB" sz="1200" b="0">
                <a:solidFill>
                  <a:schemeClr val="tx1"/>
                </a:solidFill>
              </a:rPr>
              <a:t>Watch this video to learn more.</a:t>
            </a:r>
          </a:p>
          <a:p>
            <a:r>
              <a:rPr lang="en-GB" sz="1200"/>
              <a:t>(8:57)</a:t>
            </a:r>
            <a:endParaRPr lang="en-GB" sz="1200" b="0">
              <a:solidFill>
                <a:schemeClr val="tx1"/>
              </a:solidFill>
            </a:endParaRPr>
          </a:p>
          <a:p>
            <a:endParaRPr lang="en-GB" sz="1200" b="0">
              <a:solidFill>
                <a:srgbClr val="333333"/>
              </a:solidFill>
            </a:endParaRPr>
          </a:p>
          <a:p>
            <a:pPr lvl="0">
              <a:buNone/>
            </a:pPr>
            <a:endParaRPr lang="en-GB" sz="1200">
              <a:solidFill>
                <a:srgbClr val="333333"/>
              </a:solidFill>
              <a:latin typeface="+mn-lt"/>
            </a:endParaRPr>
          </a:p>
          <a:p>
            <a:pPr lvl="0">
              <a:buNone/>
            </a:pPr>
            <a:endParaRPr lang="en-GB" sz="1200">
              <a:solidFill>
                <a:srgbClr val="333333"/>
              </a:solidFill>
            </a:endParaRPr>
          </a:p>
        </p:txBody>
      </p:sp>
      <p:sp>
        <p:nvSpPr>
          <p:cNvPr id="13" name="TextBox 12">
            <a:extLst>
              <a:ext uri="{FF2B5EF4-FFF2-40B4-BE49-F238E27FC236}">
                <a16:creationId xmlns:a16="http://schemas.microsoft.com/office/drawing/2014/main" id="{DB7FCC44-59DB-77CC-1F3E-C01B7F0FB0DC}"/>
              </a:ext>
            </a:extLst>
          </p:cNvPr>
          <p:cNvSpPr txBox="1"/>
          <p:nvPr/>
        </p:nvSpPr>
        <p:spPr>
          <a:xfrm>
            <a:off x="81335" y="3708233"/>
            <a:ext cx="5761788" cy="3046988"/>
          </a:xfrm>
          <a:prstGeom prst="rect">
            <a:avLst/>
          </a:prstGeom>
          <a:solidFill>
            <a:schemeClr val="accent5">
              <a:lumMod val="40000"/>
              <a:lumOff val="60000"/>
            </a:schemeClr>
          </a:solidFill>
        </p:spPr>
        <p:txBody>
          <a:bodyPr wrap="square" lIns="91440" tIns="45720" rIns="91440" bIns="45720" rtlCol="0" anchor="t">
            <a:spAutoFit/>
          </a:bodyPr>
          <a:lstStyle/>
          <a:p>
            <a:r>
              <a:rPr lang="en-GB" sz="1200" b="0">
                <a:latin typeface="+mn-lt"/>
              </a:rPr>
              <a:t>Due to the interconnection of trauma with mental health, development, relationships, and substance use, any presence of trauma can impact on child safety and development.</a:t>
            </a:r>
            <a:r>
              <a:rPr lang="en-GB" sz="1200"/>
              <a:t> Individual responses to trauma are likely to vary and may present through complex dynamics and a person’s learnt survival responses. </a:t>
            </a:r>
          </a:p>
          <a:p>
            <a:endParaRPr lang="en-GB" sz="1200" b="0">
              <a:latin typeface="+mn-lt"/>
            </a:endParaRPr>
          </a:p>
          <a:p>
            <a:r>
              <a:rPr lang="en-GB" sz="1200"/>
              <a:t>Adverse Childhood Experiences will impact on a person’s attachment and survival, this is likely to have long-lasting effects for a person and can impact relationships, with significant other, family, friends, professionals and their own child. Trauma can contribute to repeated patterns, such as, repeated pregnancies, removals, and substance use; all of these are likely to impact a child significantly. </a:t>
            </a:r>
            <a:endParaRPr lang="en-GB" sz="1200">
              <a:cs typeface="Arial"/>
            </a:endParaRPr>
          </a:p>
          <a:p>
            <a:endParaRPr lang="en-GB" sz="1200" b="0" i="0" u="none" strike="noStrike" noProof="0">
              <a:latin typeface="+mn-lt"/>
            </a:endParaRPr>
          </a:p>
          <a:p>
            <a:pPr lvl="0">
              <a:buNone/>
            </a:pPr>
            <a:r>
              <a:rPr lang="en-GB" sz="1200" b="0" i="0" u="none" strike="noStrike" noProof="0">
                <a:latin typeface="+mn-lt"/>
              </a:rPr>
              <a:t>In some very serious circumstances significant neglect occurs because of the “meaning of the child”. The child can have come to represent something negative or may trigger a carers past trauma, in these circumstances the carer blames the child for the neglectful care they are receiving. This can involve the child being ignored or even being targeted. </a:t>
            </a:r>
            <a:endParaRPr lang="en-GB" sz="1200" b="0" i="0" u="none" strike="noStrike" noProof="0">
              <a:cs typeface="Arial"/>
            </a:endParaRPr>
          </a:p>
        </p:txBody>
      </p:sp>
      <p:pic>
        <p:nvPicPr>
          <p:cNvPr id="15" name="Online Media 1" title="Trauma and the Nervous System: A Polyvagal Perspective">
            <a:hlinkClick r:id="" action="ppaction://media"/>
            <a:extLst>
              <a:ext uri="{FF2B5EF4-FFF2-40B4-BE49-F238E27FC236}">
                <a16:creationId xmlns:a16="http://schemas.microsoft.com/office/drawing/2014/main" id="{00566BA5-FF14-9C01-5461-D28170CAFCEE}"/>
              </a:ext>
            </a:extLst>
          </p:cNvPr>
          <p:cNvPicPr>
            <a:picLocks noRot="1" noChangeAspect="1"/>
          </p:cNvPicPr>
          <p:nvPr>
            <a:videoFile r:link="rId1"/>
          </p:nvPr>
        </p:nvPicPr>
        <p:blipFill>
          <a:blip r:embed="rId9"/>
          <a:stretch>
            <a:fillRect/>
          </a:stretch>
        </p:blipFill>
        <p:spPr>
          <a:xfrm>
            <a:off x="2286001" y="1435784"/>
            <a:ext cx="3426494" cy="1993216"/>
          </a:xfrm>
          <a:prstGeom prst="rect">
            <a:avLst/>
          </a:prstGeom>
        </p:spPr>
      </p:pic>
      <p:sp>
        <p:nvSpPr>
          <p:cNvPr id="17" name="TextBox 16">
            <a:extLst>
              <a:ext uri="{FF2B5EF4-FFF2-40B4-BE49-F238E27FC236}">
                <a16:creationId xmlns:a16="http://schemas.microsoft.com/office/drawing/2014/main" id="{DD6C916D-89A2-5A76-0ECE-9BAFFD9E60E9}"/>
              </a:ext>
            </a:extLst>
          </p:cNvPr>
          <p:cNvSpPr txBox="1"/>
          <p:nvPr/>
        </p:nvSpPr>
        <p:spPr>
          <a:xfrm>
            <a:off x="9433277" y="5853725"/>
            <a:ext cx="2610036" cy="461665"/>
          </a:xfrm>
          <a:prstGeom prst="rect">
            <a:avLst/>
          </a:prstGeom>
          <a:noFill/>
        </p:spPr>
        <p:txBody>
          <a:bodyPr wrap="square" rtlCol="0">
            <a:spAutoFit/>
          </a:bodyPr>
          <a:lstStyle/>
          <a:p>
            <a:pPr algn="ctr"/>
            <a:r>
              <a:rPr lang="en-GB" sz="1200"/>
              <a:t>Click the image for </a:t>
            </a:r>
          </a:p>
          <a:p>
            <a:pPr algn="ctr"/>
            <a:r>
              <a:rPr lang="en-GB" sz="1200"/>
              <a:t>resources</a:t>
            </a:r>
          </a:p>
        </p:txBody>
      </p:sp>
      <p:pic>
        <p:nvPicPr>
          <p:cNvPr id="11" name="Picture 10">
            <a:hlinkClick r:id="rId10" action="ppaction://hlinksldjump"/>
            <a:extLst>
              <a:ext uri="{FF2B5EF4-FFF2-40B4-BE49-F238E27FC236}">
                <a16:creationId xmlns:a16="http://schemas.microsoft.com/office/drawing/2014/main" id="{07A06A0A-7CEE-7B6B-C38C-021975F7A75C}"/>
              </a:ext>
            </a:extLst>
          </p:cNvPr>
          <p:cNvPicPr>
            <a:picLocks noChangeAspect="1"/>
          </p:cNvPicPr>
          <p:nvPr/>
        </p:nvPicPr>
        <p:blipFill>
          <a:blip r:embed="rId11"/>
          <a:stretch>
            <a:fillRect/>
          </a:stretch>
        </p:blipFill>
        <p:spPr>
          <a:xfrm>
            <a:off x="11591808" y="6297739"/>
            <a:ext cx="512621" cy="526474"/>
          </a:xfrm>
          <a:prstGeom prst="rect">
            <a:avLst/>
          </a:prstGeom>
        </p:spPr>
      </p:pic>
      <p:sp>
        <p:nvSpPr>
          <p:cNvPr id="16" name="TextBox 15">
            <a:extLst>
              <a:ext uri="{FF2B5EF4-FFF2-40B4-BE49-F238E27FC236}">
                <a16:creationId xmlns:a16="http://schemas.microsoft.com/office/drawing/2014/main" id="{A82E82DF-EB8A-7450-2A7E-9D07A60A8E8C}"/>
              </a:ext>
            </a:extLst>
          </p:cNvPr>
          <p:cNvSpPr txBox="1"/>
          <p:nvPr/>
        </p:nvSpPr>
        <p:spPr>
          <a:xfrm>
            <a:off x="6629515" y="5604573"/>
            <a:ext cx="2490055" cy="1200329"/>
          </a:xfrm>
          <a:prstGeom prst="rect">
            <a:avLst/>
          </a:prstGeom>
          <a:noFill/>
        </p:spPr>
        <p:txBody>
          <a:bodyPr wrap="square" rtlCol="0">
            <a:spAutoFit/>
          </a:bodyPr>
          <a:lstStyle/>
          <a:p>
            <a:r>
              <a:rPr lang="en-GB" sz="1200"/>
              <a:t>Click the image to read a case study which provides an example  of working with trauma and an overview of how the worker responded to the parent’s need.</a:t>
            </a:r>
          </a:p>
          <a:p>
            <a:endParaRPr lang="en-GB" sz="1200"/>
          </a:p>
        </p:txBody>
      </p:sp>
    </p:spTree>
    <p:extLst>
      <p:ext uri="{BB962C8B-B14F-4D97-AF65-F5344CB8AC3E}">
        <p14:creationId xmlns:p14="http://schemas.microsoft.com/office/powerpoint/2010/main" val="4036436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5"/>
                                        </p:tgtEl>
                                      </p:cBhvr>
                                    </p:cmd>
                                  </p:childTnLst>
                                </p:cTn>
                              </p:par>
                            </p:childTnLst>
                          </p:cTn>
                        </p:par>
                      </p:childTnLst>
                    </p:cTn>
                  </p:par>
                </p:childTnLst>
              </p:cTn>
              <p:nextCondLst>
                <p:cond evt="onClick" delay="0">
                  <p:tgtEl>
                    <p:spTgt spid="15"/>
                  </p:tgtEl>
                </p:cond>
              </p:nextCondLst>
            </p:seq>
            <p:video>
              <p:cMediaNode vol="80000">
                <p:cTn id="12" fill="hold" display="0">
                  <p:stCondLst>
                    <p:cond delay="indefinite"/>
                  </p:stCondLst>
                </p:cTn>
                <p:tgtEl>
                  <p:spTgt spid="15"/>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CBED10-E478-65F8-67E2-434C3813497F}"/>
              </a:ext>
            </a:extLst>
          </p:cNvPr>
          <p:cNvSpPr txBox="1"/>
          <p:nvPr/>
        </p:nvSpPr>
        <p:spPr>
          <a:xfrm>
            <a:off x="1228265" y="5653572"/>
            <a:ext cx="4013691" cy="923330"/>
          </a:xfrm>
          <a:prstGeom prst="rect">
            <a:avLst/>
          </a:prstGeom>
          <a:noFill/>
          <a:ln>
            <a:solidFill>
              <a:schemeClr val="tx1"/>
            </a:solidFill>
          </a:ln>
        </p:spPr>
        <p:txBody>
          <a:bodyPr wrap="square" rtlCol="0">
            <a:spAutoFit/>
          </a:bodyPr>
          <a:lstStyle/>
          <a:p>
            <a:endParaRPr lang="en-GB"/>
          </a:p>
          <a:p>
            <a:endParaRPr lang="en-GB"/>
          </a:p>
          <a:p>
            <a:endParaRPr lang="en-GB"/>
          </a:p>
        </p:txBody>
      </p:sp>
      <p:sp>
        <p:nvSpPr>
          <p:cNvPr id="8" name="TextBox 7">
            <a:extLst>
              <a:ext uri="{FF2B5EF4-FFF2-40B4-BE49-F238E27FC236}">
                <a16:creationId xmlns:a16="http://schemas.microsoft.com/office/drawing/2014/main" id="{CCEF0467-0C96-B6E9-CF25-8577760C1757}"/>
              </a:ext>
            </a:extLst>
          </p:cNvPr>
          <p:cNvSpPr txBox="1"/>
          <p:nvPr/>
        </p:nvSpPr>
        <p:spPr>
          <a:xfrm>
            <a:off x="6474165" y="5626119"/>
            <a:ext cx="4013691" cy="923330"/>
          </a:xfrm>
          <a:prstGeom prst="rect">
            <a:avLst/>
          </a:prstGeom>
          <a:noFill/>
          <a:ln>
            <a:solidFill>
              <a:schemeClr val="tx1"/>
            </a:solidFill>
          </a:ln>
        </p:spPr>
        <p:txBody>
          <a:bodyPr wrap="square" rtlCol="0">
            <a:spAutoFit/>
          </a:bodyPr>
          <a:lstStyle/>
          <a:p>
            <a:endParaRPr lang="en-GB"/>
          </a:p>
          <a:p>
            <a:endParaRPr lang="en-GB"/>
          </a:p>
          <a:p>
            <a:endParaRPr lang="en-GB"/>
          </a:p>
        </p:txBody>
      </p:sp>
      <p:sp>
        <p:nvSpPr>
          <p:cNvPr id="7" name="TextBox 6">
            <a:extLst>
              <a:ext uri="{FF2B5EF4-FFF2-40B4-BE49-F238E27FC236}">
                <a16:creationId xmlns:a16="http://schemas.microsoft.com/office/drawing/2014/main" id="{BB1BBB40-04BB-FCDE-208B-53504FA9D944}"/>
              </a:ext>
            </a:extLst>
          </p:cNvPr>
          <p:cNvSpPr txBox="1"/>
          <p:nvPr/>
        </p:nvSpPr>
        <p:spPr>
          <a:xfrm>
            <a:off x="4716857" y="175873"/>
            <a:ext cx="7528308" cy="523220"/>
          </a:xfrm>
          <a:prstGeom prst="rect">
            <a:avLst/>
          </a:prstGeom>
          <a:noFill/>
        </p:spPr>
        <p:txBody>
          <a:bodyPr wrap="square">
            <a:spAutoFit/>
          </a:bodyPr>
          <a:lstStyle/>
          <a:p>
            <a:r>
              <a:rPr lang="en-US" sz="1400">
                <a:effectLst/>
              </a:rPr>
              <a:t>It is essential that omission and commission are understood; they are both important in understanding the nature of the neglect and actions necessary to address this.</a:t>
            </a:r>
          </a:p>
        </p:txBody>
      </p:sp>
      <p:sp>
        <p:nvSpPr>
          <p:cNvPr id="9" name="TextBox 8">
            <a:extLst>
              <a:ext uri="{FF2B5EF4-FFF2-40B4-BE49-F238E27FC236}">
                <a16:creationId xmlns:a16="http://schemas.microsoft.com/office/drawing/2014/main" id="{062F4C7F-336F-F04D-4CFB-64C43C919F2C}"/>
              </a:ext>
            </a:extLst>
          </p:cNvPr>
          <p:cNvSpPr txBox="1"/>
          <p:nvPr/>
        </p:nvSpPr>
        <p:spPr>
          <a:xfrm>
            <a:off x="0" y="261610"/>
            <a:ext cx="2019300" cy="461665"/>
          </a:xfrm>
          <a:prstGeom prst="rect">
            <a:avLst/>
          </a:prstGeom>
          <a:solidFill>
            <a:srgbClr val="E7D7FD"/>
          </a:solidFill>
        </p:spPr>
        <p:txBody>
          <a:bodyPr wrap="square" rtlCol="0">
            <a:spAutoFit/>
          </a:bodyPr>
          <a:lstStyle/>
          <a:p>
            <a:r>
              <a:rPr lang="en-GB" sz="2400"/>
              <a:t>Omission</a:t>
            </a:r>
          </a:p>
        </p:txBody>
      </p:sp>
      <p:sp>
        <p:nvSpPr>
          <p:cNvPr id="10" name="TextBox 9">
            <a:extLst>
              <a:ext uri="{FF2B5EF4-FFF2-40B4-BE49-F238E27FC236}">
                <a16:creationId xmlns:a16="http://schemas.microsoft.com/office/drawing/2014/main" id="{11594EE1-47E5-6247-3BFE-9B565BE2D20D}"/>
              </a:ext>
            </a:extLst>
          </p:cNvPr>
          <p:cNvSpPr txBox="1"/>
          <p:nvPr/>
        </p:nvSpPr>
        <p:spPr>
          <a:xfrm>
            <a:off x="2539617" y="261610"/>
            <a:ext cx="2019300" cy="461665"/>
          </a:xfrm>
          <a:prstGeom prst="rect">
            <a:avLst/>
          </a:prstGeom>
          <a:solidFill>
            <a:schemeClr val="accent6">
              <a:lumMod val="40000"/>
              <a:lumOff val="60000"/>
            </a:schemeClr>
          </a:solidFill>
        </p:spPr>
        <p:txBody>
          <a:bodyPr wrap="square" rtlCol="0">
            <a:spAutoFit/>
          </a:bodyPr>
          <a:lstStyle/>
          <a:p>
            <a:r>
              <a:rPr lang="en-GB" sz="2400"/>
              <a:t>Commission</a:t>
            </a:r>
          </a:p>
        </p:txBody>
      </p:sp>
      <p:sp>
        <p:nvSpPr>
          <p:cNvPr id="12" name="TextBox 11">
            <a:extLst>
              <a:ext uri="{FF2B5EF4-FFF2-40B4-BE49-F238E27FC236}">
                <a16:creationId xmlns:a16="http://schemas.microsoft.com/office/drawing/2014/main" id="{3A98659E-D6B8-E07B-535D-B05A03137672}"/>
              </a:ext>
            </a:extLst>
          </p:cNvPr>
          <p:cNvSpPr txBox="1"/>
          <p:nvPr/>
        </p:nvSpPr>
        <p:spPr>
          <a:xfrm>
            <a:off x="2019300" y="261610"/>
            <a:ext cx="542924" cy="461665"/>
          </a:xfrm>
          <a:prstGeom prst="rect">
            <a:avLst/>
          </a:prstGeom>
          <a:solidFill>
            <a:schemeClr val="bg1"/>
          </a:solidFill>
        </p:spPr>
        <p:txBody>
          <a:bodyPr wrap="square" rtlCol="0">
            <a:spAutoFit/>
          </a:bodyPr>
          <a:lstStyle/>
          <a:p>
            <a:r>
              <a:rPr lang="en-GB" sz="2400"/>
              <a:t>or</a:t>
            </a:r>
          </a:p>
        </p:txBody>
      </p:sp>
      <p:graphicFrame>
        <p:nvGraphicFramePr>
          <p:cNvPr id="17" name="Table 16">
            <a:extLst>
              <a:ext uri="{FF2B5EF4-FFF2-40B4-BE49-F238E27FC236}">
                <a16:creationId xmlns:a16="http://schemas.microsoft.com/office/drawing/2014/main" id="{E4FF50A3-547D-0A48-BCA2-4053B1A8B734}"/>
              </a:ext>
            </a:extLst>
          </p:cNvPr>
          <p:cNvGraphicFramePr>
            <a:graphicFrameLocks noGrp="1"/>
          </p:cNvGraphicFramePr>
          <p:nvPr>
            <p:extLst>
              <p:ext uri="{D42A27DB-BD31-4B8C-83A1-F6EECF244321}">
                <p14:modId xmlns:p14="http://schemas.microsoft.com/office/powerpoint/2010/main" val="1229307482"/>
              </p:ext>
            </p:extLst>
          </p:nvPr>
        </p:nvGraphicFramePr>
        <p:xfrm>
          <a:off x="514348" y="1027832"/>
          <a:ext cx="11313217" cy="4514699"/>
        </p:xfrm>
        <a:graphic>
          <a:graphicData uri="http://schemas.openxmlformats.org/drawingml/2006/table">
            <a:tbl>
              <a:tblPr firstRow="1" bandRow="1">
                <a:tableStyleId>{5C22544A-7EE6-4342-B048-85BDC9FD1C3A}</a:tableStyleId>
              </a:tblPr>
              <a:tblGrid>
                <a:gridCol w="4664424">
                  <a:extLst>
                    <a:ext uri="{9D8B030D-6E8A-4147-A177-3AD203B41FA5}">
                      <a16:colId xmlns:a16="http://schemas.microsoft.com/office/drawing/2014/main" val="1020626157"/>
                    </a:ext>
                  </a:extLst>
                </a:gridCol>
                <a:gridCol w="6648793">
                  <a:extLst>
                    <a:ext uri="{9D8B030D-6E8A-4147-A177-3AD203B41FA5}">
                      <a16:colId xmlns:a16="http://schemas.microsoft.com/office/drawing/2014/main" val="2938096094"/>
                    </a:ext>
                  </a:extLst>
                </a:gridCol>
              </a:tblGrid>
              <a:tr h="3161828">
                <a:tc>
                  <a:txBody>
                    <a:bodyPr/>
                    <a:lstStyle/>
                    <a:p>
                      <a:r>
                        <a:rPr lang="en-US" sz="1200" b="0">
                          <a:solidFill>
                            <a:schemeClr val="tx1"/>
                          </a:solidFill>
                          <a:effectLst/>
                          <a:latin typeface="+mn-lt"/>
                        </a:rPr>
                        <a:t>Neglect is often (but not always) a passive form of abuse. The definition from Working Together, refers to failures to undertake important parenting tasks, which are often referred to as </a:t>
                      </a:r>
                      <a:r>
                        <a:rPr lang="en-US" sz="1200" b="1" u="sng">
                          <a:solidFill>
                            <a:schemeClr val="tx1"/>
                          </a:solidFill>
                          <a:effectLst/>
                          <a:latin typeface="+mn-lt"/>
                        </a:rPr>
                        <a:t>acts of omission. </a:t>
                      </a:r>
                    </a:p>
                    <a:p>
                      <a:endParaRPr lang="en-US" sz="1200" b="1" u="sng">
                        <a:solidFill>
                          <a:schemeClr val="tx1"/>
                        </a:solidFill>
                        <a:effectLst/>
                        <a:latin typeface="+mn-lt"/>
                      </a:endParaRPr>
                    </a:p>
                    <a:p>
                      <a:r>
                        <a:rPr lang="en-US" sz="1200" b="0" u="none">
                          <a:solidFill>
                            <a:schemeClr val="tx1"/>
                          </a:solidFill>
                          <a:effectLst/>
                          <a:latin typeface="+mn-lt"/>
                        </a:rPr>
                        <a:t>Acts of omission mean a carer is not doing something that they should be doing for their child.</a:t>
                      </a:r>
                    </a:p>
                    <a:p>
                      <a:endParaRPr lang="en-US" sz="1200" b="0">
                        <a:solidFill>
                          <a:schemeClr val="tx1"/>
                        </a:solidFill>
                        <a:latin typeface="+mn-lt"/>
                      </a:endParaRPr>
                    </a:p>
                    <a:p>
                      <a:r>
                        <a:rPr lang="en-US" sz="1200" b="0">
                          <a:solidFill>
                            <a:schemeClr val="tx1"/>
                          </a:solidFill>
                          <a:effectLst/>
                          <a:latin typeface="+mn-lt"/>
                        </a:rPr>
                        <a:t>There are dangers where neglect is seen as passive and resulting from the personal difficulties of adults. This can cause professionals to be overly focused on the needs of those adults and to lose sight of the needs and lived experience of the child. </a:t>
                      </a:r>
                    </a:p>
                    <a:p>
                      <a:endParaRPr lang="en-US" sz="1200" b="0">
                        <a:solidFill>
                          <a:schemeClr val="tx1"/>
                        </a:solidFill>
                        <a:effectLst/>
                        <a:latin typeface="+mn-lt"/>
                      </a:endParaRPr>
                    </a:p>
                    <a:p>
                      <a:endParaRPr lang="en-US" sz="1200" b="0">
                        <a:solidFill>
                          <a:schemeClr val="tx1"/>
                        </a:solidFill>
                        <a:effectLst/>
                        <a:latin typeface="+mn-lt"/>
                      </a:endParaRPr>
                    </a:p>
                    <a:p>
                      <a:r>
                        <a:rPr lang="en-US" sz="1200" b="0">
                          <a:solidFill>
                            <a:schemeClr val="tx1"/>
                          </a:solidFill>
                          <a:effectLst/>
                          <a:latin typeface="+mn-lt"/>
                        </a:rPr>
                        <a:t>It is crucial that we understand the capacity of the carer in this situation to truly understand the cause of neglect. </a:t>
                      </a:r>
                    </a:p>
                    <a:p>
                      <a:endParaRPr lang="en-GB" sz="1200" b="0">
                        <a:solidFill>
                          <a:schemeClr val="tx1"/>
                        </a:solidFill>
                        <a:latin typeface="+mn-lt"/>
                      </a:endParaRP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D2B3FB"/>
                    </a:solidFill>
                  </a:tcPr>
                </a:tc>
                <a:tc>
                  <a:txBody>
                    <a:bodyPr/>
                    <a:lstStyle/>
                    <a:p>
                      <a:r>
                        <a:rPr lang="en-US" sz="1200" b="0">
                          <a:solidFill>
                            <a:schemeClr val="tx1"/>
                          </a:solidFill>
                          <a:effectLst/>
                          <a:latin typeface="+mn-lt"/>
                        </a:rPr>
                        <a:t>There are also times when neglect is deliberate and targeted, often characterised by cruel, harsh and abusive parenting. Where a carer is deliberately or knowingly neglecting their child, this can be seen as an </a:t>
                      </a:r>
                      <a:r>
                        <a:rPr lang="en-US" sz="1200" b="1" u="sng">
                          <a:solidFill>
                            <a:schemeClr val="tx1"/>
                          </a:solidFill>
                          <a:effectLst/>
                          <a:latin typeface="+mn-lt"/>
                        </a:rPr>
                        <a:t>act of commission. </a:t>
                      </a:r>
                    </a:p>
                    <a:p>
                      <a:endParaRPr lang="en-US" sz="1200" b="0">
                        <a:solidFill>
                          <a:schemeClr val="tx1"/>
                        </a:solidFill>
                        <a:effectLst/>
                        <a:latin typeface="+mn-lt"/>
                      </a:endParaRPr>
                    </a:p>
                    <a:p>
                      <a:r>
                        <a:rPr lang="en-US" sz="1200" b="0">
                          <a:solidFill>
                            <a:schemeClr val="tx1"/>
                          </a:solidFill>
                          <a:effectLst/>
                          <a:latin typeface="+mn-lt"/>
                        </a:rPr>
                        <a:t>In these circumstances, the child can sometimes be presented to the professional as the main concern; with carers presenting their child as the problem and the cause of the poor care they receive. </a:t>
                      </a:r>
                    </a:p>
                    <a:p>
                      <a:endParaRPr lang="en-US" sz="1200" b="0">
                        <a:solidFill>
                          <a:schemeClr val="tx1"/>
                        </a:solidFill>
                        <a:latin typeface="+mn-lt"/>
                      </a:endParaRPr>
                    </a:p>
                    <a:p>
                      <a:r>
                        <a:rPr lang="en-US" sz="1200" b="0">
                          <a:solidFill>
                            <a:schemeClr val="tx1"/>
                          </a:solidFill>
                          <a:effectLst/>
                          <a:latin typeface="+mn-lt"/>
                        </a:rPr>
                        <a:t>This requires us to robustly challenge the negative views that carers hold about their children. There are times, for example, where adolescents may seem to be </a:t>
                      </a:r>
                      <a:r>
                        <a:rPr lang="en-US" sz="1200" b="0">
                          <a:solidFill>
                            <a:schemeClr val="tx1"/>
                          </a:solidFill>
                          <a:latin typeface="+mn-lt"/>
                        </a:rPr>
                        <a:t>engaging in behaviour that puts them at risk </a:t>
                      </a:r>
                      <a:r>
                        <a:rPr lang="en-US" sz="1200" b="0">
                          <a:solidFill>
                            <a:schemeClr val="tx1"/>
                          </a:solidFill>
                          <a:effectLst/>
                          <a:latin typeface="+mn-lt"/>
                        </a:rPr>
                        <a:t>or where children have very complex needs, where professionals can over identify with adults concerns and by association unintentionally collude. We should guard against being drawn into negative views of children and inadvertently colluding; instead, provide appropriate and firm challenge to this. </a:t>
                      </a:r>
                    </a:p>
                    <a:p>
                      <a:endParaRPr lang="en-US" sz="1200" b="0">
                        <a:solidFill>
                          <a:schemeClr val="tx1"/>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effectLst/>
                          <a:latin typeface="+mn-lt"/>
                        </a:rPr>
                        <a:t>It is crucial that we understand the motivation of the carer in this situation to truly understand the cause of neglect. </a:t>
                      </a:r>
                    </a:p>
                    <a:p>
                      <a:endParaRPr lang="en-US" sz="1200" b="0">
                        <a:solidFill>
                          <a:schemeClr val="tx1"/>
                        </a:solidFill>
                        <a:effectLst/>
                        <a:latin typeface="+mn-lt"/>
                      </a:endParaRPr>
                    </a:p>
                    <a:p>
                      <a:endParaRPr lang="en-GB" sz="1200" b="0">
                        <a:solidFill>
                          <a:schemeClr val="tx1"/>
                        </a:solidFill>
                        <a:latin typeface="+mn-lt"/>
                      </a:endParaRPr>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66206843"/>
                  </a:ext>
                </a:extLst>
              </a:tr>
              <a:tr h="948539">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Ensuring any plans and interventions are meaningful and understood by the family is essential. To support with this SMART targets should be used in planning, to find out more see the SMART targets section, </a:t>
                      </a:r>
                      <a:r>
                        <a:rPr lang="en-GB" sz="1200">
                          <a:hlinkClick r:id="rId2" action="ppaction://hlinksldjump"/>
                        </a:rPr>
                        <a:t>here.</a:t>
                      </a:r>
                      <a:endParaRPr lang="en-GB" sz="1200"/>
                    </a:p>
                  </a:txBody>
                  <a:tcPr>
                    <a:lnT w="76200" cap="flat" cmpd="sng" algn="ctr">
                      <a:solidFill>
                        <a:schemeClr val="bg1"/>
                      </a:solidFill>
                      <a:prstDash val="solid"/>
                      <a:round/>
                      <a:headEnd type="none" w="med" len="med"/>
                      <a:tailEnd type="none" w="med" len="med"/>
                    </a:lnT>
                    <a:solidFill>
                      <a:schemeClr val="accent5">
                        <a:lumMod val="40000"/>
                        <a:lumOff val="60000"/>
                      </a:schemeClr>
                    </a:solidFill>
                  </a:tcPr>
                </a:tc>
                <a:tc hMerge="1">
                  <a:txBody>
                    <a:bodyPr/>
                    <a:lstStyle/>
                    <a:p>
                      <a:endParaRPr/>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032956522"/>
                  </a:ext>
                </a:extLst>
              </a:tr>
            </a:tbl>
          </a:graphicData>
        </a:graphic>
      </p:graphicFrame>
      <p:pic>
        <p:nvPicPr>
          <p:cNvPr id="2" name="Picture 1">
            <a:hlinkClick r:id="rId3" action="ppaction://hlinksldjump"/>
            <a:extLst>
              <a:ext uri="{FF2B5EF4-FFF2-40B4-BE49-F238E27FC236}">
                <a16:creationId xmlns:a16="http://schemas.microsoft.com/office/drawing/2014/main" id="{5E02548C-0AAB-EF12-D144-FBF3E1AF0D92}"/>
              </a:ext>
            </a:extLst>
          </p:cNvPr>
          <p:cNvPicPr>
            <a:picLocks noChangeAspect="1"/>
          </p:cNvPicPr>
          <p:nvPr/>
        </p:nvPicPr>
        <p:blipFill>
          <a:blip r:embed="rId4"/>
          <a:stretch>
            <a:fillRect/>
          </a:stretch>
        </p:blipFill>
        <p:spPr>
          <a:xfrm>
            <a:off x="11611586" y="6286212"/>
            <a:ext cx="512621" cy="526474"/>
          </a:xfrm>
          <a:prstGeom prst="rect">
            <a:avLst/>
          </a:prstGeom>
        </p:spPr>
      </p:pic>
      <p:pic>
        <p:nvPicPr>
          <p:cNvPr id="3" name="Picture 2" descr="Experience design illustration">
            <a:hlinkClick r:id="rId5"/>
            <a:extLst>
              <a:ext uri="{FF2B5EF4-FFF2-40B4-BE49-F238E27FC236}">
                <a16:creationId xmlns:a16="http://schemas.microsoft.com/office/drawing/2014/main" id="{AE373209-C456-F9CA-F0A7-5FE1927EF13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24847" y="5718452"/>
            <a:ext cx="965915" cy="8309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AA71A53-9681-4982-FB0A-FA7D4ED17E5B}"/>
              </a:ext>
            </a:extLst>
          </p:cNvPr>
          <p:cNvSpPr txBox="1"/>
          <p:nvPr/>
        </p:nvSpPr>
        <p:spPr>
          <a:xfrm>
            <a:off x="2290762" y="5718452"/>
            <a:ext cx="2831815" cy="830997"/>
          </a:xfrm>
          <a:prstGeom prst="rect">
            <a:avLst/>
          </a:prstGeom>
          <a:noFill/>
        </p:spPr>
        <p:txBody>
          <a:bodyPr wrap="square" rtlCol="0">
            <a:spAutoFit/>
          </a:bodyPr>
          <a:lstStyle/>
          <a:p>
            <a:pPr algn="ctr"/>
            <a:r>
              <a:rPr lang="en-GB" sz="1200"/>
              <a:t>Click this image to read the National Practitioner Briefing on Arthur &amp; Star which highlights some of these themes.</a:t>
            </a:r>
          </a:p>
        </p:txBody>
      </p:sp>
      <p:pic>
        <p:nvPicPr>
          <p:cNvPr id="5" name="Picture 4" descr="Experience design illustration">
            <a:hlinkClick r:id="rId7"/>
            <a:extLst>
              <a:ext uri="{FF2B5EF4-FFF2-40B4-BE49-F238E27FC236}">
                <a16:creationId xmlns:a16="http://schemas.microsoft.com/office/drawing/2014/main" id="{D515CFBE-3DE9-664B-9FCC-583ACF3EF5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6858" y="5653572"/>
            <a:ext cx="965915" cy="89587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hlinkClick r:id="rId7"/>
            <a:extLst>
              <a:ext uri="{FF2B5EF4-FFF2-40B4-BE49-F238E27FC236}">
                <a16:creationId xmlns:a16="http://schemas.microsoft.com/office/drawing/2014/main" id="{F1A18EF5-BF96-811C-0477-ECB9B6729643}"/>
              </a:ext>
            </a:extLst>
          </p:cNvPr>
          <p:cNvSpPr txBox="1"/>
          <p:nvPr/>
        </p:nvSpPr>
        <p:spPr>
          <a:xfrm>
            <a:off x="6844771" y="5824547"/>
            <a:ext cx="325924" cy="461665"/>
          </a:xfrm>
          <a:prstGeom prst="rect">
            <a:avLst/>
          </a:prstGeom>
          <a:noFill/>
        </p:spPr>
        <p:txBody>
          <a:bodyPr wrap="square" rtlCol="0">
            <a:spAutoFit/>
          </a:bodyPr>
          <a:lstStyle/>
          <a:p>
            <a:r>
              <a:rPr lang="en-GB" sz="2400">
                <a:hlinkClick r:id="rId7"/>
              </a:rPr>
              <a:t>C</a:t>
            </a:r>
            <a:endParaRPr lang="en-GB" sz="2400"/>
          </a:p>
        </p:txBody>
      </p:sp>
      <p:sp>
        <p:nvSpPr>
          <p:cNvPr id="13" name="TextBox 12">
            <a:extLst>
              <a:ext uri="{FF2B5EF4-FFF2-40B4-BE49-F238E27FC236}">
                <a16:creationId xmlns:a16="http://schemas.microsoft.com/office/drawing/2014/main" id="{773CE9ED-9F84-CA33-BABA-70B06FC2A9C4}"/>
              </a:ext>
            </a:extLst>
          </p:cNvPr>
          <p:cNvSpPr txBox="1"/>
          <p:nvPr/>
        </p:nvSpPr>
        <p:spPr>
          <a:xfrm>
            <a:off x="7540677" y="5732213"/>
            <a:ext cx="2949276" cy="646331"/>
          </a:xfrm>
          <a:prstGeom prst="rect">
            <a:avLst/>
          </a:prstGeom>
          <a:noFill/>
        </p:spPr>
        <p:txBody>
          <a:bodyPr wrap="square" rtlCol="0">
            <a:spAutoFit/>
          </a:bodyPr>
          <a:lstStyle/>
          <a:p>
            <a:r>
              <a:rPr lang="en-GB" sz="1200"/>
              <a:t>Click this image to read a case study from Lincolnshire that highlights issues of omission and commission.</a:t>
            </a:r>
          </a:p>
        </p:txBody>
      </p:sp>
    </p:spTree>
    <p:extLst>
      <p:ext uri="{BB962C8B-B14F-4D97-AF65-F5344CB8AC3E}">
        <p14:creationId xmlns:p14="http://schemas.microsoft.com/office/powerpoint/2010/main" val="1974630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77055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10" name="TextBox 9">
            <a:extLst>
              <a:ext uri="{FF2B5EF4-FFF2-40B4-BE49-F238E27FC236}">
                <a16:creationId xmlns:a16="http://schemas.microsoft.com/office/drawing/2014/main" id="{C62DC19B-15F4-67A0-CF95-2F9317165AFD}"/>
              </a:ext>
            </a:extLst>
          </p:cNvPr>
          <p:cNvSpPr txBox="1"/>
          <p:nvPr/>
        </p:nvSpPr>
        <p:spPr>
          <a:xfrm>
            <a:off x="378603" y="389408"/>
            <a:ext cx="5962785" cy="5016758"/>
          </a:xfrm>
          <a:prstGeom prst="rect">
            <a:avLst/>
          </a:prstGeom>
          <a:noFill/>
        </p:spPr>
        <p:txBody>
          <a:bodyPr wrap="square" lIns="91440" tIns="45720" rIns="91440" bIns="45720" anchor="t">
            <a:spAutoFit/>
          </a:bodyPr>
          <a:lstStyle/>
          <a:p>
            <a:r>
              <a:rPr lang="en-US" sz="1600">
                <a:effectLst/>
                <a:cs typeface="Arial"/>
              </a:rPr>
              <a:t>The </a:t>
            </a:r>
            <a:r>
              <a:rPr lang="en-US" sz="1600">
                <a:cs typeface="Arial"/>
              </a:rPr>
              <a:t>C</a:t>
            </a:r>
            <a:r>
              <a:rPr lang="en-US" sz="1600">
                <a:effectLst/>
                <a:cs typeface="Arial"/>
              </a:rPr>
              <a:t>hild Neglect Resource has been designed to be simple for all practitioners to use. It is interactive and has been created to support a multi-agency response to neglect.</a:t>
            </a:r>
            <a:r>
              <a:rPr lang="en-US" sz="1600">
                <a:cs typeface="Arial"/>
              </a:rPr>
              <a:t> </a:t>
            </a:r>
            <a:endParaRPr lang="en-US" sz="1600">
              <a:effectLst/>
              <a:cs typeface="Arial"/>
            </a:endParaRPr>
          </a:p>
          <a:p>
            <a:endParaRPr lang="en-US" sz="1600"/>
          </a:p>
          <a:p>
            <a:r>
              <a:rPr lang="en-US" sz="1600">
                <a:effectLst/>
                <a:cs typeface="Arial"/>
              </a:rPr>
              <a:t>The resource is split into two sections:</a:t>
            </a:r>
          </a:p>
          <a:p>
            <a:pPr marL="342900" indent="-342900">
              <a:buAutoNum type="arabicPeriod"/>
            </a:pPr>
            <a:r>
              <a:rPr lang="en-US" sz="1600">
                <a:cs typeface="Arial"/>
              </a:rPr>
              <a:t>Understanding Neglect </a:t>
            </a:r>
          </a:p>
          <a:p>
            <a:pPr marL="342900" indent="-342900">
              <a:buAutoNum type="arabicPeriod"/>
            </a:pPr>
            <a:r>
              <a:rPr lang="en-US" sz="1600">
                <a:cs typeface="Arial"/>
              </a:rPr>
              <a:t>Responding to Neglect</a:t>
            </a:r>
          </a:p>
          <a:p>
            <a:pPr marL="342900" indent="-342900">
              <a:buAutoNum type="arabicPeriod"/>
            </a:pPr>
            <a:endParaRPr lang="en-US" sz="1600">
              <a:effectLst/>
            </a:endParaRPr>
          </a:p>
          <a:p>
            <a:r>
              <a:rPr lang="en-US" sz="1600">
                <a:effectLst/>
                <a:cs typeface="Arial"/>
              </a:rPr>
              <a:t>Practitioners are encouraged to read the full guide, which will support with developing a broad understandin</a:t>
            </a:r>
            <a:r>
              <a:rPr lang="en-US" sz="1600">
                <a:cs typeface="Arial"/>
              </a:rPr>
              <a:t>g of neglect and what actions we can take to respond well. The resource has some interactive elements, and each section can be accessed individually to support you to access the relevant sections when needed. Each section covers the key points or themes with links to further resources which you might find helpful. </a:t>
            </a:r>
          </a:p>
          <a:p>
            <a:br>
              <a:rPr lang="en-US" sz="1600"/>
            </a:br>
            <a:r>
              <a:rPr lang="en-US" sz="1600">
                <a:cs typeface="Arial"/>
              </a:rPr>
              <a:t>Within the Responding to Child Neglect section, you will find a range of tools and resources that we recommend using when working with families where neglect is a concern. </a:t>
            </a:r>
          </a:p>
          <a:p>
            <a:endParaRPr lang="en-US" sz="1600">
              <a:effectLst/>
            </a:endParaRPr>
          </a:p>
        </p:txBody>
      </p:sp>
    </p:spTree>
    <p:extLst>
      <p:ext uri="{BB962C8B-B14F-4D97-AF65-F5344CB8AC3E}">
        <p14:creationId xmlns:p14="http://schemas.microsoft.com/office/powerpoint/2010/main" val="33048581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a:extLst>
              <a:ext uri="{FF2B5EF4-FFF2-40B4-BE49-F238E27FC236}">
                <a16:creationId xmlns:a16="http://schemas.microsoft.com/office/drawing/2014/main" id="{56BBFC2E-C379-2220-E583-9C813AA5F92B}"/>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9" name="TextBox 8">
            <a:extLst>
              <a:ext uri="{FF2B5EF4-FFF2-40B4-BE49-F238E27FC236}">
                <a16:creationId xmlns:a16="http://schemas.microsoft.com/office/drawing/2014/main" id="{FECE27CC-9FF2-4563-410D-9A1743584B1D}"/>
              </a:ext>
            </a:extLst>
          </p:cNvPr>
          <p:cNvSpPr txBox="1"/>
          <p:nvPr/>
        </p:nvSpPr>
        <p:spPr>
          <a:xfrm>
            <a:off x="58925" y="816515"/>
            <a:ext cx="11501325" cy="160043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cs typeface="Arial" panose="020B0604020202020204" pitchFamily="34" charset="0"/>
              </a:rPr>
              <a:t>Child </a:t>
            </a:r>
            <a:r>
              <a:rPr kumimoji="0" lang="en-US" sz="1400" b="0" i="0" u="none" strike="noStrike" kern="1200" cap="none" spc="0" normalizeH="0" baseline="0" noProof="0">
                <a:ln>
                  <a:noFill/>
                </a:ln>
                <a:solidFill>
                  <a:prstClr val="black"/>
                </a:solidFill>
                <a:effectLst/>
                <a:uLnTx/>
                <a:uFillTx/>
                <a:cs typeface="Arial" panose="020B0604020202020204" pitchFamily="34" charset="0"/>
              </a:rPr>
              <a:t>Neglect often co-exists with other forms of abuse.  Emotional abuse is a fundamental aspect of children’s experiences of neglect. However other forms of harm such as physical abuse, sexual abuse, harm from exposure to domestic abuse and child exploitation can and do co-exist with neglect.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cs typeface="Arial" panose="020B0604020202020204" pitchFamily="34" charset="0"/>
              </a:rPr>
              <a:t>The existence of neglect should alert practitioners to exploring whether children are being exposed to other forms of abuse and to incorporate these findings into any assessment or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54269918-DF40-4D07-283D-E96CD76F424A}"/>
              </a:ext>
            </a:extLst>
          </p:cNvPr>
          <p:cNvSpPr txBox="1"/>
          <p:nvPr/>
        </p:nvSpPr>
        <p:spPr>
          <a:xfrm>
            <a:off x="2314575" y="4286249"/>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Physical Abuse</a:t>
            </a:r>
          </a:p>
        </p:txBody>
      </p:sp>
      <p:sp>
        <p:nvSpPr>
          <p:cNvPr id="11" name="TextBox 10">
            <a:extLst>
              <a:ext uri="{FF2B5EF4-FFF2-40B4-BE49-F238E27FC236}">
                <a16:creationId xmlns:a16="http://schemas.microsoft.com/office/drawing/2014/main" id="{38C1FA1C-E5B0-5EB1-6740-24CA6E2F87FD}"/>
              </a:ext>
            </a:extLst>
          </p:cNvPr>
          <p:cNvSpPr txBox="1"/>
          <p:nvPr/>
        </p:nvSpPr>
        <p:spPr>
          <a:xfrm>
            <a:off x="3943350" y="4211593"/>
            <a:ext cx="121920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Sexual Abuse</a:t>
            </a:r>
          </a:p>
        </p:txBody>
      </p:sp>
      <p:sp>
        <p:nvSpPr>
          <p:cNvPr id="12" name="TextBox 11">
            <a:extLst>
              <a:ext uri="{FF2B5EF4-FFF2-40B4-BE49-F238E27FC236}">
                <a16:creationId xmlns:a16="http://schemas.microsoft.com/office/drawing/2014/main" id="{A86B0F2D-5621-ED48-E53C-4629999AF78A}"/>
              </a:ext>
            </a:extLst>
          </p:cNvPr>
          <p:cNvSpPr txBox="1"/>
          <p:nvPr/>
        </p:nvSpPr>
        <p:spPr>
          <a:xfrm>
            <a:off x="5572125" y="4350092"/>
            <a:ext cx="12192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Neglect</a:t>
            </a:r>
          </a:p>
        </p:txBody>
      </p:sp>
      <p:sp>
        <p:nvSpPr>
          <p:cNvPr id="14" name="TextBox 13">
            <a:extLst>
              <a:ext uri="{FF2B5EF4-FFF2-40B4-BE49-F238E27FC236}">
                <a16:creationId xmlns:a16="http://schemas.microsoft.com/office/drawing/2014/main" id="{93BC3E35-DD05-9C46-F136-80D323AC665C}"/>
              </a:ext>
            </a:extLst>
          </p:cNvPr>
          <p:cNvSpPr txBox="1"/>
          <p:nvPr/>
        </p:nvSpPr>
        <p:spPr>
          <a:xfrm>
            <a:off x="8803481" y="4350092"/>
            <a:ext cx="1340644"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Arial" panose="020B0604020202020204" pitchFamily="34" charset="0"/>
                <a:ea typeface="+mn-ea"/>
                <a:cs typeface="+mn-cs"/>
              </a:rPr>
              <a:t>Exploitation</a:t>
            </a:r>
          </a:p>
        </p:txBody>
      </p:sp>
      <p:sp>
        <p:nvSpPr>
          <p:cNvPr id="25" name="Freeform: Shape 24">
            <a:extLst>
              <a:ext uri="{FF2B5EF4-FFF2-40B4-BE49-F238E27FC236}">
                <a16:creationId xmlns:a16="http://schemas.microsoft.com/office/drawing/2014/main" id="{CEBC1695-938F-D6ED-D2D4-8C74943B7731}"/>
              </a:ext>
            </a:extLst>
          </p:cNvPr>
          <p:cNvSpPr/>
          <p:nvPr/>
        </p:nvSpPr>
        <p:spPr>
          <a:xfrm rot="5400000">
            <a:off x="3401953" y="2401172"/>
            <a:ext cx="1469557" cy="1399964"/>
          </a:xfrm>
          <a:custGeom>
            <a:avLst/>
            <a:gdLst>
              <a:gd name="connsiteX0" fmla="*/ 0 w 1905000"/>
              <a:gd name="connsiteY0" fmla="*/ 0 h 1481976"/>
              <a:gd name="connsiteX1" fmla="*/ 1676400 w 1905000"/>
              <a:gd name="connsiteY1" fmla="*/ 0 h 1481976"/>
              <a:gd name="connsiteX2" fmla="*/ 1676400 w 1905000"/>
              <a:gd name="connsiteY2" fmla="*/ 523570 h 1481976"/>
              <a:gd name="connsiteX3" fmla="*/ 1716881 w 1905000"/>
              <a:gd name="connsiteY3" fmla="*/ 517150 h 1481976"/>
              <a:gd name="connsiteX4" fmla="*/ 1905000 w 1905000"/>
              <a:gd name="connsiteY4" fmla="*/ 664921 h 1481976"/>
              <a:gd name="connsiteX5" fmla="*/ 1716881 w 1905000"/>
              <a:gd name="connsiteY5" fmla="*/ 812692 h 1481976"/>
              <a:gd name="connsiteX6" fmla="*/ 1676400 w 1905000"/>
              <a:gd name="connsiteY6" fmla="*/ 806272 h 1481976"/>
              <a:gd name="connsiteX7" fmla="*/ 1676400 w 1905000"/>
              <a:gd name="connsiteY7" fmla="*/ 1481976 h 1481976"/>
              <a:gd name="connsiteX8" fmla="*/ 0 w 1905000"/>
              <a:gd name="connsiteY8" fmla="*/ 1481976 h 14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481976">
                <a:moveTo>
                  <a:pt x="0" y="0"/>
                </a:moveTo>
                <a:lnTo>
                  <a:pt x="1676400" y="0"/>
                </a:lnTo>
                <a:lnTo>
                  <a:pt x="1676400" y="523570"/>
                </a:lnTo>
                <a:lnTo>
                  <a:pt x="1716881" y="517150"/>
                </a:lnTo>
                <a:cubicBezTo>
                  <a:pt x="1820776" y="517150"/>
                  <a:pt x="1905000" y="583309"/>
                  <a:pt x="1905000" y="664921"/>
                </a:cubicBezTo>
                <a:cubicBezTo>
                  <a:pt x="1905000" y="746533"/>
                  <a:pt x="1820776" y="812692"/>
                  <a:pt x="1716881" y="812692"/>
                </a:cubicBezTo>
                <a:lnTo>
                  <a:pt x="1676400" y="806272"/>
                </a:lnTo>
                <a:lnTo>
                  <a:pt x="1676400" y="1481976"/>
                </a:lnTo>
                <a:lnTo>
                  <a:pt x="0" y="1481976"/>
                </a:lnTo>
                <a:close/>
              </a:path>
            </a:pathLst>
          </a:cu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6" name="Freeform: Shape 25">
            <a:extLst>
              <a:ext uri="{FF2B5EF4-FFF2-40B4-BE49-F238E27FC236}">
                <a16:creationId xmlns:a16="http://schemas.microsoft.com/office/drawing/2014/main" id="{AD86A1A1-D814-B6D6-38CD-BB6D22C2F340}"/>
              </a:ext>
            </a:extLst>
          </p:cNvPr>
          <p:cNvSpPr/>
          <p:nvPr/>
        </p:nvSpPr>
        <p:spPr>
          <a:xfrm>
            <a:off x="2066948" y="2366374"/>
            <a:ext cx="1546852" cy="1297797"/>
          </a:xfrm>
          <a:custGeom>
            <a:avLst/>
            <a:gdLst>
              <a:gd name="connsiteX0" fmla="*/ 0 w 1905000"/>
              <a:gd name="connsiteY0" fmla="*/ 0 h 1481976"/>
              <a:gd name="connsiteX1" fmla="*/ 1676400 w 1905000"/>
              <a:gd name="connsiteY1" fmla="*/ 0 h 1481976"/>
              <a:gd name="connsiteX2" fmla="*/ 1676400 w 1905000"/>
              <a:gd name="connsiteY2" fmla="*/ 523570 h 1481976"/>
              <a:gd name="connsiteX3" fmla="*/ 1716881 w 1905000"/>
              <a:gd name="connsiteY3" fmla="*/ 517150 h 1481976"/>
              <a:gd name="connsiteX4" fmla="*/ 1905000 w 1905000"/>
              <a:gd name="connsiteY4" fmla="*/ 664921 h 1481976"/>
              <a:gd name="connsiteX5" fmla="*/ 1716881 w 1905000"/>
              <a:gd name="connsiteY5" fmla="*/ 812692 h 1481976"/>
              <a:gd name="connsiteX6" fmla="*/ 1676400 w 1905000"/>
              <a:gd name="connsiteY6" fmla="*/ 806272 h 1481976"/>
              <a:gd name="connsiteX7" fmla="*/ 1676400 w 1905000"/>
              <a:gd name="connsiteY7" fmla="*/ 1481976 h 1481976"/>
              <a:gd name="connsiteX8" fmla="*/ 0 w 1905000"/>
              <a:gd name="connsiteY8" fmla="*/ 1481976 h 14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481976">
                <a:moveTo>
                  <a:pt x="0" y="0"/>
                </a:moveTo>
                <a:lnTo>
                  <a:pt x="1676400" y="0"/>
                </a:lnTo>
                <a:lnTo>
                  <a:pt x="1676400" y="523570"/>
                </a:lnTo>
                <a:lnTo>
                  <a:pt x="1716881" y="517150"/>
                </a:lnTo>
                <a:cubicBezTo>
                  <a:pt x="1820776" y="517150"/>
                  <a:pt x="1905000" y="583309"/>
                  <a:pt x="1905000" y="664921"/>
                </a:cubicBezTo>
                <a:cubicBezTo>
                  <a:pt x="1905000" y="746533"/>
                  <a:pt x="1820776" y="812692"/>
                  <a:pt x="1716881" y="812692"/>
                </a:cubicBezTo>
                <a:lnTo>
                  <a:pt x="1676400" y="806272"/>
                </a:lnTo>
                <a:lnTo>
                  <a:pt x="1676400" y="1481976"/>
                </a:lnTo>
                <a:lnTo>
                  <a:pt x="0" y="1481976"/>
                </a:lnTo>
                <a:close/>
              </a:path>
            </a:pathLst>
          </a:custGeom>
          <a:solidFill>
            <a:srgbClr val="D2B3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7926FAC2-BBAA-04F9-C048-761B47C2918D}"/>
              </a:ext>
            </a:extLst>
          </p:cNvPr>
          <p:cNvSpPr/>
          <p:nvPr/>
        </p:nvSpPr>
        <p:spPr>
          <a:xfrm rot="10800000">
            <a:off x="4648163" y="2366374"/>
            <a:ext cx="1451583" cy="1293550"/>
          </a:xfrm>
          <a:custGeom>
            <a:avLst/>
            <a:gdLst>
              <a:gd name="connsiteX0" fmla="*/ 0 w 1905000"/>
              <a:gd name="connsiteY0" fmla="*/ 0 h 1481976"/>
              <a:gd name="connsiteX1" fmla="*/ 1676400 w 1905000"/>
              <a:gd name="connsiteY1" fmla="*/ 0 h 1481976"/>
              <a:gd name="connsiteX2" fmla="*/ 1676400 w 1905000"/>
              <a:gd name="connsiteY2" fmla="*/ 523570 h 1481976"/>
              <a:gd name="connsiteX3" fmla="*/ 1716881 w 1905000"/>
              <a:gd name="connsiteY3" fmla="*/ 517150 h 1481976"/>
              <a:gd name="connsiteX4" fmla="*/ 1905000 w 1905000"/>
              <a:gd name="connsiteY4" fmla="*/ 664921 h 1481976"/>
              <a:gd name="connsiteX5" fmla="*/ 1716881 w 1905000"/>
              <a:gd name="connsiteY5" fmla="*/ 812692 h 1481976"/>
              <a:gd name="connsiteX6" fmla="*/ 1676400 w 1905000"/>
              <a:gd name="connsiteY6" fmla="*/ 806272 h 1481976"/>
              <a:gd name="connsiteX7" fmla="*/ 1676400 w 1905000"/>
              <a:gd name="connsiteY7" fmla="*/ 1481976 h 1481976"/>
              <a:gd name="connsiteX8" fmla="*/ 0 w 1905000"/>
              <a:gd name="connsiteY8" fmla="*/ 1481976 h 14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481976">
                <a:moveTo>
                  <a:pt x="0" y="0"/>
                </a:moveTo>
                <a:lnTo>
                  <a:pt x="1676400" y="0"/>
                </a:lnTo>
                <a:lnTo>
                  <a:pt x="1676400" y="523570"/>
                </a:lnTo>
                <a:lnTo>
                  <a:pt x="1716881" y="517150"/>
                </a:lnTo>
                <a:cubicBezTo>
                  <a:pt x="1820776" y="517150"/>
                  <a:pt x="1905000" y="583309"/>
                  <a:pt x="1905000" y="664921"/>
                </a:cubicBezTo>
                <a:cubicBezTo>
                  <a:pt x="1905000" y="746533"/>
                  <a:pt x="1820776" y="812692"/>
                  <a:pt x="1716881" y="812692"/>
                </a:cubicBezTo>
                <a:lnTo>
                  <a:pt x="1676400" y="806272"/>
                </a:lnTo>
                <a:lnTo>
                  <a:pt x="1676400" y="1481976"/>
                </a:lnTo>
                <a:lnTo>
                  <a:pt x="0" y="1481976"/>
                </a:lnTo>
                <a:close/>
              </a:path>
            </a:pathLst>
          </a:cu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8" name="Freeform: Shape 27">
            <a:extLst>
              <a:ext uri="{FF2B5EF4-FFF2-40B4-BE49-F238E27FC236}">
                <a16:creationId xmlns:a16="http://schemas.microsoft.com/office/drawing/2014/main" id="{0F5EDF6E-2A3D-58A8-08D5-523921019C28}"/>
              </a:ext>
            </a:extLst>
          </p:cNvPr>
          <p:cNvSpPr/>
          <p:nvPr/>
        </p:nvSpPr>
        <p:spPr>
          <a:xfrm>
            <a:off x="5972574" y="2190370"/>
            <a:ext cx="1454085" cy="1469555"/>
          </a:xfrm>
          <a:custGeom>
            <a:avLst/>
            <a:gdLst>
              <a:gd name="connsiteX0" fmla="*/ 812559 w 1629614"/>
              <a:gd name="connsiteY0" fmla="*/ 0 h 1682002"/>
              <a:gd name="connsiteX1" fmla="*/ 960330 w 1629614"/>
              <a:gd name="connsiteY1" fmla="*/ 166098 h 1682002"/>
              <a:gd name="connsiteX2" fmla="*/ 953910 w 1629614"/>
              <a:gd name="connsiteY2" fmla="*/ 201840 h 1682002"/>
              <a:gd name="connsiteX3" fmla="*/ 1629614 w 1629614"/>
              <a:gd name="connsiteY3" fmla="*/ 201840 h 1682002"/>
              <a:gd name="connsiteX4" fmla="*/ 1629614 w 1629614"/>
              <a:gd name="connsiteY4" fmla="*/ 1682002 h 1682002"/>
              <a:gd name="connsiteX5" fmla="*/ 147638 w 1629614"/>
              <a:gd name="connsiteY5" fmla="*/ 1682002 h 1682002"/>
              <a:gd name="connsiteX6" fmla="*/ 147638 w 1629614"/>
              <a:gd name="connsiteY6" fmla="*/ 1034303 h 1682002"/>
              <a:gd name="connsiteX7" fmla="*/ 0 w 1629614"/>
              <a:gd name="connsiteY7" fmla="*/ 900953 h 1682002"/>
              <a:gd name="connsiteX8" fmla="*/ 147638 w 1629614"/>
              <a:gd name="connsiteY8" fmla="*/ 767603 h 1682002"/>
              <a:gd name="connsiteX9" fmla="*/ 147638 w 1629614"/>
              <a:gd name="connsiteY9" fmla="*/ 201840 h 1682002"/>
              <a:gd name="connsiteX10" fmla="*/ 671208 w 1629614"/>
              <a:gd name="connsiteY10" fmla="*/ 201840 h 1682002"/>
              <a:gd name="connsiteX11" fmla="*/ 664788 w 1629614"/>
              <a:gd name="connsiteY11" fmla="*/ 166098 h 1682002"/>
              <a:gd name="connsiteX12" fmla="*/ 812559 w 1629614"/>
              <a:gd name="connsiteY12" fmla="*/ 0 h 168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29614" h="1682002">
                <a:moveTo>
                  <a:pt x="812559" y="0"/>
                </a:moveTo>
                <a:cubicBezTo>
                  <a:pt x="894171" y="0"/>
                  <a:pt x="960330" y="74365"/>
                  <a:pt x="960330" y="166098"/>
                </a:cubicBezTo>
                <a:lnTo>
                  <a:pt x="953910" y="201840"/>
                </a:lnTo>
                <a:lnTo>
                  <a:pt x="1629614" y="201840"/>
                </a:lnTo>
                <a:lnTo>
                  <a:pt x="1629614" y="1682002"/>
                </a:lnTo>
                <a:lnTo>
                  <a:pt x="147638" y="1682002"/>
                </a:lnTo>
                <a:lnTo>
                  <a:pt x="147638" y="1034303"/>
                </a:lnTo>
                <a:cubicBezTo>
                  <a:pt x="66100" y="1034303"/>
                  <a:pt x="0" y="974600"/>
                  <a:pt x="0" y="900953"/>
                </a:cubicBezTo>
                <a:cubicBezTo>
                  <a:pt x="0" y="827306"/>
                  <a:pt x="66100" y="767603"/>
                  <a:pt x="147638" y="767603"/>
                </a:cubicBezTo>
                <a:lnTo>
                  <a:pt x="147638" y="201840"/>
                </a:lnTo>
                <a:lnTo>
                  <a:pt x="671208" y="201840"/>
                </a:lnTo>
                <a:lnTo>
                  <a:pt x="664788" y="166098"/>
                </a:lnTo>
                <a:cubicBezTo>
                  <a:pt x="664788" y="74365"/>
                  <a:pt x="730947" y="0"/>
                  <a:pt x="812559" y="0"/>
                </a:cubicBezTo>
                <a:close/>
              </a:path>
            </a:pathLst>
          </a:custGeom>
          <a:solidFill>
            <a:srgbClr val="D2B3FB"/>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4" name="Freeform: Shape 23">
            <a:extLst>
              <a:ext uri="{FF2B5EF4-FFF2-40B4-BE49-F238E27FC236}">
                <a16:creationId xmlns:a16="http://schemas.microsoft.com/office/drawing/2014/main" id="{FF654FE9-303B-039D-5F0A-F50F5F75A32A}"/>
              </a:ext>
            </a:extLst>
          </p:cNvPr>
          <p:cNvSpPr/>
          <p:nvPr/>
        </p:nvSpPr>
        <p:spPr>
          <a:xfrm rot="10800000">
            <a:off x="7259573" y="2366374"/>
            <a:ext cx="1399965" cy="1293550"/>
          </a:xfrm>
          <a:custGeom>
            <a:avLst/>
            <a:gdLst>
              <a:gd name="connsiteX0" fmla="*/ 0 w 1905000"/>
              <a:gd name="connsiteY0" fmla="*/ 0 h 1481976"/>
              <a:gd name="connsiteX1" fmla="*/ 1676400 w 1905000"/>
              <a:gd name="connsiteY1" fmla="*/ 0 h 1481976"/>
              <a:gd name="connsiteX2" fmla="*/ 1676400 w 1905000"/>
              <a:gd name="connsiteY2" fmla="*/ 523570 h 1481976"/>
              <a:gd name="connsiteX3" fmla="*/ 1716881 w 1905000"/>
              <a:gd name="connsiteY3" fmla="*/ 517150 h 1481976"/>
              <a:gd name="connsiteX4" fmla="*/ 1905000 w 1905000"/>
              <a:gd name="connsiteY4" fmla="*/ 664921 h 1481976"/>
              <a:gd name="connsiteX5" fmla="*/ 1716881 w 1905000"/>
              <a:gd name="connsiteY5" fmla="*/ 812692 h 1481976"/>
              <a:gd name="connsiteX6" fmla="*/ 1676400 w 1905000"/>
              <a:gd name="connsiteY6" fmla="*/ 806272 h 1481976"/>
              <a:gd name="connsiteX7" fmla="*/ 1676400 w 1905000"/>
              <a:gd name="connsiteY7" fmla="*/ 1481976 h 1481976"/>
              <a:gd name="connsiteX8" fmla="*/ 0 w 1905000"/>
              <a:gd name="connsiteY8" fmla="*/ 1481976 h 148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5000" h="1481976">
                <a:moveTo>
                  <a:pt x="0" y="0"/>
                </a:moveTo>
                <a:lnTo>
                  <a:pt x="1676400" y="0"/>
                </a:lnTo>
                <a:lnTo>
                  <a:pt x="1676400" y="523570"/>
                </a:lnTo>
                <a:lnTo>
                  <a:pt x="1716881" y="517150"/>
                </a:lnTo>
                <a:cubicBezTo>
                  <a:pt x="1820776" y="517150"/>
                  <a:pt x="1905000" y="583309"/>
                  <a:pt x="1905000" y="664921"/>
                </a:cubicBezTo>
                <a:cubicBezTo>
                  <a:pt x="1905000" y="746533"/>
                  <a:pt x="1820776" y="812692"/>
                  <a:pt x="1716881" y="812692"/>
                </a:cubicBezTo>
                <a:lnTo>
                  <a:pt x="1676400" y="806272"/>
                </a:lnTo>
                <a:lnTo>
                  <a:pt x="1676400" y="1481976"/>
                </a:lnTo>
                <a:lnTo>
                  <a:pt x="0" y="1481976"/>
                </a:lnTo>
                <a:close/>
              </a:path>
            </a:pathLst>
          </a:cu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179256FC-8494-66C4-AB00-E359BC9DC8DD}"/>
              </a:ext>
            </a:extLst>
          </p:cNvPr>
          <p:cNvSpPr txBox="1"/>
          <p:nvPr/>
        </p:nvSpPr>
        <p:spPr>
          <a:xfrm>
            <a:off x="5071687" y="2832005"/>
            <a:ext cx="885174"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Neglect</a:t>
            </a:r>
          </a:p>
        </p:txBody>
      </p:sp>
      <p:sp>
        <p:nvSpPr>
          <p:cNvPr id="30" name="TextBox 29">
            <a:extLst>
              <a:ext uri="{FF2B5EF4-FFF2-40B4-BE49-F238E27FC236}">
                <a16:creationId xmlns:a16="http://schemas.microsoft.com/office/drawing/2014/main" id="{BA5BC69D-4E52-EC46-2E6F-013475B4B46E}"/>
              </a:ext>
            </a:extLst>
          </p:cNvPr>
          <p:cNvSpPr txBox="1"/>
          <p:nvPr/>
        </p:nvSpPr>
        <p:spPr>
          <a:xfrm>
            <a:off x="2307887" y="2751539"/>
            <a:ext cx="7795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Sexual Abuse</a:t>
            </a:r>
          </a:p>
        </p:txBody>
      </p:sp>
      <p:sp>
        <p:nvSpPr>
          <p:cNvPr id="31" name="TextBox 30">
            <a:extLst>
              <a:ext uri="{FF2B5EF4-FFF2-40B4-BE49-F238E27FC236}">
                <a16:creationId xmlns:a16="http://schemas.microsoft.com/office/drawing/2014/main" id="{2D2B4782-D43D-9FB6-29D4-B8A01D8C8384}"/>
              </a:ext>
            </a:extLst>
          </p:cNvPr>
          <p:cNvSpPr txBox="1"/>
          <p:nvPr/>
        </p:nvSpPr>
        <p:spPr>
          <a:xfrm>
            <a:off x="7505471" y="2748642"/>
            <a:ext cx="105704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Physical Abuse</a:t>
            </a:r>
          </a:p>
        </p:txBody>
      </p:sp>
      <p:sp>
        <p:nvSpPr>
          <p:cNvPr id="32" name="TextBox 31">
            <a:extLst>
              <a:ext uri="{FF2B5EF4-FFF2-40B4-BE49-F238E27FC236}">
                <a16:creationId xmlns:a16="http://schemas.microsoft.com/office/drawing/2014/main" id="{8FF739BC-AFD3-10CB-43BF-5E3051F6ED13}"/>
              </a:ext>
            </a:extLst>
          </p:cNvPr>
          <p:cNvSpPr txBox="1"/>
          <p:nvPr/>
        </p:nvSpPr>
        <p:spPr>
          <a:xfrm>
            <a:off x="6231274" y="2751539"/>
            <a:ext cx="106385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Domestic Abuse</a:t>
            </a:r>
          </a:p>
        </p:txBody>
      </p:sp>
      <p:sp>
        <p:nvSpPr>
          <p:cNvPr id="33" name="TextBox 32">
            <a:extLst>
              <a:ext uri="{FF2B5EF4-FFF2-40B4-BE49-F238E27FC236}">
                <a16:creationId xmlns:a16="http://schemas.microsoft.com/office/drawing/2014/main" id="{598DF7BD-FB29-0F71-1C8E-8B2EFA079978}"/>
              </a:ext>
            </a:extLst>
          </p:cNvPr>
          <p:cNvSpPr txBox="1"/>
          <p:nvPr/>
        </p:nvSpPr>
        <p:spPr>
          <a:xfrm>
            <a:off x="3552372" y="2816970"/>
            <a:ext cx="1248986"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Exploitation</a:t>
            </a:r>
          </a:p>
        </p:txBody>
      </p:sp>
      <p:sp>
        <p:nvSpPr>
          <p:cNvPr id="6" name="Freeform: Shape 5">
            <a:extLst>
              <a:ext uri="{FF2B5EF4-FFF2-40B4-BE49-F238E27FC236}">
                <a16:creationId xmlns:a16="http://schemas.microsoft.com/office/drawing/2014/main" id="{2F850CD8-B5E0-ED9F-2692-28B604AC5093}"/>
              </a:ext>
            </a:extLst>
          </p:cNvPr>
          <p:cNvSpPr/>
          <p:nvPr/>
        </p:nvSpPr>
        <p:spPr>
          <a:xfrm>
            <a:off x="8562519" y="2366374"/>
            <a:ext cx="1340644" cy="1469555"/>
          </a:xfrm>
          <a:custGeom>
            <a:avLst/>
            <a:gdLst>
              <a:gd name="connsiteX0" fmla="*/ 133019 w 1890959"/>
              <a:gd name="connsiteY0" fmla="*/ 0 h 1936892"/>
              <a:gd name="connsiteX1" fmla="*/ 1890959 w 1890959"/>
              <a:gd name="connsiteY1" fmla="*/ 0 h 1936892"/>
              <a:gd name="connsiteX2" fmla="*/ 1890959 w 1890959"/>
              <a:gd name="connsiteY2" fmla="*/ 1704465 h 1936892"/>
              <a:gd name="connsiteX3" fmla="*/ 1269893 w 1890959"/>
              <a:gd name="connsiteY3" fmla="*/ 1704465 h 1936892"/>
              <a:gd name="connsiteX4" fmla="*/ 1277509 w 1890959"/>
              <a:gd name="connsiteY4" fmla="*/ 1745624 h 1936892"/>
              <a:gd name="connsiteX5" fmla="*/ 1102221 w 1890959"/>
              <a:gd name="connsiteY5" fmla="*/ 1936892 h 1936892"/>
              <a:gd name="connsiteX6" fmla="*/ 926933 w 1890959"/>
              <a:gd name="connsiteY6" fmla="*/ 1745624 h 1936892"/>
              <a:gd name="connsiteX7" fmla="*/ 934548 w 1890959"/>
              <a:gd name="connsiteY7" fmla="*/ 1704465 h 1936892"/>
              <a:gd name="connsiteX8" fmla="*/ 133019 w 1890959"/>
              <a:gd name="connsiteY8" fmla="*/ 1704465 h 1936892"/>
              <a:gd name="connsiteX9" fmla="*/ 133019 w 1890959"/>
              <a:gd name="connsiteY9" fmla="*/ 649765 h 1936892"/>
              <a:gd name="connsiteX10" fmla="*/ 104377 w 1890959"/>
              <a:gd name="connsiteY10" fmla="*/ 638618 h 1936892"/>
              <a:gd name="connsiteX11" fmla="*/ 0 w 1890959"/>
              <a:gd name="connsiteY11" fmla="*/ 441190 h 1936892"/>
              <a:gd name="connsiteX12" fmla="*/ 104377 w 1890959"/>
              <a:gd name="connsiteY12" fmla="*/ 243762 h 1936892"/>
              <a:gd name="connsiteX13" fmla="*/ 133019 w 1890959"/>
              <a:gd name="connsiteY13" fmla="*/ 232615 h 1936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0959" h="1936892">
                <a:moveTo>
                  <a:pt x="133019" y="0"/>
                </a:moveTo>
                <a:lnTo>
                  <a:pt x="1890959" y="0"/>
                </a:lnTo>
                <a:lnTo>
                  <a:pt x="1890959" y="1704465"/>
                </a:lnTo>
                <a:lnTo>
                  <a:pt x="1269893" y="1704465"/>
                </a:lnTo>
                <a:lnTo>
                  <a:pt x="1277509" y="1745624"/>
                </a:lnTo>
                <a:cubicBezTo>
                  <a:pt x="1277509" y="1851258"/>
                  <a:pt x="1199030" y="1936892"/>
                  <a:pt x="1102221" y="1936892"/>
                </a:cubicBezTo>
                <a:cubicBezTo>
                  <a:pt x="1005411" y="1936892"/>
                  <a:pt x="926933" y="1851258"/>
                  <a:pt x="926933" y="1745624"/>
                </a:cubicBezTo>
                <a:lnTo>
                  <a:pt x="934548" y="1704465"/>
                </a:lnTo>
                <a:lnTo>
                  <a:pt x="133019" y="1704465"/>
                </a:lnTo>
                <a:lnTo>
                  <a:pt x="133019" y="649765"/>
                </a:lnTo>
                <a:lnTo>
                  <a:pt x="104377" y="638618"/>
                </a:lnTo>
                <a:cubicBezTo>
                  <a:pt x="43039" y="606091"/>
                  <a:pt x="0" y="529942"/>
                  <a:pt x="0" y="441190"/>
                </a:cubicBezTo>
                <a:cubicBezTo>
                  <a:pt x="0" y="352438"/>
                  <a:pt x="43039" y="276290"/>
                  <a:pt x="104377" y="243762"/>
                </a:cubicBezTo>
                <a:lnTo>
                  <a:pt x="133019" y="232615"/>
                </a:lnTo>
                <a:close/>
              </a:path>
            </a:pathLst>
          </a:cu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7D321043-474D-7A10-17BA-3AD99CAAF7C7}"/>
              </a:ext>
            </a:extLst>
          </p:cNvPr>
          <p:cNvSpPr txBox="1"/>
          <p:nvPr/>
        </p:nvSpPr>
        <p:spPr>
          <a:xfrm>
            <a:off x="8705165" y="2724283"/>
            <a:ext cx="127097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Emotional Abuse</a:t>
            </a:r>
          </a:p>
        </p:txBody>
      </p:sp>
      <p:sp>
        <p:nvSpPr>
          <p:cNvPr id="19" name="TextBox 18">
            <a:extLst>
              <a:ext uri="{FF2B5EF4-FFF2-40B4-BE49-F238E27FC236}">
                <a16:creationId xmlns:a16="http://schemas.microsoft.com/office/drawing/2014/main" id="{98A1DD4C-E016-15C2-5A9E-57892AD2A1DD}"/>
              </a:ext>
            </a:extLst>
          </p:cNvPr>
          <p:cNvSpPr txBox="1"/>
          <p:nvPr/>
        </p:nvSpPr>
        <p:spPr>
          <a:xfrm>
            <a:off x="186210" y="4296927"/>
            <a:ext cx="6919439" cy="2246769"/>
          </a:xfrm>
          <a:prstGeom prst="rect">
            <a:avLst/>
          </a:prstGeom>
          <a:solidFill>
            <a:srgbClr val="D2B3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400" b="0" i="0" u="none" strike="noStrike" kern="1200" cap="none" spc="0" normalizeH="0" baseline="0" noProof="0">
                <a:ln>
                  <a:noFill/>
                </a:ln>
                <a:solidFill>
                  <a:prstClr val="black"/>
                </a:solidFill>
                <a:effectLst/>
                <a:uLnTx/>
                <a:uFillTx/>
                <a:cs typeface="Arial" panose="020B0604020202020204" pitchFamily="34" charset="0"/>
              </a:rPr>
              <a:t>Think about a case you are working or have worked where other 		        forms of abuse were present</a:t>
            </a:r>
            <a:r>
              <a:rPr lang="en-GB" sz="1400">
                <a:solidFill>
                  <a:prstClr val="black"/>
                </a:solidFill>
                <a:cs typeface="Arial" panose="020B0604020202020204" pitchFamily="34" charset="0"/>
              </a:rPr>
              <a:t> - w</a:t>
            </a:r>
            <a:r>
              <a:rPr kumimoji="0" lang="en-GB" sz="1400" b="0" i="0" u="none" strike="noStrike" kern="1200" cap="none" spc="0" normalizeH="0" baseline="0" noProof="0">
                <a:ln>
                  <a:noFill/>
                </a:ln>
                <a:solidFill>
                  <a:prstClr val="black"/>
                </a:solidFill>
                <a:effectLst/>
                <a:uLnTx/>
                <a:uFillTx/>
                <a:cs typeface="Arial" panose="020B0604020202020204" pitchFamily="34" charset="0"/>
              </a:rPr>
              <a:t>as </a:t>
            </a:r>
            <a:r>
              <a:rPr lang="en-GB" sz="1400">
                <a:solidFill>
                  <a:prstClr val="black"/>
                </a:solidFill>
                <a:cs typeface="Arial" panose="020B0604020202020204" pitchFamily="34" charset="0"/>
              </a:rPr>
              <a:t>n</a:t>
            </a:r>
            <a:r>
              <a:rPr kumimoji="0" lang="en-GB" sz="1400" b="0" i="0" u="none" strike="noStrike" kern="1200" cap="none" spc="0" normalizeH="0" baseline="0" noProof="0">
                <a:ln>
                  <a:noFill/>
                </a:ln>
                <a:solidFill>
                  <a:prstClr val="black"/>
                </a:solidFill>
                <a:effectLst/>
                <a:uLnTx/>
                <a:uFillTx/>
                <a:cs typeface="Arial" panose="020B0604020202020204" pitchFamily="34" charset="0"/>
              </a:rPr>
              <a:t>eglect identified after another 	        form of abuse</a:t>
            </a:r>
            <a:r>
              <a:rPr lang="en-GB" sz="1400">
                <a:solidFill>
                  <a:prstClr val="black"/>
                </a:solidFill>
                <a:cs typeface="Arial" panose="020B0604020202020204" pitchFamily="34" charset="0"/>
              </a:rPr>
              <a:t> </a:t>
            </a:r>
            <a:r>
              <a:rPr kumimoji="0" lang="en-GB" sz="1400" b="0" i="0" u="none" strike="noStrike" kern="1200" cap="none" spc="0" normalizeH="0" baseline="0" noProof="0">
                <a:ln>
                  <a:noFill/>
                </a:ln>
                <a:solidFill>
                  <a:prstClr val="black"/>
                </a:solidFill>
                <a:effectLst/>
                <a:uLnTx/>
                <a:uFillTx/>
                <a:cs typeface="Arial" panose="020B0604020202020204" pitchFamily="34" charset="0"/>
              </a:rPr>
              <a:t>was? If so, why do you think that was/is the case?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Or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Are there any cases you can currently think of where neglect might also exist alongside another form of abuse – has this been considered? If so, how in-depth? As you go through this resource could the tools and information shared help to strengthen your direct work with the family on neglect?</a:t>
            </a:r>
          </a:p>
        </p:txBody>
      </p:sp>
      <p:sp>
        <p:nvSpPr>
          <p:cNvPr id="48" name="TextBox 47">
            <a:extLst>
              <a:ext uri="{FF2B5EF4-FFF2-40B4-BE49-F238E27FC236}">
                <a16:creationId xmlns:a16="http://schemas.microsoft.com/office/drawing/2014/main" id="{77D30BCC-C053-88BB-3E8B-B55815FFB1F3}"/>
              </a:ext>
            </a:extLst>
          </p:cNvPr>
          <p:cNvSpPr txBox="1"/>
          <p:nvPr/>
        </p:nvSpPr>
        <p:spPr>
          <a:xfrm>
            <a:off x="7226761" y="4456967"/>
            <a:ext cx="4714873" cy="738664"/>
          </a:xfrm>
          <a:prstGeom prst="rect">
            <a:avLst/>
          </a:prstGeom>
          <a:solidFill>
            <a:schemeClr val="accent6">
              <a:lumMod val="40000"/>
              <a:lumOff val="60000"/>
            </a:schemeClr>
          </a:solidFill>
        </p:spPr>
        <p:txBody>
          <a:bodyPr wrap="square" rtlCol="0">
            <a:spAutoFit/>
          </a:bodyPr>
          <a:lstStyle/>
          <a:p>
            <a:pPr algn="ctr"/>
            <a:r>
              <a:rPr lang="en-GB" sz="1400"/>
              <a:t>Click on the image below to be taken to a Case Study  from Lincolnshire that provides an example of this co-existence</a:t>
            </a:r>
          </a:p>
        </p:txBody>
      </p:sp>
      <p:pic>
        <p:nvPicPr>
          <p:cNvPr id="4" name="Picture 2" descr="Experience design illustration">
            <a:extLst>
              <a:ext uri="{FF2B5EF4-FFF2-40B4-BE49-F238E27FC236}">
                <a16:creationId xmlns:a16="http://schemas.microsoft.com/office/drawing/2014/main" id="{BEDA1011-2CC5-296D-0887-D7D6075EB8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94053" y="5287517"/>
            <a:ext cx="1340643" cy="13406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255EAFA-ACEB-307D-42EB-D272FAB20C91}"/>
              </a:ext>
            </a:extLst>
          </p:cNvPr>
          <p:cNvSpPr txBox="1"/>
          <p:nvPr/>
        </p:nvSpPr>
        <p:spPr>
          <a:xfrm>
            <a:off x="9359775" y="5689480"/>
            <a:ext cx="376898" cy="523220"/>
          </a:xfrm>
          <a:prstGeom prst="rect">
            <a:avLst/>
          </a:prstGeom>
          <a:noFill/>
        </p:spPr>
        <p:txBody>
          <a:bodyPr wrap="square" lIns="91440" tIns="45720" rIns="91440" bIns="45720" rtlCol="0" anchor="t">
            <a:spAutoFit/>
          </a:bodyPr>
          <a:lstStyle/>
          <a:p>
            <a:r>
              <a:rPr lang="en-GB" sz="2800" u="sng">
                <a:solidFill>
                  <a:srgbClr val="0070C0"/>
                </a:solidFill>
                <a:cs typeface="Arial"/>
                <a:hlinkClick r:id="rId5"/>
              </a:rPr>
              <a:t>B</a:t>
            </a:r>
            <a:endParaRPr lang="en-GB" sz="2800" u="sng">
              <a:solidFill>
                <a:srgbClr val="0070C0"/>
              </a:solidFill>
              <a:cs typeface="Arial"/>
            </a:endParaRPr>
          </a:p>
        </p:txBody>
      </p:sp>
      <p:pic>
        <p:nvPicPr>
          <p:cNvPr id="18" name="Picture 2" descr="Hand drawn people asking questions illustration">
            <a:extLst>
              <a:ext uri="{FF2B5EF4-FFF2-40B4-BE49-F238E27FC236}">
                <a16:creationId xmlns:a16="http://schemas.microsoft.com/office/drawing/2014/main" id="{F3962F9E-BF61-57A4-8819-D49A19C61E1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366" y="4337718"/>
            <a:ext cx="1219200" cy="812151"/>
          </a:xfrm>
          <a:prstGeom prst="rect">
            <a:avLst/>
          </a:prstGeom>
          <a:noFill/>
          <a:extLst>
            <a:ext uri="{909E8E84-426E-40DD-AFC4-6F175D3DCCD1}">
              <a14:hiddenFill xmlns:a14="http://schemas.microsoft.com/office/drawing/2010/main">
                <a:solidFill>
                  <a:srgbClr val="FFFFFF"/>
                </a:solidFill>
              </a14:hiddenFill>
            </a:ext>
          </a:extLst>
        </p:spPr>
      </p:pic>
      <p:sp>
        <p:nvSpPr>
          <p:cNvPr id="20" name="Title 1">
            <a:extLst>
              <a:ext uri="{FF2B5EF4-FFF2-40B4-BE49-F238E27FC236}">
                <a16:creationId xmlns:a16="http://schemas.microsoft.com/office/drawing/2014/main" id="{3DB60158-9510-2967-9B8A-1E2A01B2F976}"/>
              </a:ext>
            </a:extLst>
          </p:cNvPr>
          <p:cNvSpPr txBox="1">
            <a:spLocks/>
          </p:cNvSpPr>
          <p:nvPr/>
        </p:nvSpPr>
        <p:spPr>
          <a:xfrm>
            <a:off x="0" y="51461"/>
            <a:ext cx="646459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Co-existence with other forms of abuse</a:t>
            </a:r>
          </a:p>
        </p:txBody>
      </p:sp>
    </p:spTree>
    <p:extLst>
      <p:ext uri="{BB962C8B-B14F-4D97-AF65-F5344CB8AC3E}">
        <p14:creationId xmlns:p14="http://schemas.microsoft.com/office/powerpoint/2010/main" val="317964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BBE732-128C-01AE-FBD4-2CF5FB2EE269}"/>
              </a:ext>
            </a:extLst>
          </p:cNvPr>
          <p:cNvSpPr>
            <a:spLocks noGrp="1"/>
          </p:cNvSpPr>
          <p:nvPr>
            <p:ph idx="1"/>
          </p:nvPr>
        </p:nvSpPr>
        <p:spPr>
          <a:xfrm>
            <a:off x="3221665" y="51461"/>
            <a:ext cx="8846510" cy="480167"/>
          </a:xfrm>
        </p:spPr>
        <p:txBody>
          <a:bodyPr vert="horz" lIns="91440" tIns="45720" rIns="91440" bIns="45720" rtlCol="0" anchor="t">
            <a:noAutofit/>
          </a:bodyPr>
          <a:lstStyle/>
          <a:p>
            <a:pPr marL="0" indent="0">
              <a:buNone/>
            </a:pPr>
            <a:r>
              <a:rPr lang="en-GB" sz="1200">
                <a:latin typeface="Arial"/>
                <a:cs typeface="Arial"/>
              </a:rPr>
              <a:t>It is important that the word neglect is used. Professionals need to be confident with identifying neglect and communicating it clearly and honestly to families as early as possible. </a:t>
            </a:r>
            <a:endParaRPr lang="en-GB" sz="1200">
              <a:latin typeface="Arial" panose="020B0604020202020204" pitchFamily="34" charset="0"/>
              <a:cs typeface="Arial" panose="020B0604020202020204" pitchFamily="34" charset="0"/>
            </a:endParaRPr>
          </a:p>
        </p:txBody>
      </p:sp>
      <p:graphicFrame>
        <p:nvGraphicFramePr>
          <p:cNvPr id="5" name="Table 4">
            <a:extLst>
              <a:ext uri="{FF2B5EF4-FFF2-40B4-BE49-F238E27FC236}">
                <a16:creationId xmlns:a16="http://schemas.microsoft.com/office/drawing/2014/main" id="{3C41E2F4-B4A6-2A93-2519-1EBD4258BF67}"/>
              </a:ext>
            </a:extLst>
          </p:cNvPr>
          <p:cNvGraphicFramePr>
            <a:graphicFrameLocks noGrp="1"/>
          </p:cNvGraphicFramePr>
          <p:nvPr>
            <p:extLst>
              <p:ext uri="{D42A27DB-BD31-4B8C-83A1-F6EECF244321}">
                <p14:modId xmlns:p14="http://schemas.microsoft.com/office/powerpoint/2010/main" val="1578105564"/>
              </p:ext>
            </p:extLst>
          </p:nvPr>
        </p:nvGraphicFramePr>
        <p:xfrm>
          <a:off x="141456" y="669138"/>
          <a:ext cx="11658441" cy="6174316"/>
        </p:xfrm>
        <a:graphic>
          <a:graphicData uri="http://schemas.openxmlformats.org/drawingml/2006/table">
            <a:tbl>
              <a:tblPr firstRow="1" bandRow="1">
                <a:tableStyleId>{5C22544A-7EE6-4342-B048-85BDC9FD1C3A}</a:tableStyleId>
              </a:tblPr>
              <a:tblGrid>
                <a:gridCol w="5764636">
                  <a:extLst>
                    <a:ext uri="{9D8B030D-6E8A-4147-A177-3AD203B41FA5}">
                      <a16:colId xmlns:a16="http://schemas.microsoft.com/office/drawing/2014/main" val="3869027886"/>
                    </a:ext>
                  </a:extLst>
                </a:gridCol>
                <a:gridCol w="5893805">
                  <a:extLst>
                    <a:ext uri="{9D8B030D-6E8A-4147-A177-3AD203B41FA5}">
                      <a16:colId xmlns:a16="http://schemas.microsoft.com/office/drawing/2014/main" val="2015701840"/>
                    </a:ext>
                  </a:extLst>
                </a:gridCol>
              </a:tblGrid>
              <a:tr h="3087158">
                <a:tc>
                  <a:txBody>
                    <a:bodyPr/>
                    <a:lstStyle/>
                    <a:p>
                      <a:r>
                        <a:rPr lang="en-GB" sz="1200" b="0">
                          <a:solidFill>
                            <a:schemeClr val="tx1"/>
                          </a:solidFill>
                          <a:latin typeface="+mj-lt"/>
                          <a:cs typeface="Arial"/>
                        </a:rPr>
                        <a:t>Neglect can be a scary word for carers to hear and for professionals to use. Neglect is complex and can be difficult for families to understand what it actually means. A carers understanding of this term may be formed from stereotypical examples of neglect and might not be something they understand is happening in their family. A child’s lived experience is likely to be common and part of their daily life, therefore they may not understand that what is happening to them is neglect.</a:t>
                      </a:r>
                    </a:p>
                    <a:p>
                      <a:endParaRPr lang="en-GB" sz="1200" b="0">
                        <a:solidFill>
                          <a:schemeClr val="tx1"/>
                        </a:solidFill>
                        <a:latin typeface="+mj-lt"/>
                        <a:cs typeface="Arial" panose="020B0604020202020204" pitchFamily="34" charset="0"/>
                      </a:endParaRPr>
                    </a:p>
                    <a:p>
                      <a:r>
                        <a:rPr lang="en-GB" sz="1200" b="0">
                          <a:solidFill>
                            <a:schemeClr val="tx1"/>
                          </a:solidFill>
                          <a:latin typeface="+mj-lt"/>
                          <a:cs typeface="Arial"/>
                        </a:rPr>
                        <a:t>The word neglect is often not used early enough when working with families and this has led to confusion and challenge at Child Protection conferences where the category Neglect is used. As mentioned, we should be working openly and honestly with families, and this means naming neglect and the harm it is causing or has caused at the earliest point.</a:t>
                      </a:r>
                    </a:p>
                    <a:p>
                      <a:endParaRPr lang="en-GB" sz="1200" b="0">
                        <a:solidFill>
                          <a:schemeClr val="tx1"/>
                        </a:solidFill>
                        <a:latin typeface="+mj-lt"/>
                        <a:cs typeface="Arial" panose="020B0604020202020204" pitchFamily="34" charset="0"/>
                      </a:endParaRPr>
                    </a:p>
                    <a:p>
                      <a:r>
                        <a:rPr lang="en-GB" sz="1200" b="0">
                          <a:solidFill>
                            <a:schemeClr val="tx1"/>
                          </a:solidFill>
                          <a:latin typeface="+mj-lt"/>
                          <a:cs typeface="Arial"/>
                        </a:rPr>
                        <a:t>This can be a challenge as we do not want to disengage families; however, it is important that when we identify and discuss neglect with families, that we communicate this accordingly to ensure they understand what this means. </a:t>
                      </a:r>
                    </a:p>
                  </a:txBody>
                  <a:tcPr>
                    <a:solidFill>
                      <a:srgbClr val="D2B3FB"/>
                    </a:solidFill>
                  </a:tcPr>
                </a:tc>
                <a:tc>
                  <a:txBody>
                    <a:bodyPr/>
                    <a:lstStyle/>
                    <a:p>
                      <a:r>
                        <a:rPr lang="en-GB" sz="1200" b="0">
                          <a:solidFill>
                            <a:schemeClr val="tx1"/>
                          </a:solidFill>
                          <a:latin typeface="+mj-lt"/>
                          <a:cs typeface="Arial"/>
                        </a:rPr>
                        <a:t>We regularly have difficult and challenging conversations with families, it is these conversations that can have the biggest impact and make the most difference. It is essential that when working with neglect, we check with the family what this term means for them. We should have direct, clear discussions with family about the harm that a child is experiencing as a result of the neglect. How we address this and discuss this with families, can look different, we can label neglect and highlight this by phrasing our concerns thoughtfully, this might look like:</a:t>
                      </a:r>
                    </a:p>
                    <a:p>
                      <a:endParaRPr lang="en-GB" sz="1200" b="0">
                        <a:solidFill>
                          <a:schemeClr val="tx1"/>
                        </a:solidFill>
                        <a:latin typeface="+mj-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1">
                          <a:solidFill>
                            <a:schemeClr val="tx1"/>
                          </a:solidFill>
                          <a:latin typeface="+mj-lt"/>
                          <a:cs typeface="Arial"/>
                        </a:rPr>
                        <a:t>“We are worried that if Charlie is not taken to their medical appointments that their medical needs are being neglected and this could have long-lasting implications on their development and health, which could include...”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1">
                        <a:solidFill>
                          <a:schemeClr val="tx1"/>
                        </a:solidFill>
                        <a:latin typeface="+mj-lt"/>
                        <a:ea typeface="Calibri"/>
                        <a:cs typeface="Arial" panose="020B0604020202020204" pitchFamily="34" charset="0"/>
                      </a:endParaRPr>
                    </a:p>
                    <a:p>
                      <a:r>
                        <a:rPr lang="en-GB" sz="1200" b="0">
                          <a:solidFill>
                            <a:schemeClr val="tx1"/>
                          </a:solidFill>
                          <a:latin typeface="+mj-lt"/>
                          <a:cs typeface="Arial"/>
                        </a:rPr>
                        <a:t>You can use the information in the </a:t>
                      </a:r>
                      <a:r>
                        <a:rPr lang="en-GB" sz="1200" b="0">
                          <a:solidFill>
                            <a:schemeClr val="tx1"/>
                          </a:solidFill>
                          <a:latin typeface="+mj-lt"/>
                          <a:cs typeface="Arial"/>
                          <a:hlinkClick r:id="rId2" action="ppaction://hlinksldjump"/>
                        </a:rPr>
                        <a:t>Responding to Neglect section </a:t>
                      </a:r>
                      <a:r>
                        <a:rPr lang="en-GB" sz="1200" b="0">
                          <a:solidFill>
                            <a:schemeClr val="tx1"/>
                          </a:solidFill>
                          <a:latin typeface="+mj-lt"/>
                          <a:cs typeface="Arial"/>
                        </a:rPr>
                        <a:t>to support you with some of the complexities around labelling the type of neglect present. </a:t>
                      </a:r>
                    </a:p>
                  </a:txBody>
                  <a:tcPr>
                    <a:solidFill>
                      <a:schemeClr val="accent6">
                        <a:lumMod val="40000"/>
                        <a:lumOff val="60000"/>
                      </a:schemeClr>
                    </a:solidFill>
                  </a:tcPr>
                </a:tc>
                <a:extLst>
                  <a:ext uri="{0D108BD9-81ED-4DB2-BD59-A6C34878D82A}">
                    <a16:rowId xmlns:a16="http://schemas.microsoft.com/office/drawing/2014/main" val="1673789868"/>
                  </a:ext>
                </a:extLst>
              </a:tr>
              <a:tr h="3087158">
                <a:tc>
                  <a:txBody>
                    <a:bodyPr/>
                    <a:lstStyle/>
                    <a:p>
                      <a:pPr algn="l"/>
                      <a:r>
                        <a:rPr lang="en-GB" sz="1200">
                          <a:latin typeface="+mj-lt"/>
                          <a:cs typeface="Arial"/>
                        </a:rPr>
                        <a:t>Not naming what we see as neglect as early as possible and the impact it is having on the child’s development and safety, risks minimising and allowing the neglect to continue. </a:t>
                      </a:r>
                    </a:p>
                    <a:p>
                      <a:pPr algn="l"/>
                      <a:endParaRPr lang="en-GB" sz="1200">
                        <a:latin typeface="+mj-lt"/>
                        <a:cs typeface="Arial" panose="020B0604020202020204" pitchFamily="34" charset="0"/>
                      </a:endParaRPr>
                    </a:p>
                    <a:p>
                      <a:pPr algn="l"/>
                      <a:r>
                        <a:rPr lang="en-GB" sz="1200">
                          <a:latin typeface="+mj-lt"/>
                          <a:cs typeface="Arial"/>
                        </a:rPr>
                        <a:t>When we use clear language, families and other professionals understand what we are concerned about. Using the term neglect allows other professionals to understand the picture, patterns in the lived experience of the child and allows us to respond accordingly across our agencies.</a:t>
                      </a:r>
                    </a:p>
                    <a:p>
                      <a:pPr algn="l"/>
                      <a:endParaRPr lang="en-GB" sz="1200">
                        <a:latin typeface="+mj-lt"/>
                        <a:cs typeface="Arial" panose="020B0604020202020204" pitchFamily="34" charset="0"/>
                      </a:endParaRPr>
                    </a:p>
                    <a:p>
                      <a:pPr algn="l"/>
                      <a:r>
                        <a:rPr lang="en-GB" sz="1200">
                          <a:latin typeface="+mj-lt"/>
                          <a:cs typeface="Arial"/>
                        </a:rPr>
                        <a:t>Use of the term ensures we can portray the seriousness of the situation to the family and all other agencies. Neglect is on an equal footing with other categories of abuse and should be treated with the same level of seriousness. </a:t>
                      </a:r>
                    </a:p>
                    <a:p>
                      <a:pPr algn="l"/>
                      <a:endParaRPr lang="en-GB" sz="1200">
                        <a:latin typeface="+mj-lt"/>
                        <a:cs typeface="Arial" panose="020B0604020202020204" pitchFamily="34" charset="0"/>
                      </a:endParaRPr>
                    </a:p>
                    <a:p>
                      <a:pPr algn="l"/>
                      <a:r>
                        <a:rPr lang="en-GB" sz="1200">
                          <a:latin typeface="+mj-lt"/>
                          <a:cs typeface="Arial"/>
                        </a:rPr>
                        <a:t>Naming this early on can also avoid a family hearing the term neglect for the first time in a formal meeting with other professionals, such as in a child protection conference. </a:t>
                      </a:r>
                    </a:p>
                  </a:txBody>
                  <a:tcPr>
                    <a:solidFill>
                      <a:schemeClr val="accent5">
                        <a:lumMod val="40000"/>
                        <a:lumOff val="60000"/>
                      </a:schemeClr>
                    </a:solidFill>
                  </a:tcPr>
                </a:tc>
                <a:tc>
                  <a:txBody>
                    <a:bodyPr/>
                    <a:lstStyle/>
                    <a:p>
                      <a:pPr algn="l"/>
                      <a:r>
                        <a:rPr lang="en-GB" sz="1200" kern="1200">
                          <a:solidFill>
                            <a:schemeClr val="dk1"/>
                          </a:solidFill>
                          <a:latin typeface="+mn-lt"/>
                          <a:ea typeface="+mn-ea"/>
                          <a:cs typeface="Arial"/>
                        </a:rPr>
                        <a:t>                            Consider your feelings on the word neglect….are there barriers</a:t>
                      </a:r>
                    </a:p>
                    <a:p>
                      <a:pPr algn="l"/>
                      <a:r>
                        <a:rPr lang="en-GB" sz="1200" kern="1200">
                          <a:solidFill>
                            <a:schemeClr val="dk1"/>
                          </a:solidFill>
                          <a:latin typeface="+mn-lt"/>
                          <a:ea typeface="+mn-ea"/>
                          <a:cs typeface="Arial"/>
                        </a:rPr>
                        <a:t>                            when using this term with families? If so, what are they? How</a:t>
                      </a:r>
                    </a:p>
                    <a:p>
                      <a:pPr algn="l"/>
                      <a:r>
                        <a:rPr lang="en-GB" sz="1200" kern="1200">
                          <a:solidFill>
                            <a:schemeClr val="dk1"/>
                          </a:solidFill>
                          <a:latin typeface="+mn-lt"/>
                          <a:ea typeface="+mn-ea"/>
                          <a:cs typeface="Arial"/>
                        </a:rPr>
                        <a:t>                            can you overcome these?</a:t>
                      </a:r>
                    </a:p>
                    <a:p>
                      <a:pPr algn="l"/>
                      <a:r>
                        <a:rPr lang="en-GB" sz="1200" kern="1200">
                          <a:solidFill>
                            <a:schemeClr val="dk1"/>
                          </a:solidFill>
                          <a:latin typeface="+mn-lt"/>
                          <a:ea typeface="+mn-ea"/>
                          <a:cs typeface="Arial"/>
                        </a:rPr>
                        <a:t> </a:t>
                      </a:r>
                    </a:p>
                    <a:p>
                      <a:pPr algn="l"/>
                      <a:r>
                        <a:rPr lang="en-GB" sz="1200" kern="1200">
                          <a:solidFill>
                            <a:schemeClr val="dk1"/>
                          </a:solidFill>
                          <a:latin typeface="+mn-lt"/>
                          <a:ea typeface="+mn-ea"/>
                          <a:cs typeface="Arial"/>
                        </a:rPr>
                        <a:t>                            What barriers might the family face when discussing or understanding the word neglect? </a:t>
                      </a:r>
                    </a:p>
                    <a:p>
                      <a:pPr algn="l"/>
                      <a:endParaRPr lang="en-GB" sz="1200" kern="1200">
                        <a:solidFill>
                          <a:schemeClr val="dk1"/>
                        </a:solidFill>
                        <a:latin typeface="+mn-lt"/>
                        <a:ea typeface="+mn-ea"/>
                        <a:cs typeface="Arial" panose="020B0604020202020204" pitchFamily="34" charset="0"/>
                      </a:endParaRPr>
                    </a:p>
                    <a:p>
                      <a:pPr algn="l"/>
                      <a:r>
                        <a:rPr lang="en-GB" sz="1200" kern="1200">
                          <a:solidFill>
                            <a:schemeClr val="dk1"/>
                          </a:solidFill>
                          <a:latin typeface="+mn-lt"/>
                          <a:ea typeface="+mn-ea"/>
                          <a:cs typeface="Arial"/>
                        </a:rPr>
                        <a:t>Neglect is what the child lives and knows, consider then, how a child might communicate their experiences of neglect when they have known or seen no other care. It is like asking a fish what it is like to live in water.</a:t>
                      </a:r>
                    </a:p>
                    <a:p>
                      <a:pPr algn="l"/>
                      <a:endParaRPr lang="en-GB" sz="1200" kern="1200">
                        <a:solidFill>
                          <a:schemeClr val="dk1"/>
                        </a:solidFill>
                        <a:latin typeface="+mn-lt"/>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a:solidFill>
                            <a:schemeClr val="dk1"/>
                          </a:solidFill>
                          <a:latin typeface="+mn-lt"/>
                          <a:ea typeface="+mn-ea"/>
                          <a:cs typeface="Arial"/>
                        </a:rPr>
                        <a:t>Are there things that can be done as a team or within your service that can help to break down these barriers?</a:t>
                      </a:r>
                    </a:p>
                    <a:p>
                      <a:pPr algn="l"/>
                      <a:endParaRPr lang="en-GB" sz="1200" kern="1200">
                        <a:solidFill>
                          <a:schemeClr val="dk1"/>
                        </a:solidFill>
                        <a:latin typeface="+mn-lt"/>
                        <a:ea typeface="+mn-ea"/>
                        <a:cs typeface="Arial" panose="020B0604020202020204" pitchFamily="34" charset="0"/>
                      </a:endParaRPr>
                    </a:p>
                    <a:p>
                      <a:pPr algn="l"/>
                      <a:r>
                        <a:rPr lang="en-GB" sz="1200" kern="1200">
                          <a:solidFill>
                            <a:schemeClr val="dk1"/>
                          </a:solidFill>
                          <a:latin typeface="+mn-lt"/>
                          <a:ea typeface="+mn-ea"/>
                          <a:cs typeface="Arial"/>
                        </a:rPr>
                        <a:t>A suggested task here is to have this discussion with colleagues in a team meeting or training session, or to discuss in supervision. </a:t>
                      </a:r>
                    </a:p>
                  </a:txBody>
                  <a:tcPr>
                    <a:solidFill>
                      <a:srgbClr val="D2B3FB"/>
                    </a:solidFill>
                  </a:tcPr>
                </a:tc>
                <a:extLst>
                  <a:ext uri="{0D108BD9-81ED-4DB2-BD59-A6C34878D82A}">
                    <a16:rowId xmlns:a16="http://schemas.microsoft.com/office/drawing/2014/main" val="3750691826"/>
                  </a:ext>
                </a:extLst>
              </a:tr>
            </a:tbl>
          </a:graphicData>
        </a:graphic>
      </p:graphicFrame>
      <p:pic>
        <p:nvPicPr>
          <p:cNvPr id="6" name="Picture 2" descr="Hand drawn people asking questions illustration">
            <a:extLst>
              <a:ext uri="{FF2B5EF4-FFF2-40B4-BE49-F238E27FC236}">
                <a16:creationId xmlns:a16="http://schemas.microsoft.com/office/drawing/2014/main" id="{494F740D-04B1-BCDB-BC3D-FB26DC45F4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0676" y="3828723"/>
            <a:ext cx="1149011" cy="7653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AE3124A-AA2E-BB11-DB14-316034699C07}"/>
              </a:ext>
            </a:extLst>
          </p:cNvPr>
          <p:cNvSpPr txBox="1">
            <a:spLocks/>
          </p:cNvSpPr>
          <p:nvPr/>
        </p:nvSpPr>
        <p:spPr>
          <a:xfrm>
            <a:off x="0" y="51461"/>
            <a:ext cx="3221665" cy="564175"/>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The word ‘Neglect’</a:t>
            </a:r>
          </a:p>
        </p:txBody>
      </p:sp>
      <p:pic>
        <p:nvPicPr>
          <p:cNvPr id="4" name="Picture 3">
            <a:hlinkClick r:id="rId4" action="ppaction://hlinksldjump"/>
            <a:extLst>
              <a:ext uri="{FF2B5EF4-FFF2-40B4-BE49-F238E27FC236}">
                <a16:creationId xmlns:a16="http://schemas.microsoft.com/office/drawing/2014/main" id="{24D2514A-ED80-7F2E-293F-55C1DC68BF4B}"/>
              </a:ext>
            </a:extLst>
          </p:cNvPr>
          <p:cNvPicPr>
            <a:picLocks noChangeAspect="1"/>
          </p:cNvPicPr>
          <p:nvPr/>
        </p:nvPicPr>
        <p:blipFill>
          <a:blip r:embed="rId5"/>
          <a:stretch>
            <a:fillRect/>
          </a:stretch>
        </p:blipFill>
        <p:spPr>
          <a:xfrm>
            <a:off x="11678576" y="6347486"/>
            <a:ext cx="512621" cy="526474"/>
          </a:xfrm>
          <a:prstGeom prst="rect">
            <a:avLst/>
          </a:prstGeom>
        </p:spPr>
      </p:pic>
    </p:spTree>
    <p:extLst>
      <p:ext uri="{BB962C8B-B14F-4D97-AF65-F5344CB8AC3E}">
        <p14:creationId xmlns:p14="http://schemas.microsoft.com/office/powerpoint/2010/main" val="1107561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D411620E-66E4-E39B-BFB1-70B6725A09B1}"/>
              </a:ext>
            </a:extLst>
          </p:cNvPr>
          <p:cNvSpPr>
            <a:spLocks noGrp="1"/>
          </p:cNvSpPr>
          <p:nvPr>
            <p:ph type="ctrTitle"/>
          </p:nvPr>
        </p:nvSpPr>
        <p:spPr>
          <a:xfrm>
            <a:off x="473347" y="2339163"/>
            <a:ext cx="4620584" cy="2179674"/>
          </a:xfrm>
        </p:spPr>
        <p:txBody>
          <a:bodyPr>
            <a:normAutofit/>
          </a:bodyPr>
          <a:lstStyle/>
          <a:p>
            <a:r>
              <a:rPr lang="en-GB" sz="4400"/>
              <a:t>Responding </a:t>
            </a:r>
            <a:br>
              <a:rPr lang="en-GB" sz="4400"/>
            </a:br>
            <a:r>
              <a:rPr lang="en-GB" sz="4400"/>
              <a:t>to </a:t>
            </a:r>
            <a:br>
              <a:rPr lang="en-GB" sz="4400"/>
            </a:br>
            <a:r>
              <a:rPr lang="en-GB" sz="4400"/>
              <a:t>Child Neglect</a:t>
            </a:r>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6" y="35422"/>
            <a:ext cx="2705953" cy="1658552"/>
          </a:xfrm>
          <a:prstGeom prst="rect">
            <a:avLst/>
          </a:prstGeom>
        </p:spPr>
      </p:pic>
      <p:pic>
        <p:nvPicPr>
          <p:cNvPr id="3" name="Picture 2">
            <a:hlinkClick r:id="rId4" action="ppaction://hlinksldjump"/>
            <a:extLst>
              <a:ext uri="{FF2B5EF4-FFF2-40B4-BE49-F238E27FC236}">
                <a16:creationId xmlns:a16="http://schemas.microsoft.com/office/drawing/2014/main" id="{447176E0-D8DC-BD1F-87C7-684F6D429DAB}"/>
              </a:ext>
            </a:extLst>
          </p:cNvPr>
          <p:cNvPicPr>
            <a:picLocks noChangeAspect="1"/>
          </p:cNvPicPr>
          <p:nvPr/>
        </p:nvPicPr>
        <p:blipFill>
          <a:blip r:embed="rId5"/>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132091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2" action="ppaction://hlinksldjump"/>
            <a:extLst>
              <a:ext uri="{FF2B5EF4-FFF2-40B4-BE49-F238E27FC236}">
                <a16:creationId xmlns:a16="http://schemas.microsoft.com/office/drawing/2014/main" id="{ADB83468-FC3B-8B4E-F24C-D96B9D999680}"/>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7" name="Table 6">
            <a:extLst>
              <a:ext uri="{FF2B5EF4-FFF2-40B4-BE49-F238E27FC236}">
                <a16:creationId xmlns:a16="http://schemas.microsoft.com/office/drawing/2014/main" id="{19C2CCFB-60BD-1840-4152-ECB95DE8E4DA}"/>
              </a:ext>
            </a:extLst>
          </p:cNvPr>
          <p:cNvGraphicFramePr>
            <a:graphicFrameLocks noGrp="1"/>
          </p:cNvGraphicFramePr>
          <p:nvPr>
            <p:extLst>
              <p:ext uri="{D42A27DB-BD31-4B8C-83A1-F6EECF244321}">
                <p14:modId xmlns:p14="http://schemas.microsoft.com/office/powerpoint/2010/main" val="523998870"/>
              </p:ext>
            </p:extLst>
          </p:nvPr>
        </p:nvGraphicFramePr>
        <p:xfrm>
          <a:off x="272391" y="986626"/>
          <a:ext cx="4551039" cy="4185761"/>
        </p:xfrm>
        <a:graphic>
          <a:graphicData uri="http://schemas.openxmlformats.org/drawingml/2006/table">
            <a:tbl>
              <a:tblPr firstRow="1" bandRow="1">
                <a:tableStyleId>{5C22544A-7EE6-4342-B048-85BDC9FD1C3A}</a:tableStyleId>
              </a:tblPr>
              <a:tblGrid>
                <a:gridCol w="4551039">
                  <a:extLst>
                    <a:ext uri="{9D8B030D-6E8A-4147-A177-3AD203B41FA5}">
                      <a16:colId xmlns:a16="http://schemas.microsoft.com/office/drawing/2014/main" val="378693759"/>
                    </a:ext>
                  </a:extLst>
                </a:gridCol>
              </a:tblGrid>
              <a:tr h="4185761">
                <a:tc>
                  <a:txBody>
                    <a:bodyPr/>
                    <a:lstStyle/>
                    <a:p>
                      <a:pPr algn="l"/>
                      <a:r>
                        <a:rPr lang="en-US" sz="1400" b="0">
                          <a:solidFill>
                            <a:schemeClr val="tx1"/>
                          </a:solidFill>
                          <a:effectLst/>
                          <a:latin typeface="Arial"/>
                          <a:cs typeface="Arial"/>
                        </a:rPr>
                        <a:t>Responding to Neglect early is essential in stopping the harmful and cumulative impact. Where a case reaches Child Protection, it is likely that the neglect experienced by the child/ren will have caused significant harm and have a lasting impact. </a:t>
                      </a:r>
                    </a:p>
                    <a:p>
                      <a:pPr algn="l"/>
                      <a:endParaRPr lang="en-US" sz="1400" b="0">
                        <a:solidFill>
                          <a:schemeClr val="tx1"/>
                        </a:solidFill>
                        <a:effectLst/>
                        <a:latin typeface="Arial"/>
                        <a:cs typeface="Arial"/>
                      </a:endParaRPr>
                    </a:p>
                    <a:p>
                      <a:pPr algn="l"/>
                      <a:r>
                        <a:rPr lang="en-US" sz="1400" b="0">
                          <a:solidFill>
                            <a:schemeClr val="tx1"/>
                          </a:solidFill>
                          <a:effectLst/>
                          <a:latin typeface="Arial"/>
                          <a:cs typeface="Arial"/>
                        </a:rPr>
                        <a:t>As soon as a concern is noticed or suspected, agencies should seek to respond to this concern immediately. </a:t>
                      </a:r>
                    </a:p>
                    <a:p>
                      <a:pPr algn="l"/>
                      <a:endParaRPr lang="en-US" sz="1400" b="0">
                        <a:solidFill>
                          <a:schemeClr val="tx1"/>
                        </a:solidFill>
                        <a:effectLst/>
                        <a:latin typeface="Arial" panose="020B0604020202020204" pitchFamily="34" charset="0"/>
                        <a:cs typeface="Arial" panose="020B0604020202020204" pitchFamily="34" charset="0"/>
                      </a:endParaRPr>
                    </a:p>
                    <a:p>
                      <a:pPr algn="l"/>
                      <a:r>
                        <a:rPr lang="en-US" sz="1400" b="0">
                          <a:solidFill>
                            <a:schemeClr val="tx1"/>
                          </a:solidFill>
                          <a:effectLst/>
                          <a:latin typeface="Arial"/>
                          <a:cs typeface="Arial"/>
                        </a:rPr>
                        <a:t>This response can take many forms and may well come before an Early Help Assessment is agreed and developed. Universal services are likely to be routinely addressing concerns regarding early signs of the neglect of children and young people with parents and caregivers. If a single-agency response is required and consent is provided, the Early help Assessment can be used to structure these discussions and provide support using a strengths-based model. </a:t>
                      </a:r>
                    </a:p>
                  </a:txBody>
                  <a:tcPr>
                    <a:solidFill>
                      <a:srgbClr val="D2B3FB"/>
                    </a:solidFill>
                  </a:tcPr>
                </a:tc>
                <a:extLst>
                  <a:ext uri="{0D108BD9-81ED-4DB2-BD59-A6C34878D82A}">
                    <a16:rowId xmlns:a16="http://schemas.microsoft.com/office/drawing/2014/main" val="1941964402"/>
                  </a:ext>
                </a:extLst>
              </a:tr>
            </a:tbl>
          </a:graphicData>
        </a:graphic>
      </p:graphicFrame>
      <p:graphicFrame>
        <p:nvGraphicFramePr>
          <p:cNvPr id="6" name="Table 5">
            <a:extLst>
              <a:ext uri="{FF2B5EF4-FFF2-40B4-BE49-F238E27FC236}">
                <a16:creationId xmlns:a16="http://schemas.microsoft.com/office/drawing/2014/main" id="{F54E318D-0BE0-7917-AA51-97C869E9D13C}"/>
              </a:ext>
            </a:extLst>
          </p:cNvPr>
          <p:cNvGraphicFramePr>
            <a:graphicFrameLocks noGrp="1"/>
          </p:cNvGraphicFramePr>
          <p:nvPr>
            <p:extLst>
              <p:ext uri="{D42A27DB-BD31-4B8C-83A1-F6EECF244321}">
                <p14:modId xmlns:p14="http://schemas.microsoft.com/office/powerpoint/2010/main" val="3725411515"/>
              </p:ext>
            </p:extLst>
          </p:nvPr>
        </p:nvGraphicFramePr>
        <p:xfrm>
          <a:off x="623081" y="5417015"/>
          <a:ext cx="10782874" cy="944880"/>
        </p:xfrm>
        <a:graphic>
          <a:graphicData uri="http://schemas.openxmlformats.org/drawingml/2006/table">
            <a:tbl>
              <a:tblPr firstRow="1" bandRow="1">
                <a:tableStyleId>{5C22544A-7EE6-4342-B048-85BDC9FD1C3A}</a:tableStyleId>
              </a:tblPr>
              <a:tblGrid>
                <a:gridCol w="10782874">
                  <a:extLst>
                    <a:ext uri="{9D8B030D-6E8A-4147-A177-3AD203B41FA5}">
                      <a16:colId xmlns:a16="http://schemas.microsoft.com/office/drawing/2014/main" val="3055656400"/>
                    </a:ext>
                  </a:extLst>
                </a:gridCol>
              </a:tblGrid>
              <a:tr h="834848">
                <a:tc>
                  <a:txBody>
                    <a:bodyPr/>
                    <a:lstStyle/>
                    <a:p>
                      <a:pPr marL="0" marR="0" lvl="0" indent="0" algn="ctr" rtl="0" eaLnBrk="1" fontAlgn="auto" latinLnBrk="0" hangingPunct="1">
                        <a:lnSpc>
                          <a:spcPct val="100000"/>
                        </a:lnSpc>
                        <a:spcBef>
                          <a:spcPts val="0"/>
                        </a:spcBef>
                        <a:spcAft>
                          <a:spcPts val="0"/>
                        </a:spcAft>
                        <a:buClrTx/>
                        <a:buSzTx/>
                        <a:buFontTx/>
                        <a:buNone/>
                      </a:pPr>
                      <a:r>
                        <a:rPr lang="en-GB" sz="1400" b="0" kern="1200">
                          <a:solidFill>
                            <a:schemeClr val="dk1"/>
                          </a:solidFill>
                          <a:effectLst/>
                          <a:latin typeface="Arial"/>
                          <a:ea typeface="+mn-ea"/>
                          <a:cs typeface="Arial"/>
                        </a:rPr>
                        <a:t>To support with the identification and assessment of Neglect, LSCP have worked with partners to produce Lincolnshire Neglect Scales, accessible on the next page.</a:t>
                      </a:r>
                    </a:p>
                    <a:p>
                      <a:pPr marL="0" marR="0" lvl="0" indent="0" algn="ctr" rtl="0" eaLnBrk="1" fontAlgn="auto" latinLnBrk="0" hangingPunct="1">
                        <a:lnSpc>
                          <a:spcPct val="100000"/>
                        </a:lnSpc>
                        <a:spcBef>
                          <a:spcPts val="0"/>
                        </a:spcBef>
                        <a:spcAft>
                          <a:spcPts val="0"/>
                        </a:spcAft>
                        <a:buClrTx/>
                        <a:buSzTx/>
                        <a:buFontTx/>
                        <a:buNone/>
                      </a:pPr>
                      <a:endParaRPr lang="en-GB" sz="1400" b="0" kern="1200">
                        <a:solidFill>
                          <a:schemeClr val="dk1"/>
                        </a:solidFill>
                        <a:effectLst/>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kern="1200">
                          <a:solidFill>
                            <a:schemeClr val="dk1"/>
                          </a:solidFill>
                          <a:effectLst/>
                          <a:latin typeface="Arial"/>
                          <a:ea typeface="+mn-ea"/>
                          <a:cs typeface="Arial"/>
                        </a:rPr>
                        <a:t>The Early Help Assessment and other </a:t>
                      </a:r>
                      <a:r>
                        <a:rPr lang="en-GB" sz="1400" b="0" kern="1200">
                          <a:solidFill>
                            <a:schemeClr val="dk1"/>
                          </a:solidFill>
                          <a:effectLst/>
                          <a:latin typeface="+mn-lt"/>
                          <a:ea typeface="+mn-ea"/>
                          <a:cs typeface="Arial"/>
                        </a:rPr>
                        <a:t>tools which can aid in identifying neglect can be found later in this section of the resource.</a:t>
                      </a:r>
                      <a:endParaRPr lang="en-GB"/>
                    </a:p>
                  </a:txBody>
                  <a:tcPr>
                    <a:solidFill>
                      <a:schemeClr val="accent6">
                        <a:lumMod val="40000"/>
                        <a:lumOff val="60000"/>
                      </a:schemeClr>
                    </a:solidFill>
                  </a:tcPr>
                </a:tc>
                <a:extLst>
                  <a:ext uri="{0D108BD9-81ED-4DB2-BD59-A6C34878D82A}">
                    <a16:rowId xmlns:a16="http://schemas.microsoft.com/office/drawing/2014/main" val="3040046999"/>
                  </a:ext>
                </a:extLst>
              </a:tr>
            </a:tbl>
          </a:graphicData>
        </a:graphic>
      </p:graphicFrame>
      <p:sp>
        <p:nvSpPr>
          <p:cNvPr id="3" name="TextBox 2">
            <a:extLst>
              <a:ext uri="{FF2B5EF4-FFF2-40B4-BE49-F238E27FC236}">
                <a16:creationId xmlns:a16="http://schemas.microsoft.com/office/drawing/2014/main" id="{6EA186E1-0712-BAAB-15D8-DDF4A4601A6D}"/>
              </a:ext>
            </a:extLst>
          </p:cNvPr>
          <p:cNvSpPr txBox="1"/>
          <p:nvPr/>
        </p:nvSpPr>
        <p:spPr>
          <a:xfrm>
            <a:off x="4904322" y="986626"/>
            <a:ext cx="7015287" cy="4185761"/>
          </a:xfrm>
          <a:prstGeom prst="rect">
            <a:avLst/>
          </a:prstGeom>
          <a:solidFill>
            <a:schemeClr val="accent5">
              <a:lumMod val="40000"/>
              <a:lumOff val="60000"/>
            </a:schemeClr>
          </a:solidFill>
        </p:spPr>
        <p:txBody>
          <a:bodyPr wrap="square" lIns="91440" tIns="45720" rIns="91440" bIns="45720" rtlCol="0" anchor="t">
            <a:spAutoFit/>
          </a:bodyPr>
          <a:lstStyle/>
          <a:p>
            <a:pPr algn="l"/>
            <a:r>
              <a:rPr lang="en-US" sz="1400" b="0">
                <a:effectLst/>
                <a:latin typeface="Arial"/>
                <a:cs typeface="Arial"/>
              </a:rPr>
              <a:t>Where consent is not provided, it is still important to document concerns following your organisational policy, to ensure that you build up a picture of what worries you have and the steps you have taken to support the family. </a:t>
            </a:r>
            <a:r>
              <a:rPr lang="en-US" sz="1400" b="0" kern="1200">
                <a:solidFill>
                  <a:schemeClr val="dk1"/>
                </a:solidFill>
                <a:effectLst/>
                <a:latin typeface="Arial"/>
                <a:cs typeface="Arial"/>
              </a:rPr>
              <a:t>This way, the history and cumulative picture can be captured, helpful support can be replicated, and the carers response to professional intervention can be understood.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a:solidFill>
                <a:schemeClr val="dk1"/>
              </a:solidFill>
              <a:effectLst/>
              <a:latin typeface="Arial"/>
              <a:cs typeface="Arial"/>
            </a:endParaRPr>
          </a:p>
          <a:p>
            <a:r>
              <a:rPr lang="en-US" sz="1400" b="0">
                <a:effectLst/>
                <a:latin typeface="Arial"/>
                <a:cs typeface="Arial"/>
              </a:rPr>
              <a:t>If there are challenges with engaging families in the early help process, </a:t>
            </a:r>
            <a:r>
              <a:rPr lang="en-US" sz="1400">
                <a:latin typeface="Arial"/>
                <a:cs typeface="Arial"/>
              </a:rPr>
              <a:t>y</a:t>
            </a:r>
            <a:r>
              <a:rPr lang="en-US" sz="1400" b="0">
                <a:effectLst/>
                <a:latin typeface="Arial"/>
                <a:cs typeface="Arial"/>
              </a:rPr>
              <a:t>ou can contact your Early Help Consultant for advice and support on </a:t>
            </a:r>
            <a:r>
              <a:rPr lang="en-US" sz="1400" b="0" i="0">
                <a:solidFill>
                  <a:srgbClr val="000000"/>
                </a:solidFill>
                <a:effectLst/>
                <a:latin typeface="Arial"/>
                <a:cs typeface="Arial"/>
                <a:hlinkClick r:id="rId4"/>
              </a:rPr>
              <a:t>asktac@lincolnshire.gov.uk</a:t>
            </a:r>
            <a:r>
              <a:rPr lang="en-US" sz="1400" b="0" i="0">
                <a:solidFill>
                  <a:srgbClr val="000000"/>
                </a:solidFill>
                <a:effectLst/>
                <a:latin typeface="Arial"/>
                <a:cs typeface="Arial"/>
              </a:rPr>
              <a:t> </a:t>
            </a:r>
          </a:p>
          <a:p>
            <a:endParaRPr lang="en-US" sz="1400">
              <a:solidFill>
                <a:srgbClr val="000000"/>
              </a:solidFill>
              <a:latin typeface="Arial" panose="020B0604020202020204" pitchFamily="34" charset="0"/>
              <a:cs typeface="Arial" panose="020B0604020202020204" pitchFamily="34" charset="0"/>
            </a:endParaRPr>
          </a:p>
          <a:p>
            <a:r>
              <a:rPr lang="en-US" sz="1400" b="0">
                <a:effectLst/>
                <a:latin typeface="Arial"/>
                <a:cs typeface="Arial"/>
              </a:rPr>
              <a:t>Monitoring a situation or family might feel like the best approach, but monitoring does not equate to action or change for the child. If the worries are significant enough to be monitored a conversation should be had with the carer.</a:t>
            </a:r>
            <a:endParaRPr lang="en-US" sz="1400" b="0" i="0">
              <a:effectLst/>
              <a:latin typeface="Arial" panose="020B0604020202020204" pitchFamily="34" charset="0"/>
              <a:cs typeface="Arial" panose="020B0604020202020204" pitchFamily="34" charset="0"/>
            </a:endParaRPr>
          </a:p>
          <a:p>
            <a:pPr marL="0" indent="0" algn="l">
              <a:buFont typeface="Arial" panose="020B0604020202020204" pitchFamily="34" charset="0"/>
              <a:buNone/>
            </a:pPr>
            <a:endParaRPr lang="en-US" sz="1400" b="0" i="0">
              <a:solidFill>
                <a:srgbClr val="000000"/>
              </a:solidFill>
              <a:effectLst/>
              <a:latin typeface="Arial" panose="020B0604020202020204" pitchFamily="34" charset="0"/>
              <a:cs typeface="Arial" panose="020B0604020202020204" pitchFamily="34" charset="0"/>
            </a:endParaRPr>
          </a:p>
          <a:p>
            <a:r>
              <a:rPr lang="en-US" sz="1400" b="0">
                <a:effectLst/>
                <a:latin typeface="Arial"/>
                <a:cs typeface="Arial"/>
              </a:rPr>
              <a:t>You should regularly review any </a:t>
            </a:r>
            <a:r>
              <a:rPr lang="en-US" sz="1400">
                <a:latin typeface="Arial"/>
                <a:cs typeface="Arial"/>
              </a:rPr>
              <a:t>Early</a:t>
            </a:r>
            <a:r>
              <a:rPr lang="en-US" sz="1400" b="0">
                <a:effectLst/>
                <a:latin typeface="Arial"/>
                <a:cs typeface="Arial"/>
              </a:rPr>
              <a:t> </a:t>
            </a:r>
            <a:r>
              <a:rPr lang="en-US" sz="1400">
                <a:latin typeface="Arial"/>
                <a:cs typeface="Arial"/>
              </a:rPr>
              <a:t>Help</a:t>
            </a:r>
            <a:r>
              <a:rPr lang="en-US" sz="1400" b="0">
                <a:effectLst/>
                <a:latin typeface="Arial"/>
                <a:cs typeface="Arial"/>
              </a:rPr>
              <a:t> </a:t>
            </a:r>
            <a:r>
              <a:rPr lang="en-US" sz="1400">
                <a:latin typeface="Arial"/>
                <a:cs typeface="Arial"/>
              </a:rPr>
              <a:t>Assessments</a:t>
            </a:r>
            <a:r>
              <a:rPr lang="en-US" sz="1400" b="0">
                <a:effectLst/>
                <a:latin typeface="Arial"/>
                <a:cs typeface="Arial"/>
              </a:rPr>
              <a:t> completed or records detailing concerns to ensure you are always assessing the current risk and picture. If there are challenges in engaging the family and you are concerned for the safety of the children, then you should make a safeguarding referral by following advice available </a:t>
            </a:r>
            <a:r>
              <a:rPr lang="en-US" sz="1400" b="0">
                <a:effectLst/>
                <a:latin typeface="Arial"/>
                <a:cs typeface="Arial"/>
                <a:hlinkClick r:id="rId5"/>
              </a:rPr>
              <a:t>here</a:t>
            </a:r>
            <a:endParaRPr lang="en-US" sz="1200" b="0">
              <a:effectLst/>
              <a:latin typeface="Arial"/>
              <a:cs typeface="Arial"/>
              <a:hlinkClick r:id="rId5"/>
            </a:endParaRPr>
          </a:p>
        </p:txBody>
      </p:sp>
      <p:sp>
        <p:nvSpPr>
          <p:cNvPr id="8" name="Title 1">
            <a:extLst>
              <a:ext uri="{FF2B5EF4-FFF2-40B4-BE49-F238E27FC236}">
                <a16:creationId xmlns:a16="http://schemas.microsoft.com/office/drawing/2014/main" id="{DD9EA5BE-33CE-F6C4-5D58-7D9940D62FAA}"/>
              </a:ext>
            </a:extLst>
          </p:cNvPr>
          <p:cNvSpPr txBox="1">
            <a:spLocks/>
          </p:cNvSpPr>
          <p:nvPr/>
        </p:nvSpPr>
        <p:spPr>
          <a:xfrm>
            <a:off x="-1" y="189268"/>
            <a:ext cx="6450872"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Identifying and Assessing Neglect</a:t>
            </a:r>
          </a:p>
        </p:txBody>
      </p:sp>
      <p:pic>
        <p:nvPicPr>
          <p:cNvPr id="4" name="Picture 2" descr="Hand drawn people asking questions illustration">
            <a:extLst>
              <a:ext uri="{FF2B5EF4-FFF2-40B4-BE49-F238E27FC236}">
                <a16:creationId xmlns:a16="http://schemas.microsoft.com/office/drawing/2014/main" id="{8872DE16-0970-2C88-550B-AB51E0A039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50871" y="212235"/>
            <a:ext cx="930751" cy="620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D4E1F3-7966-4015-6561-1084F29A5167}"/>
              </a:ext>
            </a:extLst>
          </p:cNvPr>
          <p:cNvSpPr txBox="1"/>
          <p:nvPr/>
        </p:nvSpPr>
        <p:spPr>
          <a:xfrm>
            <a:off x="6502584" y="152905"/>
            <a:ext cx="5417025" cy="738664"/>
          </a:xfrm>
          <a:prstGeom prst="rect">
            <a:avLst/>
          </a:prstGeom>
          <a:noFill/>
          <a:ln>
            <a:solidFill>
              <a:schemeClr val="tx1"/>
            </a:solidFill>
          </a:ln>
        </p:spPr>
        <p:txBody>
          <a:bodyPr wrap="square" rtlCol="0">
            <a:spAutoFit/>
          </a:bodyPr>
          <a:lstStyle/>
          <a:p>
            <a:r>
              <a:rPr lang="en-GB" sz="1400"/>
              <a:t>	Are some children identified more routinely than</a:t>
            </a:r>
          </a:p>
          <a:p>
            <a:r>
              <a:rPr lang="en-GB" sz="1400"/>
              <a:t>	others? Who does not get identified and why do you</a:t>
            </a:r>
          </a:p>
          <a:p>
            <a:r>
              <a:rPr lang="en-GB" sz="1400"/>
              <a:t>	think this might be. </a:t>
            </a:r>
          </a:p>
        </p:txBody>
      </p:sp>
    </p:spTree>
    <p:extLst>
      <p:ext uri="{BB962C8B-B14F-4D97-AF65-F5344CB8AC3E}">
        <p14:creationId xmlns:p14="http://schemas.microsoft.com/office/powerpoint/2010/main" val="2340205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6" name="TextBox 5">
            <a:extLst>
              <a:ext uri="{FF2B5EF4-FFF2-40B4-BE49-F238E27FC236}">
                <a16:creationId xmlns:a16="http://schemas.microsoft.com/office/drawing/2014/main" id="{F8C6BF53-6975-6A5D-50AD-ED9C3BB393B2}"/>
              </a:ext>
            </a:extLst>
          </p:cNvPr>
          <p:cNvSpPr txBox="1"/>
          <p:nvPr/>
        </p:nvSpPr>
        <p:spPr>
          <a:xfrm>
            <a:off x="107162" y="856019"/>
            <a:ext cx="11900444" cy="4944495"/>
          </a:xfrm>
          <a:prstGeom prst="rect">
            <a:avLst/>
          </a:prstGeom>
          <a:solidFill>
            <a:srgbClr val="D2B3FB"/>
          </a:solidFill>
        </p:spPr>
        <p:txBody>
          <a:bodyPr wrap="square" lIns="91440" tIns="45720" rIns="91440" bIns="45720" anchor="t">
            <a:spAutoFit/>
          </a:bodyPr>
          <a:lstStyle/>
          <a:p>
            <a:pPr>
              <a:lnSpc>
                <a:spcPct val="107000"/>
              </a:lnSpc>
              <a:spcAft>
                <a:spcPts val="800"/>
              </a:spcAft>
            </a:pPr>
            <a:r>
              <a:rPr lang="en-US" sz="1200">
                <a:effectLst/>
                <a:ea typeface="Calibri"/>
                <a:cs typeface="Calibri"/>
              </a:rPr>
              <a:t>Child Neglect </a:t>
            </a:r>
            <a:r>
              <a:rPr lang="en-US" sz="1200">
                <a:ea typeface="Calibri"/>
                <a:cs typeface="Calibri"/>
              </a:rPr>
              <a:t>by carers </a:t>
            </a:r>
            <a:r>
              <a:rPr lang="en-US" sz="1200">
                <a:effectLst/>
                <a:ea typeface="Calibri"/>
                <a:cs typeface="Calibri"/>
              </a:rPr>
              <a:t>is the most common form of child abuse. It is the most common reason for a child to be subject to an early help response, to be a child in need and to be subject to a child protection plan nationally and locally.</a:t>
            </a:r>
            <a:r>
              <a:rPr lang="en-GB" sz="1200">
                <a:ea typeface="Calibri"/>
                <a:cs typeface="Calibri"/>
              </a:rPr>
              <a:t>Many families face difficulties that impair their capacity to meet the child/ren's needs, and to provide parenting that helps children develop and keeps them safe so that they feel loved and cared for.</a:t>
            </a:r>
            <a:r>
              <a:rPr lang="en-GB" sz="1200">
                <a:effectLst/>
                <a:ea typeface="Calibri"/>
                <a:cs typeface="Calibri"/>
              </a:rPr>
              <a:t> </a:t>
            </a:r>
            <a:r>
              <a:rPr lang="en-US" sz="1200">
                <a:effectLst/>
                <a:ea typeface="Calibri"/>
                <a:cs typeface="Calibri"/>
              </a:rPr>
              <a:t>Addressing this serious issue for children and young people </a:t>
            </a:r>
            <a:r>
              <a:rPr lang="en-US" sz="1200">
                <a:cs typeface="Calibri"/>
              </a:rPr>
              <a:t>requires a robust evidence </a:t>
            </a:r>
            <a:r>
              <a:rPr lang="en-US" sz="1200">
                <a:effectLst/>
                <a:ea typeface="Calibri"/>
                <a:cs typeface="Calibri"/>
              </a:rPr>
              <a:t>informed multi-agency response. </a:t>
            </a:r>
            <a:r>
              <a:rPr lang="en-GB" sz="1200">
                <a:effectLst/>
                <a:ea typeface="Calibri"/>
                <a:cs typeface="Calibri"/>
              </a:rPr>
              <a:t>We know from research that, by the time the threshold for child protection is met, children may have experienced neglect for several years, causing long term harm.</a:t>
            </a:r>
          </a:p>
          <a:p>
            <a:pPr>
              <a:lnSpc>
                <a:spcPct val="107000"/>
              </a:lnSpc>
              <a:spcAft>
                <a:spcPts val="800"/>
              </a:spcAft>
            </a:pPr>
            <a:r>
              <a:rPr lang="en-GB" sz="1200">
                <a:effectLst/>
                <a:ea typeface="Calibri" panose="020F0502020204030204" pitchFamily="34" charset="0"/>
                <a:cs typeface="Calibri" panose="020F0502020204030204" pitchFamily="34" charset="0"/>
              </a:rPr>
              <a:t>Lincolnshire Safeguarding Children’s Partnership has developed Neglect Scales alongside this resource in response to complexities that practitioners face in identifying, assessing, evidencing and responding to neglect.  These Scales should be used alongside this resource and the guidance available on the following slides; the Scales have been developed to assist with the quality of assessments (EHA, CFA and others) where neglect is a feature.  The Scales are separated into five areas of care:</a:t>
            </a:r>
          </a:p>
          <a:p>
            <a:pPr>
              <a:spcAft>
                <a:spcPts val="800"/>
              </a:spcAft>
            </a:pPr>
            <a:endParaRPr lang="en-GB" sz="1200">
              <a:ea typeface="Calibri" panose="020F0502020204030204" pitchFamily="34" charset="0"/>
              <a:cs typeface="Calibri" panose="020F0502020204030204" pitchFamily="34" charset="0"/>
            </a:endParaRPr>
          </a:p>
          <a:p>
            <a:pPr>
              <a:lnSpc>
                <a:spcPct val="107000"/>
              </a:lnSpc>
              <a:spcAft>
                <a:spcPts val="800"/>
              </a:spcAft>
            </a:pPr>
            <a:endParaRPr lang="en-GB" sz="1200">
              <a:ea typeface="Calibri" panose="020F0502020204030204" pitchFamily="34" charset="0"/>
              <a:cs typeface="Calibri" panose="020F0502020204030204" pitchFamily="34" charset="0"/>
            </a:endParaRPr>
          </a:p>
          <a:p>
            <a:pPr>
              <a:lnSpc>
                <a:spcPct val="107000"/>
              </a:lnSpc>
              <a:spcAft>
                <a:spcPts val="800"/>
              </a:spcAft>
            </a:pPr>
            <a:r>
              <a:rPr lang="en-GB" sz="1200">
                <a:ea typeface="Calibri" panose="020F0502020204030204" pitchFamily="34" charset="0"/>
                <a:cs typeface="Calibri" panose="020F0502020204030204" pitchFamily="34" charset="0"/>
              </a:rPr>
              <a:t>T</a:t>
            </a:r>
            <a:r>
              <a:rPr lang="en-GB" sz="1200">
                <a:effectLst/>
                <a:ea typeface="Calibri" panose="020F0502020204030204" pitchFamily="34" charset="0"/>
                <a:cs typeface="Calibri" panose="020F0502020204030204" pitchFamily="34" charset="0"/>
              </a:rPr>
              <a:t>hese areas align to the areas highlighted in the earlier </a:t>
            </a:r>
            <a:r>
              <a:rPr lang="en-GB" sz="1200">
                <a:effectLst/>
                <a:ea typeface="Calibri" panose="020F0502020204030204" pitchFamily="34" charset="0"/>
                <a:cs typeface="Calibri" panose="020F0502020204030204" pitchFamily="34" charset="0"/>
                <a:hlinkClick r:id="rId5" action="ppaction://hlinksldjump"/>
              </a:rPr>
              <a:t>Types of Neglect </a:t>
            </a:r>
            <a:r>
              <a:rPr lang="en-GB" sz="1200">
                <a:effectLst/>
                <a:ea typeface="Calibri" panose="020F0502020204030204" pitchFamily="34" charset="0"/>
                <a:cs typeface="Calibri" panose="020F0502020204030204" pitchFamily="34" charset="0"/>
              </a:rPr>
              <a:t>section.</a:t>
            </a:r>
          </a:p>
          <a:p>
            <a:pPr>
              <a:lnSpc>
                <a:spcPct val="107000"/>
              </a:lnSpc>
              <a:spcAft>
                <a:spcPts val="800"/>
              </a:spcAft>
            </a:pPr>
            <a:r>
              <a:rPr lang="en-GB" sz="1200">
                <a:effectLst/>
                <a:ea typeface="Calibri" panose="020F0502020204030204" pitchFamily="34" charset="0"/>
                <a:cs typeface="Calibri" panose="020F0502020204030204" pitchFamily="34" charset="0"/>
              </a:rPr>
              <a:t>Each area provides an overview of examples where:</a:t>
            </a:r>
          </a:p>
          <a:p>
            <a:pPr>
              <a:lnSpc>
                <a:spcPct val="107000"/>
              </a:lnSpc>
              <a:spcAft>
                <a:spcPts val="800"/>
              </a:spcAft>
            </a:pPr>
            <a:endParaRPr lang="en-GB" sz="1200">
              <a:ea typeface="Calibri" panose="020F0502020204030204" pitchFamily="34" charset="0"/>
              <a:cs typeface="Calibri" panose="020F0502020204030204" pitchFamily="34" charset="0"/>
            </a:endParaRPr>
          </a:p>
          <a:p>
            <a:pPr>
              <a:lnSpc>
                <a:spcPct val="107000"/>
              </a:lnSpc>
              <a:spcAft>
                <a:spcPts val="800"/>
              </a:spcAft>
            </a:pPr>
            <a:endParaRPr lang="en-GB" sz="1200">
              <a:effectLst/>
              <a:ea typeface="Calibri" panose="020F0502020204030204" pitchFamily="34" charset="0"/>
              <a:cs typeface="Calibri" panose="020F0502020204030204" pitchFamily="34" charset="0"/>
            </a:endParaRPr>
          </a:p>
          <a:p>
            <a:pPr>
              <a:lnSpc>
                <a:spcPct val="107000"/>
              </a:lnSpc>
              <a:spcAft>
                <a:spcPts val="800"/>
              </a:spcAft>
            </a:pPr>
            <a:r>
              <a:rPr lang="en-GB" sz="1200">
                <a:effectLst/>
                <a:ea typeface="Calibri" panose="020F0502020204030204" pitchFamily="34" charset="0"/>
                <a:cs typeface="Calibri" panose="020F0502020204030204" pitchFamily="34" charset="0"/>
              </a:rPr>
              <a:t>The language is designed to be used directly with families and should ensure a consistent shared language is used with families and professionals, this should also support with highlighting the impact of neglect and outlining aims for families. </a:t>
            </a:r>
          </a:p>
          <a:p>
            <a:pPr>
              <a:lnSpc>
                <a:spcPct val="107000"/>
              </a:lnSpc>
              <a:spcAft>
                <a:spcPts val="800"/>
              </a:spcAft>
            </a:pPr>
            <a:endParaRPr lang="en-GB" sz="1200">
              <a:ea typeface="Calibri" panose="020F0502020204030204" pitchFamily="34" charset="0"/>
              <a:cs typeface="Calibri" panose="020F0502020204030204" pitchFamily="34" charset="0"/>
            </a:endParaRPr>
          </a:p>
          <a:p>
            <a:pPr>
              <a:lnSpc>
                <a:spcPct val="107000"/>
              </a:lnSpc>
              <a:spcAft>
                <a:spcPts val="800"/>
              </a:spcAft>
            </a:pPr>
            <a:r>
              <a:rPr lang="en-GB" sz="1200">
                <a:effectLst/>
                <a:ea typeface="Calibri" panose="020F0502020204030204" pitchFamily="34" charset="0"/>
                <a:cs typeface="Calibri" panose="020F0502020204030204" pitchFamily="34" charset="0"/>
              </a:rPr>
              <a:t>After each area of care there is an analysis section which includes questions for you to consider with the carer to inform assessments, planning and reviews. Further guidance is available on analysis in the following section.</a:t>
            </a:r>
            <a:endParaRPr lang="en-GB" sz="1200">
              <a:effectLst/>
              <a:ea typeface="Calibri" panose="020F050202020403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55CB71EE-2EBF-0BBC-84AF-14595769FE60}"/>
              </a:ext>
            </a:extLst>
          </p:cNvPr>
          <p:cNvSpPr txBox="1"/>
          <p:nvPr/>
        </p:nvSpPr>
        <p:spPr>
          <a:xfrm>
            <a:off x="4095750" y="5852432"/>
            <a:ext cx="3619500" cy="954107"/>
          </a:xfrm>
          <a:prstGeom prst="rect">
            <a:avLst/>
          </a:prstGeom>
          <a:solidFill>
            <a:schemeClr val="accent5">
              <a:lumMod val="40000"/>
              <a:lumOff val="60000"/>
            </a:schemeClr>
          </a:solidFill>
          <a:ln>
            <a:solidFill>
              <a:schemeClr val="tx1"/>
            </a:solidFill>
          </a:ln>
        </p:spPr>
        <p:txBody>
          <a:bodyPr wrap="square" rtlCol="0">
            <a:spAutoFit/>
          </a:bodyPr>
          <a:lstStyle/>
          <a:p>
            <a:endParaRPr lang="en-GB" sz="1400" i="1">
              <a:latin typeface="Arial" panose="020B0604020202020204" pitchFamily="34" charset="0"/>
              <a:cs typeface="Arial" panose="020B0604020202020204" pitchFamily="34" charset="0"/>
            </a:endParaRPr>
          </a:p>
          <a:p>
            <a:r>
              <a:rPr lang="en-GB" sz="1400" i="1">
                <a:latin typeface="Arial" panose="020B0604020202020204" pitchFamily="34" charset="0"/>
                <a:cs typeface="Arial" panose="020B0604020202020204" pitchFamily="34" charset="0"/>
              </a:rPr>
              <a:t>Download a word version of the </a:t>
            </a:r>
          </a:p>
          <a:p>
            <a:r>
              <a:rPr lang="en-GB" sz="1400" i="1">
                <a:latin typeface="Arial" panose="020B0604020202020204" pitchFamily="34" charset="0"/>
                <a:cs typeface="Arial" panose="020B0604020202020204" pitchFamily="34" charset="0"/>
              </a:rPr>
              <a:t>Neglect Scales by clicking here</a:t>
            </a:r>
          </a:p>
          <a:p>
            <a:endParaRPr lang="en-GB" sz="1400" i="1">
              <a:latin typeface="Arial" panose="020B0604020202020204" pitchFamily="34" charset="0"/>
              <a:cs typeface="Arial" panose="020B0604020202020204" pitchFamily="34" charset="0"/>
            </a:endParaRPr>
          </a:p>
        </p:txBody>
      </p:sp>
      <p:sp>
        <p:nvSpPr>
          <p:cNvPr id="11" name="Flowchart: Connector 10">
            <a:extLst>
              <a:ext uri="{FF2B5EF4-FFF2-40B4-BE49-F238E27FC236}">
                <a16:creationId xmlns:a16="http://schemas.microsoft.com/office/drawing/2014/main" id="{CCDF8569-9BEA-9F12-56F5-C1A9F0AA1E10}"/>
              </a:ext>
            </a:extLst>
          </p:cNvPr>
          <p:cNvSpPr/>
          <p:nvPr/>
        </p:nvSpPr>
        <p:spPr>
          <a:xfrm>
            <a:off x="6823023" y="5964136"/>
            <a:ext cx="767603" cy="646330"/>
          </a:xfrm>
          <a:prstGeom prst="flowChartConnector">
            <a:avLst/>
          </a:prstGeom>
          <a:solidFill>
            <a:srgbClr val="E7D7F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Arrow: Down 11">
            <a:extLst>
              <a:ext uri="{FF2B5EF4-FFF2-40B4-BE49-F238E27FC236}">
                <a16:creationId xmlns:a16="http://schemas.microsoft.com/office/drawing/2014/main" id="{A9FB9542-2CCC-D034-F9F2-44197AB07E9A}"/>
              </a:ext>
            </a:extLst>
          </p:cNvPr>
          <p:cNvSpPr/>
          <p:nvPr/>
        </p:nvSpPr>
        <p:spPr>
          <a:xfrm>
            <a:off x="6957213" y="6076778"/>
            <a:ext cx="499222" cy="466025"/>
          </a:xfrm>
          <a:prstGeom prst="downArrow">
            <a:avLst/>
          </a:prstGeom>
          <a:solidFill>
            <a:schemeClr val="accent6">
              <a:lumMod val="20000"/>
              <a:lumOff val="8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333FDFE-14CF-B2BA-0927-DB66E99D0CC1}"/>
              </a:ext>
            </a:extLst>
          </p:cNvPr>
          <p:cNvSpPr txBox="1">
            <a:spLocks/>
          </p:cNvSpPr>
          <p:nvPr/>
        </p:nvSpPr>
        <p:spPr>
          <a:xfrm>
            <a:off x="0" y="51461"/>
            <a:ext cx="8401050"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Introduction to Lincolnshire Child Neglect Scales</a:t>
            </a:r>
          </a:p>
        </p:txBody>
      </p:sp>
      <p:graphicFrame>
        <p:nvGraphicFramePr>
          <p:cNvPr id="3" name="Table 2">
            <a:extLst>
              <a:ext uri="{FF2B5EF4-FFF2-40B4-BE49-F238E27FC236}">
                <a16:creationId xmlns:a16="http://schemas.microsoft.com/office/drawing/2014/main" id="{36414360-B508-253A-74B0-CE8454D6C148}"/>
              </a:ext>
            </a:extLst>
          </p:cNvPr>
          <p:cNvGraphicFramePr>
            <a:graphicFrameLocks noGrp="1"/>
          </p:cNvGraphicFramePr>
          <p:nvPr/>
        </p:nvGraphicFramePr>
        <p:xfrm>
          <a:off x="755894" y="2801526"/>
          <a:ext cx="10401300" cy="370840"/>
        </p:xfrm>
        <a:graphic>
          <a:graphicData uri="http://schemas.openxmlformats.org/drawingml/2006/table">
            <a:tbl>
              <a:tblPr firstRow="1" bandRow="1">
                <a:tableStyleId>{5C22544A-7EE6-4342-B048-85BDC9FD1C3A}</a:tableStyleId>
              </a:tblPr>
              <a:tblGrid>
                <a:gridCol w="2080260">
                  <a:extLst>
                    <a:ext uri="{9D8B030D-6E8A-4147-A177-3AD203B41FA5}">
                      <a16:colId xmlns:a16="http://schemas.microsoft.com/office/drawing/2014/main" val="3521572640"/>
                    </a:ext>
                  </a:extLst>
                </a:gridCol>
                <a:gridCol w="2080260">
                  <a:extLst>
                    <a:ext uri="{9D8B030D-6E8A-4147-A177-3AD203B41FA5}">
                      <a16:colId xmlns:a16="http://schemas.microsoft.com/office/drawing/2014/main" val="2436880080"/>
                    </a:ext>
                  </a:extLst>
                </a:gridCol>
                <a:gridCol w="2080260">
                  <a:extLst>
                    <a:ext uri="{9D8B030D-6E8A-4147-A177-3AD203B41FA5}">
                      <a16:colId xmlns:a16="http://schemas.microsoft.com/office/drawing/2014/main" val="7317163"/>
                    </a:ext>
                  </a:extLst>
                </a:gridCol>
                <a:gridCol w="1636395">
                  <a:extLst>
                    <a:ext uri="{9D8B030D-6E8A-4147-A177-3AD203B41FA5}">
                      <a16:colId xmlns:a16="http://schemas.microsoft.com/office/drawing/2014/main" val="3185703777"/>
                    </a:ext>
                  </a:extLst>
                </a:gridCol>
                <a:gridCol w="2524125">
                  <a:extLst>
                    <a:ext uri="{9D8B030D-6E8A-4147-A177-3AD203B41FA5}">
                      <a16:colId xmlns:a16="http://schemas.microsoft.com/office/drawing/2014/main" val="4103746335"/>
                    </a:ext>
                  </a:extLst>
                </a:gridCol>
              </a:tblGrid>
              <a:tr h="370840">
                <a:tc>
                  <a:txBody>
                    <a:bodyPr/>
                    <a:lstStyle/>
                    <a:p>
                      <a:pPr marL="0" indent="0">
                        <a:spcAft>
                          <a:spcPts val="800"/>
                        </a:spcAft>
                        <a:buFont typeface="Wingdings" panose="05000000000000000000" pitchFamily="2" charset="2"/>
                        <a:buNone/>
                      </a:pPr>
                      <a:r>
                        <a:rPr lang="en-GB" sz="1200">
                          <a:solidFill>
                            <a:schemeClr val="tx1"/>
                          </a:solidFill>
                          <a:effectLst/>
                          <a:ea typeface="Calibri" panose="020F0502020204030204" pitchFamily="34" charset="0"/>
                          <a:cs typeface="Calibri" panose="020F0502020204030204" pitchFamily="34" charset="0"/>
                        </a:rPr>
                        <a:t>Physical </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Health</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Safety and Supervision</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Love and Care</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Stimulation and Education </a:t>
                      </a:r>
                    </a:p>
                  </a:txBody>
                  <a:tcPr>
                    <a:solidFill>
                      <a:srgbClr val="EEDDFF"/>
                    </a:solidFill>
                  </a:tcPr>
                </a:tc>
                <a:extLst>
                  <a:ext uri="{0D108BD9-81ED-4DB2-BD59-A6C34878D82A}">
                    <a16:rowId xmlns:a16="http://schemas.microsoft.com/office/drawing/2014/main" val="1193287242"/>
                  </a:ext>
                </a:extLst>
              </a:tr>
            </a:tbl>
          </a:graphicData>
        </a:graphic>
      </p:graphicFrame>
      <p:graphicFrame>
        <p:nvGraphicFramePr>
          <p:cNvPr id="5" name="Table 4">
            <a:extLst>
              <a:ext uri="{FF2B5EF4-FFF2-40B4-BE49-F238E27FC236}">
                <a16:creationId xmlns:a16="http://schemas.microsoft.com/office/drawing/2014/main" id="{EEA30730-A2A8-AAD7-B976-2BBB5C0D3A37}"/>
              </a:ext>
            </a:extLst>
          </p:cNvPr>
          <p:cNvGraphicFramePr>
            <a:graphicFrameLocks noGrp="1"/>
          </p:cNvGraphicFramePr>
          <p:nvPr>
            <p:extLst>
              <p:ext uri="{D42A27DB-BD31-4B8C-83A1-F6EECF244321}">
                <p14:modId xmlns:p14="http://schemas.microsoft.com/office/powerpoint/2010/main" val="1169384885"/>
              </p:ext>
            </p:extLst>
          </p:nvPr>
        </p:nvGraphicFramePr>
        <p:xfrm>
          <a:off x="676275" y="3970203"/>
          <a:ext cx="10839450" cy="370840"/>
        </p:xfrm>
        <a:graphic>
          <a:graphicData uri="http://schemas.openxmlformats.org/drawingml/2006/table">
            <a:tbl>
              <a:tblPr firstRow="1" bandRow="1">
                <a:tableStyleId>{5C22544A-7EE6-4342-B048-85BDC9FD1C3A}</a:tableStyleId>
              </a:tblPr>
              <a:tblGrid>
                <a:gridCol w="1798574">
                  <a:extLst>
                    <a:ext uri="{9D8B030D-6E8A-4147-A177-3AD203B41FA5}">
                      <a16:colId xmlns:a16="http://schemas.microsoft.com/office/drawing/2014/main" val="465730818"/>
                    </a:ext>
                  </a:extLst>
                </a:gridCol>
                <a:gridCol w="2342592">
                  <a:extLst>
                    <a:ext uri="{9D8B030D-6E8A-4147-A177-3AD203B41FA5}">
                      <a16:colId xmlns:a16="http://schemas.microsoft.com/office/drawing/2014/main" val="4288096643"/>
                    </a:ext>
                  </a:extLst>
                </a:gridCol>
                <a:gridCol w="2699937">
                  <a:extLst>
                    <a:ext uri="{9D8B030D-6E8A-4147-A177-3AD203B41FA5}">
                      <a16:colId xmlns:a16="http://schemas.microsoft.com/office/drawing/2014/main" val="3830777014"/>
                    </a:ext>
                  </a:extLst>
                </a:gridCol>
                <a:gridCol w="3998347">
                  <a:extLst>
                    <a:ext uri="{9D8B030D-6E8A-4147-A177-3AD203B41FA5}">
                      <a16:colId xmlns:a16="http://schemas.microsoft.com/office/drawing/2014/main" val="2367720473"/>
                    </a:ext>
                  </a:extLst>
                </a:gridCol>
              </a:tblGrid>
              <a:tr h="370840">
                <a:tc>
                  <a:txBody>
                    <a:bodyPr/>
                    <a:lstStyle/>
                    <a:p>
                      <a:pPr marL="0" indent="0">
                        <a:lnSpc>
                          <a:spcPct val="107000"/>
                        </a:lnSpc>
                        <a:spcAft>
                          <a:spcPts val="800"/>
                        </a:spcAft>
                        <a:buFont typeface="Wingdings" panose="05000000000000000000" pitchFamily="2" charset="2"/>
                        <a:buNone/>
                      </a:pPr>
                      <a:r>
                        <a:rPr lang="en-GB" sz="1200">
                          <a:solidFill>
                            <a:schemeClr val="tx1"/>
                          </a:solidFill>
                          <a:effectLst/>
                          <a:ea typeface="Calibri" panose="020F0502020204030204" pitchFamily="34" charset="0"/>
                          <a:cs typeface="Calibri" panose="020F0502020204030204" pitchFamily="34" charset="0"/>
                        </a:rPr>
                        <a:t>All needs are met</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Most essential needs are met</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Most essential needs are unmet</a:t>
                      </a:r>
                    </a:p>
                  </a:txBody>
                  <a:tcPr>
                    <a:solidFill>
                      <a:srgbClr val="EEDD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ffectLst/>
                          <a:ea typeface="Calibri" panose="020F0502020204030204" pitchFamily="34" charset="0"/>
                          <a:cs typeface="Calibri" panose="020F0502020204030204" pitchFamily="34" charset="0"/>
                        </a:rPr>
                        <a:t>Essential needs are entirely unmet/disregarded.  </a:t>
                      </a:r>
                    </a:p>
                  </a:txBody>
                  <a:tcPr>
                    <a:solidFill>
                      <a:srgbClr val="EEDDFF"/>
                    </a:solidFill>
                  </a:tcPr>
                </a:tc>
                <a:extLst>
                  <a:ext uri="{0D108BD9-81ED-4DB2-BD59-A6C34878D82A}">
                    <a16:rowId xmlns:a16="http://schemas.microsoft.com/office/drawing/2014/main" val="257395408"/>
                  </a:ext>
                </a:extLst>
              </a:tr>
            </a:tbl>
          </a:graphicData>
        </a:graphic>
      </p:graphicFrame>
    </p:spTree>
    <p:extLst>
      <p:ext uri="{BB962C8B-B14F-4D97-AF65-F5344CB8AC3E}">
        <p14:creationId xmlns:p14="http://schemas.microsoft.com/office/powerpoint/2010/main" val="2015534371"/>
      </p:ext>
    </p:extLst>
  </p:cSld>
  <p:clrMapOvr>
    <a:masterClrMapping/>
  </p:clrMapOvr>
  <p:extLst>
    <p:ext uri="{6950BFC3-D8DA-4A85-94F7-54DA5524770B}">
      <p188:commentRel xmlns:p188="http://schemas.microsoft.com/office/powerpoint/2018/8/main" r:id="rId2"/>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C6BF53-6975-6A5D-50AD-ED9C3BB393B2}"/>
              </a:ext>
            </a:extLst>
          </p:cNvPr>
          <p:cNvSpPr txBox="1"/>
          <p:nvPr/>
        </p:nvSpPr>
        <p:spPr>
          <a:xfrm>
            <a:off x="67792" y="677854"/>
            <a:ext cx="11726101" cy="275653"/>
          </a:xfrm>
          <a:prstGeom prst="rect">
            <a:avLst/>
          </a:prstGeom>
          <a:noFill/>
        </p:spPr>
        <p:txBody>
          <a:bodyPr wrap="square">
            <a:spAutoFit/>
          </a:bodyPr>
          <a:lstStyle/>
          <a:p>
            <a:pPr>
              <a:lnSpc>
                <a:spcPct val="107000"/>
              </a:lnSpc>
              <a:spcAft>
                <a:spcPts val="800"/>
              </a:spcAft>
            </a:pPr>
            <a:endParaRPr lang="en-GB" sz="1200">
              <a:effectLs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333FDFE-14CF-B2BA-0927-DB66E99D0CC1}"/>
              </a:ext>
            </a:extLst>
          </p:cNvPr>
          <p:cNvSpPr txBox="1">
            <a:spLocks/>
          </p:cNvSpPr>
          <p:nvPr/>
        </p:nvSpPr>
        <p:spPr>
          <a:xfrm>
            <a:off x="0" y="51461"/>
            <a:ext cx="787651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8" name="Rectangle 2">
            <a:extLst>
              <a:ext uri="{FF2B5EF4-FFF2-40B4-BE49-F238E27FC236}">
                <a16:creationId xmlns:a16="http://schemas.microsoft.com/office/drawing/2014/main" id="{C1918F8A-A6BD-5C47-4119-B434BF2DFE33}"/>
              </a:ext>
            </a:extLst>
          </p:cNvPr>
          <p:cNvSpPr>
            <a:spLocks noChangeArrowheads="1"/>
          </p:cNvSpPr>
          <p:nvPr/>
        </p:nvSpPr>
        <p:spPr bwMode="auto">
          <a:xfrm>
            <a:off x="207217" y="3690066"/>
            <a:ext cx="11581028" cy="3016210"/>
          </a:xfrm>
          <a:prstGeom prst="rect">
            <a:avLst/>
          </a:prstGeom>
          <a:solidFill>
            <a:schemeClr val="accent6">
              <a:lumMod val="40000"/>
              <a:lumOff val="6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ea typeface="Calibri" panose="020F0502020204030204" pitchFamily="34" charset="0"/>
                <a:cs typeface="Calibri" panose="020F0502020204030204" pitchFamily="34" charset="0"/>
              </a:rPr>
              <a:t>A frequency chart has been produced (below) to guide assessment and analysis – please use this as a guide alongside your professional judgement when considering the examples provided in the Scales, along with any additional behaviours you are seeing. This can be used to support building up a pattern and/or assessing risk and impact to the child. </a:t>
            </a:r>
            <a:endParaRPr kumimoji="0" lang="en-GB" altLang="en-US" sz="12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100" b="0" i="0" u="none" strike="noStrike" cap="none" normalizeH="0" baseline="0">
                <a:ln>
                  <a:noFill/>
                </a:ln>
                <a:solidFill>
                  <a:schemeClr val="tx1"/>
                </a:solidFill>
                <a:effectLst/>
                <a:ea typeface="Calibri" panose="020F0502020204030204" pitchFamily="34" charset="0"/>
              </a:rPr>
            </a:br>
            <a:endParaRPr kumimoji="0" lang="en-GB" altLang="en-US" sz="1100" b="0" i="0" u="none" strike="noStrike" cap="none" normalizeH="0" baseline="0">
              <a:ln>
                <a:noFill/>
              </a:ln>
              <a:solidFill>
                <a:schemeClr val="tx1"/>
              </a:solidFill>
              <a:effectLst/>
              <a:ea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100"/>
          </a:p>
        </p:txBody>
      </p:sp>
      <p:sp>
        <p:nvSpPr>
          <p:cNvPr id="15" name="TextBox 14">
            <a:extLst>
              <a:ext uri="{FF2B5EF4-FFF2-40B4-BE49-F238E27FC236}">
                <a16:creationId xmlns:a16="http://schemas.microsoft.com/office/drawing/2014/main" id="{0F4D1A42-B5A3-B968-D7CA-A3D7896EF9C5}"/>
              </a:ext>
            </a:extLst>
          </p:cNvPr>
          <p:cNvSpPr txBox="1"/>
          <p:nvPr/>
        </p:nvSpPr>
        <p:spPr>
          <a:xfrm>
            <a:off x="207217" y="765189"/>
            <a:ext cx="11581028" cy="2848408"/>
          </a:xfrm>
          <a:prstGeom prst="rect">
            <a:avLst/>
          </a:prstGeom>
          <a:solidFill>
            <a:srgbClr val="D2B3FB"/>
          </a:solidFill>
        </p:spPr>
        <p:txBody>
          <a:bodyPr wrap="square">
            <a:spAutoFit/>
          </a:bodyPr>
          <a:lstStyle/>
          <a:p>
            <a:pPr>
              <a:lnSpc>
                <a:spcPct val="107000"/>
              </a:lnSpc>
              <a:spcAft>
                <a:spcPts val="800"/>
              </a:spcAft>
            </a:pPr>
            <a:r>
              <a:rPr lang="en-GB" sz="1200">
                <a:effectLst/>
                <a:ea typeface="Calibri" panose="020F0502020204030204" pitchFamily="34" charset="0"/>
                <a:cs typeface="Calibri" panose="020F0502020204030204" pitchFamily="34" charset="0"/>
              </a:rPr>
              <a:t>When sharing these Scales with families,</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Hold the impact on the child/children at the foremost of your thinking and curiosity</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Please use them to guide your conversation, prompt questions and explore different areas of neglect </a:t>
            </a:r>
            <a:r>
              <a:rPr lang="en-GB" sz="1200">
                <a:effectLst/>
                <a:ea typeface="Calibri" panose="020F0502020204030204" pitchFamily="34" charset="0"/>
                <a:cs typeface="Calibri" panose="020F0502020204030204" pitchFamily="34" charset="0"/>
                <a:hlinkClick r:id="rId2" action="ppaction://hlinksldjump"/>
              </a:rPr>
              <a:t>(Types of neglect)</a:t>
            </a:r>
            <a:endParaRPr lang="en-GB" sz="1200">
              <a:effectLst/>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200" b="0" i="0">
                <a:solidFill>
                  <a:srgbClr val="000000"/>
                </a:solidFill>
                <a:effectLst/>
              </a:rPr>
              <a:t>It will be important to build trust and warm relationships with family members, and to know what role each adult has in providing care for the child. </a:t>
            </a:r>
            <a:r>
              <a:rPr lang="en-GB" sz="1800" b="0" i="0">
                <a:solidFill>
                  <a:srgbClr val="000000"/>
                </a:solidFill>
                <a:effectLst/>
                <a:latin typeface="Calibri" panose="020F0502020204030204" pitchFamily="34" charset="0"/>
              </a:rPr>
              <a:t> </a:t>
            </a:r>
            <a:endParaRPr lang="en-GB" sz="1200">
              <a:effectLst/>
              <a:ea typeface="Calibri" panose="020F0502020204030204" pitchFamily="34" charset="0"/>
              <a:cs typeface="Calibri" panose="020F050202020403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Do not complete them as a tick box or scoring exercise – use them to structure your assessment on areas of need</a:t>
            </a: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Think about who else can help with specific areas e.g. family network, Health Visitors, nursery or education setting </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Think particularly about who knows the child best and can tell you about their lived experience and life</a:t>
            </a: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Consider when you can review the Scales and evidence any movement in thinking and behaviour</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Use the Scales to strengthen your assessment, consider why the situation is as it is, what has changed this previously, what is impacting on the carer’s behaviours (sections in </a:t>
            </a:r>
            <a:r>
              <a:rPr lang="en-GB" sz="1200" b="1">
                <a:solidFill>
                  <a:srgbClr val="00B050"/>
                </a:solidFill>
                <a:effectLst/>
                <a:ea typeface="Calibri" panose="020F0502020204030204" pitchFamily="34" charset="0"/>
                <a:cs typeface="Calibri" panose="020F0502020204030204" pitchFamily="34" charset="0"/>
              </a:rPr>
              <a:t>green text</a:t>
            </a:r>
            <a:r>
              <a:rPr lang="en-GB" sz="1200" b="1">
                <a:effectLst/>
                <a:ea typeface="Calibri" panose="020F0502020204030204" pitchFamily="34" charset="0"/>
                <a:cs typeface="Calibri" panose="020F0502020204030204" pitchFamily="34" charset="0"/>
              </a:rPr>
              <a:t> </a:t>
            </a:r>
            <a:r>
              <a:rPr lang="en-GB" sz="1200">
                <a:effectLst/>
                <a:ea typeface="Calibri" panose="020F0502020204030204" pitchFamily="34" charset="0"/>
                <a:cs typeface="Calibri" panose="020F0502020204030204" pitchFamily="34" charset="0"/>
              </a:rPr>
              <a:t>– </a:t>
            </a:r>
            <a:r>
              <a:rPr lang="en-GB" sz="1200">
                <a:effectLst/>
                <a:ea typeface="Calibri" panose="020F0502020204030204" pitchFamily="34" charset="0"/>
                <a:cs typeface="Calibri" panose="020F0502020204030204" pitchFamily="34" charset="0"/>
                <a:hlinkClick r:id="rId3" action="ppaction://hlinksldjump"/>
              </a:rPr>
              <a:t>Causal Factors </a:t>
            </a:r>
            <a:r>
              <a:rPr lang="en-GB" sz="1200">
                <a:effectLst/>
                <a:ea typeface="Calibri" panose="020F0502020204030204" pitchFamily="34" charset="0"/>
                <a:cs typeface="Calibri" panose="020F0502020204030204" pitchFamily="34" charset="0"/>
              </a:rPr>
              <a:t>and </a:t>
            </a:r>
            <a:r>
              <a:rPr lang="en-GB" sz="1200">
                <a:effectLst/>
                <a:ea typeface="Calibri" panose="020F0502020204030204" pitchFamily="34" charset="0"/>
                <a:cs typeface="Calibri" panose="020F0502020204030204" pitchFamily="34" charset="0"/>
                <a:hlinkClick r:id="rId4" action="ppaction://hlinksldjump"/>
              </a:rPr>
              <a:t>Omission or Commission</a:t>
            </a:r>
            <a:r>
              <a:rPr lang="en-GB" sz="1200">
                <a:effectLst/>
                <a:ea typeface="Calibri" panose="020F0502020204030204" pitchFamily="34" charset="0"/>
                <a:cs typeface="Calibri" panose="020F0502020204030204" pitchFamily="34" charset="0"/>
              </a:rPr>
              <a:t>)</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How long has the issue been present? What is the culminative impact of this? (</a:t>
            </a:r>
            <a:r>
              <a:rPr lang="en-GB" sz="1200">
                <a:effectLst/>
                <a:ea typeface="Calibri" panose="020F0502020204030204" pitchFamily="34" charset="0"/>
                <a:cs typeface="Calibri" panose="020F0502020204030204" pitchFamily="34" charset="0"/>
                <a:hlinkClick r:id="rId5" action="ppaction://hlinksldjump"/>
              </a:rPr>
              <a:t>Persistence and Change</a:t>
            </a:r>
            <a:r>
              <a:rPr lang="en-GB" sz="1200">
                <a:effectLst/>
                <a:ea typeface="Calibri" panose="020F0502020204030204" pitchFamily="34" charset="0"/>
                <a:cs typeface="Calibri" panose="020F0502020204030204" pitchFamily="34" charset="0"/>
              </a:rPr>
              <a:t>)</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How does neglect link with any other forms of abuse? (</a:t>
            </a:r>
            <a:r>
              <a:rPr lang="en-GB" sz="1200">
                <a:effectLst/>
                <a:ea typeface="Calibri" panose="020F0502020204030204" pitchFamily="34" charset="0"/>
                <a:cs typeface="Calibri" panose="020F0502020204030204" pitchFamily="34" charset="0"/>
                <a:hlinkClick r:id="rId6" action="ppaction://hlinksldjump"/>
              </a:rPr>
              <a:t>Co-existence</a:t>
            </a:r>
            <a:r>
              <a:rPr lang="en-GB" sz="1200">
                <a:effectLst/>
                <a:ea typeface="Calibri" panose="020F0502020204030204" pitchFamily="34" charset="0"/>
                <a:cs typeface="Calibri" panose="020F0502020204030204" pitchFamily="34" charset="0"/>
              </a:rPr>
              <a:t>)</a:t>
            </a:r>
            <a:endParaRPr lang="en-GB" sz="1200">
              <a:effectLst/>
              <a:ea typeface="Calibri" panose="020F050202020403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GB" sz="1200">
                <a:effectLst/>
                <a:ea typeface="Calibri" panose="020F0502020204030204" pitchFamily="34" charset="0"/>
                <a:cs typeface="Calibri" panose="020F0502020204030204" pitchFamily="34" charset="0"/>
              </a:rPr>
              <a:t>What do you still need to know? </a:t>
            </a:r>
            <a:endParaRPr lang="en-GB" sz="1200">
              <a:effectLst/>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93E7333C-8A6E-703F-7733-33F18C046A60}"/>
              </a:ext>
            </a:extLst>
          </p:cNvPr>
          <p:cNvGraphicFramePr>
            <a:graphicFrameLocks noGrp="1"/>
          </p:cNvGraphicFramePr>
          <p:nvPr>
            <p:extLst>
              <p:ext uri="{D42A27DB-BD31-4B8C-83A1-F6EECF244321}">
                <p14:modId xmlns:p14="http://schemas.microsoft.com/office/powerpoint/2010/main" val="2730441210"/>
              </p:ext>
            </p:extLst>
          </p:nvPr>
        </p:nvGraphicFramePr>
        <p:xfrm>
          <a:off x="1148146" y="4320587"/>
          <a:ext cx="9699170" cy="2328483"/>
        </p:xfrm>
        <a:graphic>
          <a:graphicData uri="http://schemas.openxmlformats.org/drawingml/2006/table">
            <a:tbl>
              <a:tblPr firstRow="1" firstCol="1" bandRow="1"/>
              <a:tblGrid>
                <a:gridCol w="1721047">
                  <a:extLst>
                    <a:ext uri="{9D8B030D-6E8A-4147-A177-3AD203B41FA5}">
                      <a16:colId xmlns:a16="http://schemas.microsoft.com/office/drawing/2014/main" val="371908303"/>
                    </a:ext>
                  </a:extLst>
                </a:gridCol>
                <a:gridCol w="1662255">
                  <a:extLst>
                    <a:ext uri="{9D8B030D-6E8A-4147-A177-3AD203B41FA5}">
                      <a16:colId xmlns:a16="http://schemas.microsoft.com/office/drawing/2014/main" val="3758393091"/>
                    </a:ext>
                  </a:extLst>
                </a:gridCol>
                <a:gridCol w="1570568">
                  <a:extLst>
                    <a:ext uri="{9D8B030D-6E8A-4147-A177-3AD203B41FA5}">
                      <a16:colId xmlns:a16="http://schemas.microsoft.com/office/drawing/2014/main" val="3158765173"/>
                    </a:ext>
                  </a:extLst>
                </a:gridCol>
                <a:gridCol w="4745300">
                  <a:extLst>
                    <a:ext uri="{9D8B030D-6E8A-4147-A177-3AD203B41FA5}">
                      <a16:colId xmlns:a16="http://schemas.microsoft.com/office/drawing/2014/main" val="3072779605"/>
                    </a:ext>
                  </a:extLst>
                </a:gridCol>
              </a:tblGrid>
              <a:tr h="190500">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Often / Usually</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6/7 days a week</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70% - 100% of the time</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This is the norm </a:t>
                      </a: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 </a:t>
                      </a: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More often than not</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1794104"/>
                  </a:ext>
                </a:extLst>
              </a:tr>
              <a:tr h="190500">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Sometimes / Frequently</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3/4/5 days a week</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30%-70% of the time</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There is a more consistent pattern of repetition of behaviour</a:t>
                      </a: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 </a:t>
                      </a: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Is happening about 50% of the time</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4698564"/>
                  </a:ext>
                </a:extLst>
              </a:tr>
              <a:tr h="190500">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Occasionally / Rarely</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1/2 days a week</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0% - 30% of the time</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07000"/>
                        </a:lnSpc>
                        <a:spcAft>
                          <a:spcPts val="800"/>
                        </a:spcAft>
                      </a:pPr>
                      <a:r>
                        <a:rPr lang="en-GB" sz="1200">
                          <a:effectLst/>
                          <a:latin typeface="+mn-lt"/>
                          <a:ea typeface="Aptos" panose="020B0004020202020204" pitchFamily="34" charset="0"/>
                          <a:cs typeface="Calibri" panose="020F0502020204030204" pitchFamily="34" charset="0"/>
                        </a:rPr>
                        <a:t>This is out of the ordinary / norm </a:t>
                      </a:r>
                      <a:endParaRPr lang="en-GB" sz="1200">
                        <a:effectLst/>
                        <a:latin typeface="+mn-lt"/>
                        <a:ea typeface="Aptos" panose="020B0004020202020204" pitchFamily="34" charset="0"/>
                        <a:cs typeface="Arial" panose="020B0604020202020204" pitchFamily="34" charset="0"/>
                      </a:endParaRP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Aptos" panose="020B0004020202020204" pitchFamily="34" charset="0"/>
                          <a:cs typeface="Calibri" panose="020F0502020204030204" pitchFamily="34" charset="0"/>
                        </a:rPr>
                        <a:t>Not a consistent or dominant pattern of behaviour</a:t>
                      </a:r>
                      <a:endParaRPr lang="en-GB" sz="1200">
                        <a:effectLst/>
                        <a:latin typeface="+mn-lt"/>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19418484"/>
                  </a:ext>
                </a:extLst>
              </a:tr>
            </a:tbl>
          </a:graphicData>
        </a:graphic>
      </p:graphicFrame>
      <p:pic>
        <p:nvPicPr>
          <p:cNvPr id="4" name="Picture 3">
            <a:hlinkClick r:id="rId7"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8"/>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663994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8C6BF53-6975-6A5D-50AD-ED9C3BB393B2}"/>
              </a:ext>
            </a:extLst>
          </p:cNvPr>
          <p:cNvSpPr txBox="1"/>
          <p:nvPr/>
        </p:nvSpPr>
        <p:spPr>
          <a:xfrm>
            <a:off x="67792" y="677854"/>
            <a:ext cx="11726101" cy="275653"/>
          </a:xfrm>
          <a:prstGeom prst="rect">
            <a:avLst/>
          </a:prstGeom>
          <a:noFill/>
        </p:spPr>
        <p:txBody>
          <a:bodyPr wrap="square">
            <a:spAutoFit/>
          </a:bodyPr>
          <a:lstStyle/>
          <a:p>
            <a:pPr>
              <a:lnSpc>
                <a:spcPct val="107000"/>
              </a:lnSpc>
              <a:spcAft>
                <a:spcPts val="800"/>
              </a:spcAft>
            </a:pPr>
            <a:endParaRPr lang="en-GB" sz="1200">
              <a:effectLs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333FDFE-14CF-B2BA-0927-DB66E99D0CC1}"/>
              </a:ext>
            </a:extLst>
          </p:cNvPr>
          <p:cNvSpPr txBox="1">
            <a:spLocks/>
          </p:cNvSpPr>
          <p:nvPr/>
        </p:nvSpPr>
        <p:spPr>
          <a:xfrm>
            <a:off x="0" y="51461"/>
            <a:ext cx="8050696"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a:t>
            </a:r>
            <a:r>
              <a:rPr lang="en-GB" sz="2800">
                <a:solidFill>
                  <a:srgbClr val="FF0000"/>
                </a:solidFill>
              </a:rPr>
              <a:t> </a:t>
            </a:r>
            <a:r>
              <a:rPr lang="en-GB" sz="2800">
                <a:solidFill>
                  <a:schemeClr val="bg1"/>
                </a:solidFill>
              </a:rPr>
              <a:t>Neglect Scales</a:t>
            </a:r>
          </a:p>
        </p:txBody>
      </p:sp>
      <p:sp>
        <p:nvSpPr>
          <p:cNvPr id="5" name="TextBox 4">
            <a:extLst>
              <a:ext uri="{FF2B5EF4-FFF2-40B4-BE49-F238E27FC236}">
                <a16:creationId xmlns:a16="http://schemas.microsoft.com/office/drawing/2014/main" id="{4FCDAA1E-508F-DD10-9B13-B9E7E16D5C86}"/>
              </a:ext>
            </a:extLst>
          </p:cNvPr>
          <p:cNvSpPr txBox="1"/>
          <p:nvPr/>
        </p:nvSpPr>
        <p:spPr>
          <a:xfrm>
            <a:off x="286005" y="748903"/>
            <a:ext cx="11399245" cy="830997"/>
          </a:xfrm>
          <a:prstGeom prst="rect">
            <a:avLst/>
          </a:prstGeom>
          <a:solidFill>
            <a:srgbClr val="D2B3FB"/>
          </a:solidFill>
        </p:spPr>
        <p:txBody>
          <a:bodyPr wrap="square">
            <a:spAutoFit/>
          </a:bodyPr>
          <a:lstStyle/>
          <a:p>
            <a:pPr>
              <a:spcAft>
                <a:spcPts val="800"/>
              </a:spcAft>
            </a:pPr>
            <a:r>
              <a:rPr lang="en-GB" sz="1200">
                <a:effectLst/>
                <a:ea typeface="Calibri" panose="020F0502020204030204" pitchFamily="34" charset="0"/>
              </a:rPr>
              <a:t>After each area of care, you will be presented with an analysis section which asks several questions. This is designed to support your discussions with carers and to summarise any worries you have identified in that area, relating to neglect and the quality of parenting. These questions are consistent at each analysis point, you will find some additional guidance on these below,  with context and practical examples. These are not an exhaustive list of things to consider but should act as additional context and support when considering any worries. </a:t>
            </a:r>
            <a:r>
              <a:rPr lang="en-GB" sz="1200">
                <a:effectLst/>
                <a:ea typeface="Calibri" panose="020F0502020204030204" pitchFamily="34" charset="0"/>
                <a:cs typeface="Arial" panose="020B0604020202020204" pitchFamily="34" charset="0"/>
              </a:rPr>
              <a:t> </a:t>
            </a:r>
          </a:p>
        </p:txBody>
      </p:sp>
      <p:graphicFrame>
        <p:nvGraphicFramePr>
          <p:cNvPr id="10" name="Table 9">
            <a:extLst>
              <a:ext uri="{FF2B5EF4-FFF2-40B4-BE49-F238E27FC236}">
                <a16:creationId xmlns:a16="http://schemas.microsoft.com/office/drawing/2014/main" id="{C430AA34-F440-E76C-A541-5A4FA229F6FD}"/>
              </a:ext>
            </a:extLst>
          </p:cNvPr>
          <p:cNvGraphicFramePr>
            <a:graphicFrameLocks noGrp="1"/>
          </p:cNvGraphicFramePr>
          <p:nvPr>
            <p:extLst>
              <p:ext uri="{D42A27DB-BD31-4B8C-83A1-F6EECF244321}">
                <p14:modId xmlns:p14="http://schemas.microsoft.com/office/powerpoint/2010/main" val="1906350161"/>
              </p:ext>
            </p:extLst>
          </p:nvPr>
        </p:nvGraphicFramePr>
        <p:xfrm>
          <a:off x="297065" y="1692585"/>
          <a:ext cx="11388185" cy="4460925"/>
        </p:xfrm>
        <a:graphic>
          <a:graphicData uri="http://schemas.openxmlformats.org/drawingml/2006/table">
            <a:tbl>
              <a:tblPr firstRow="1" firstCol="1" bandRow="1">
                <a:tableStyleId>{5C22544A-7EE6-4342-B048-85BDC9FD1C3A}</a:tableStyleId>
              </a:tblPr>
              <a:tblGrid>
                <a:gridCol w="1993462">
                  <a:extLst>
                    <a:ext uri="{9D8B030D-6E8A-4147-A177-3AD203B41FA5}">
                      <a16:colId xmlns:a16="http://schemas.microsoft.com/office/drawing/2014/main" val="1072341419"/>
                    </a:ext>
                  </a:extLst>
                </a:gridCol>
                <a:gridCol w="2254313">
                  <a:extLst>
                    <a:ext uri="{9D8B030D-6E8A-4147-A177-3AD203B41FA5}">
                      <a16:colId xmlns:a16="http://schemas.microsoft.com/office/drawing/2014/main" val="2062410627"/>
                    </a:ext>
                  </a:extLst>
                </a:gridCol>
                <a:gridCol w="7140410">
                  <a:extLst>
                    <a:ext uri="{9D8B030D-6E8A-4147-A177-3AD203B41FA5}">
                      <a16:colId xmlns:a16="http://schemas.microsoft.com/office/drawing/2014/main" val="1910331036"/>
                    </a:ext>
                  </a:extLst>
                </a:gridCol>
              </a:tblGrid>
              <a:tr h="319963">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Question</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422984185"/>
                  </a:ext>
                </a:extLst>
              </a:tr>
              <a:tr h="1819274">
                <a:tc>
                  <a:txBody>
                    <a:bodyPr/>
                    <a:lstStyle/>
                    <a:p>
                      <a:pPr>
                        <a:lnSpc>
                          <a:spcPct val="107000"/>
                        </a:lnSpc>
                        <a:spcAft>
                          <a:spcPts val="800"/>
                        </a:spcAft>
                      </a:pPr>
                      <a:r>
                        <a:rPr lang="en-GB" sz="1200" b="0" u="none">
                          <a:solidFill>
                            <a:schemeClr val="tx1"/>
                          </a:solidFill>
                          <a:effectLst/>
                          <a:latin typeface="+mn-lt"/>
                          <a:ea typeface="Calibri" panose="020F0502020204030204" pitchFamily="34" charset="0"/>
                          <a:cs typeface="Calibri" panose="020F0502020204030204" pitchFamily="34" charset="0"/>
                        </a:rPr>
                        <a:t>What is working well and what are the worries?</a:t>
                      </a:r>
                      <a:endParaRPr lang="en-GB" sz="1200" b="0" u="none">
                        <a:solidFill>
                          <a:schemeClr val="tx1"/>
                        </a:solidFill>
                        <a:effectLst/>
                        <a:latin typeface="+mn-lt"/>
                        <a:ea typeface="Calibri" panose="020F0502020204030204" pitchFamily="34" charset="0"/>
                        <a:cs typeface="Arial" panose="020B0604020202020204" pitchFamily="34" charset="0"/>
                      </a:endParaRPr>
                    </a:p>
                  </a:txBody>
                  <a:tcPr marL="59675" marR="59675" marT="0" marB="0">
                    <a:solidFill>
                      <a:schemeClr val="accent6">
                        <a:lumMod val="20000"/>
                        <a:lumOff val="80000"/>
                      </a:schemeClr>
                    </a:solidFill>
                  </a:tcPr>
                </a:tc>
                <a:tc>
                  <a:txBody>
                    <a:bodyPr/>
                    <a:lstStyle/>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Working in a strengths-based approach is key. </a:t>
                      </a:r>
                    </a:p>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The Scales utilise a colour code and provide a frequency chart which can be used to identify worries. </a:t>
                      </a:r>
                    </a:p>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These can also be used to produce realistic aims and goals and can measure change.  </a:t>
                      </a:r>
                      <a:endParaRPr lang="en-GB" sz="1200" u="none">
                        <a:solidFill>
                          <a:schemeClr val="tx1"/>
                        </a:solidFill>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rgbClr val="EEDDFF"/>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Working Well</a:t>
                      </a:r>
                      <a:endParaRPr lang="en-GB" sz="1200" u="sng">
                        <a:solidFill>
                          <a:schemeClr val="tx1"/>
                        </a:solidFill>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u="none">
                          <a:solidFill>
                            <a:schemeClr val="tx1"/>
                          </a:solidFill>
                          <a:effectLst/>
                          <a:latin typeface="+mn-lt"/>
                          <a:ea typeface="Calibri" panose="020F0502020204030204" pitchFamily="34" charset="0"/>
                          <a:cs typeface="Calibri" panose="020F0502020204030204" pitchFamily="34" charset="0"/>
                        </a:rPr>
                        <a:t>When considering Physical Care - ‘Child’s Clothing’ the child’s essential needs are met as identified in the yellow column – “I can see that your child is usually dressed appropriate for the weather conditions and that their clothes fit well and are clean.”</a:t>
                      </a:r>
                    </a:p>
                    <a:p>
                      <a:pPr>
                        <a:lnSpc>
                          <a:spcPct val="107000"/>
                        </a:lnSpc>
                        <a:spcAft>
                          <a:spcPts val="800"/>
                        </a:spcAft>
                      </a:pPr>
                      <a:endParaRPr lang="en-GB" sz="1200" u="none">
                        <a:solidFill>
                          <a:schemeClr val="tx1"/>
                        </a:solidFill>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Worries</a:t>
                      </a:r>
                      <a:endParaRPr lang="en-GB" sz="1200" u="sng">
                        <a:solidFill>
                          <a:schemeClr val="tx1"/>
                        </a:solidFill>
                        <a:effectLst/>
                        <a:latin typeface="+mn-lt"/>
                        <a:ea typeface="Calibri" panose="020F0502020204030204" pitchFamily="34"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When considering Physical Care – ‘Food’ the child’s essential needs are unmet/disregarded as identified in the red column - “I am worried that your child does not get an adequate quantity of food and is often observed to be hungry”.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You can use the colour coded column to create realistic targets and set out expectations for the carer/s. In this example, you could set a SMART target relating to food such as:</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Over the next 7 days the family will follow the meal plan we have created together, to ensure that the meals follow the agreed changes and can be made around everyone’s schedule. This will be reviewed at the next visit through observation and any adjustments can be made to the meal planner.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 </a:t>
                      </a:r>
                      <a:endParaRPr lang="en-GB" sz="1200" b="1" u="none">
                        <a:solidFill>
                          <a:schemeClr val="tx1"/>
                        </a:solidFill>
                        <a:effectLst/>
                        <a:latin typeface="+mn-lt"/>
                        <a:ea typeface="Times New Roman" panose="02020603050405020304" pitchFamily="18" charset="0"/>
                        <a:cs typeface="Arial" panose="020B0604020202020204" pitchFamily="34" charset="0"/>
                      </a:endParaRPr>
                    </a:p>
                    <a:p>
                      <a:pPr algn="l"/>
                      <a:r>
                        <a:rPr lang="en-GB" sz="1200" b="0" u="none" strike="noStrike">
                          <a:solidFill>
                            <a:schemeClr val="tx1"/>
                          </a:solidFill>
                          <a:effectLst/>
                          <a:latin typeface="+mn-lt"/>
                          <a:ea typeface="Times New Roman" panose="02020603050405020304" pitchFamily="18" charset="0"/>
                          <a:cs typeface="Arial" panose="020B0604020202020204" pitchFamily="34" charset="0"/>
                        </a:rPr>
                        <a:t>After an agreed period of review for the family you can review this worry to see if there has been any positive change that could move this concern to amber or to no longer a concern. </a:t>
                      </a:r>
                    </a:p>
                    <a:p>
                      <a:pPr algn="l"/>
                      <a:endParaRPr lang="en-GB" sz="1200" b="1" u="none">
                        <a:solidFill>
                          <a:schemeClr val="tx1"/>
                        </a:solidFill>
                        <a:effectLst/>
                        <a:latin typeface="+mn-lt"/>
                        <a:ea typeface="Times New Roman" panose="02020603050405020304" pitchFamily="18" charset="0"/>
                        <a:cs typeface="Arial" panose="020B0604020202020204" pitchFamily="34" charset="0"/>
                      </a:endParaRPr>
                    </a:p>
                  </a:txBody>
                  <a:tcPr marL="59675" marR="59675" marT="0" marB="0">
                    <a:solidFill>
                      <a:schemeClr val="accent5">
                        <a:lumMod val="20000"/>
                        <a:lumOff val="80000"/>
                      </a:schemeClr>
                    </a:solidFill>
                  </a:tcPr>
                </a:tc>
                <a:extLst>
                  <a:ext uri="{0D108BD9-81ED-4DB2-BD59-A6C34878D82A}">
                    <a16:rowId xmlns:a16="http://schemas.microsoft.com/office/drawing/2014/main" val="1929927518"/>
                  </a:ext>
                </a:extLst>
              </a:tr>
            </a:tbl>
          </a:graphicData>
        </a:graphic>
      </p:graphicFrame>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11" name="TextBox 10">
            <a:extLst>
              <a:ext uri="{FF2B5EF4-FFF2-40B4-BE49-F238E27FC236}">
                <a16:creationId xmlns:a16="http://schemas.microsoft.com/office/drawing/2014/main" id="{69889342-5437-870C-9607-0BE7D5648EC3}"/>
              </a:ext>
            </a:extLst>
          </p:cNvPr>
          <p:cNvSpPr txBox="1"/>
          <p:nvPr/>
        </p:nvSpPr>
        <p:spPr>
          <a:xfrm>
            <a:off x="505295" y="6286212"/>
            <a:ext cx="10646876" cy="276999"/>
          </a:xfrm>
          <a:prstGeom prst="rect">
            <a:avLst/>
          </a:prstGeom>
          <a:solidFill>
            <a:srgbClr val="D2B3FB"/>
          </a:solidFill>
        </p:spPr>
        <p:txBody>
          <a:bodyPr wrap="square" rtlCol="0">
            <a:spAutoFit/>
          </a:bodyPr>
          <a:lstStyle/>
          <a:p>
            <a:pPr algn="ctr"/>
            <a:r>
              <a:rPr lang="en-GB" sz="1200"/>
              <a:t>Further details on </a:t>
            </a:r>
            <a:r>
              <a:rPr lang="en-GB" sz="1200">
                <a:hlinkClick r:id="rId4" action="ppaction://hlinksldjump"/>
              </a:rPr>
              <a:t>SMART targets </a:t>
            </a:r>
            <a:r>
              <a:rPr lang="en-GB" sz="1200"/>
              <a:t>can be found later in the resource.</a:t>
            </a:r>
          </a:p>
        </p:txBody>
      </p:sp>
    </p:spTree>
    <p:extLst>
      <p:ext uri="{BB962C8B-B14F-4D97-AF65-F5344CB8AC3E}">
        <p14:creationId xmlns:p14="http://schemas.microsoft.com/office/powerpoint/2010/main" val="19013392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E6A9CDDA-4A80-AF79-A319-86A95C20C0F1}"/>
              </a:ext>
            </a:extLst>
          </p:cNvPr>
          <p:cNvGraphicFramePr>
            <a:graphicFrameLocks noGrp="1"/>
          </p:cNvGraphicFramePr>
          <p:nvPr>
            <p:extLst>
              <p:ext uri="{D42A27DB-BD31-4B8C-83A1-F6EECF244321}">
                <p14:modId xmlns:p14="http://schemas.microsoft.com/office/powerpoint/2010/main" val="3834590897"/>
              </p:ext>
            </p:extLst>
          </p:nvPr>
        </p:nvGraphicFramePr>
        <p:xfrm>
          <a:off x="244443" y="1084620"/>
          <a:ext cx="11488847" cy="3797850"/>
        </p:xfrm>
        <a:graphic>
          <a:graphicData uri="http://schemas.openxmlformats.org/drawingml/2006/table">
            <a:tbl>
              <a:tblPr firstRow="1" firstCol="1" bandRow="1">
                <a:tableStyleId>{5C22544A-7EE6-4342-B048-85BDC9FD1C3A}</a:tableStyleId>
              </a:tblPr>
              <a:tblGrid>
                <a:gridCol w="2164531">
                  <a:extLst>
                    <a:ext uri="{9D8B030D-6E8A-4147-A177-3AD203B41FA5}">
                      <a16:colId xmlns:a16="http://schemas.microsoft.com/office/drawing/2014/main" val="2146372977"/>
                    </a:ext>
                  </a:extLst>
                </a:gridCol>
                <a:gridCol w="2927855">
                  <a:extLst>
                    <a:ext uri="{9D8B030D-6E8A-4147-A177-3AD203B41FA5}">
                      <a16:colId xmlns:a16="http://schemas.microsoft.com/office/drawing/2014/main" val="1624474147"/>
                    </a:ext>
                  </a:extLst>
                </a:gridCol>
                <a:gridCol w="6396461">
                  <a:extLst>
                    <a:ext uri="{9D8B030D-6E8A-4147-A177-3AD203B41FA5}">
                      <a16:colId xmlns:a16="http://schemas.microsoft.com/office/drawing/2014/main" val="3625446737"/>
                    </a:ext>
                  </a:extLst>
                </a:gridCol>
              </a:tblGrid>
              <a:tr h="368405">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Question</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Context</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Example</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320960374"/>
                  </a:ext>
                </a:extLst>
              </a:tr>
              <a:tr h="1819274">
                <a:tc>
                  <a:txBody>
                    <a:bodyPr/>
                    <a:lstStyle/>
                    <a:p>
                      <a:pPr>
                        <a:lnSpc>
                          <a:spcPct val="107000"/>
                        </a:lnSpc>
                        <a:spcAft>
                          <a:spcPts val="800"/>
                        </a:spcAft>
                      </a:pPr>
                      <a:r>
                        <a:rPr lang="en-GB" sz="1200" b="0" u="none">
                          <a:solidFill>
                            <a:schemeClr val="tx1"/>
                          </a:solidFill>
                          <a:effectLst/>
                        </a:rPr>
                        <a:t>Where would you scale any concerns on Signs of Safety? </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chemeClr val="accent6">
                        <a:lumMod val="20000"/>
                        <a:lumOff val="80000"/>
                      </a:schemeClr>
                    </a:solidFill>
                  </a:tcPr>
                </a:tc>
                <a:tc>
                  <a:txBody>
                    <a:bodyPr/>
                    <a:lstStyle/>
                    <a:p>
                      <a:pPr>
                        <a:lnSpc>
                          <a:spcPct val="107000"/>
                        </a:lnSpc>
                        <a:spcAft>
                          <a:spcPts val="800"/>
                        </a:spcAft>
                      </a:pPr>
                      <a:r>
                        <a:rPr lang="en-GB" sz="1200" u="none">
                          <a:effectLst/>
                        </a:rPr>
                        <a:t>Scaling can be useful in identifying what is working well and any risks. It can help with prioritising responses and actions and can demonstrate movement and impact of an intervention well.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200" u="none">
                          <a:solidFill>
                            <a:schemeClr val="tx1"/>
                          </a:solidFill>
                          <a:effectLst/>
                          <a:latin typeface="+mn-lt"/>
                          <a:ea typeface="Calibri" panose="020F0502020204030204" pitchFamily="34" charset="0"/>
                          <a:cs typeface="Calibri" panose="020F0502020204030204" pitchFamily="34" charset="0"/>
                        </a:rPr>
                        <a:t>Scaling is useful when considering any worries in the context of frequency as well as the scale and nature of the worry and the impact on the child.</a:t>
                      </a:r>
                    </a:p>
                    <a:p>
                      <a:pPr>
                        <a:lnSpc>
                          <a:spcPct val="107000"/>
                        </a:lnSpc>
                        <a:spcAft>
                          <a:spcPts val="800"/>
                        </a:spcAft>
                      </a:pPr>
                      <a:endParaRPr lang="en-GB" sz="1200">
                        <a:effectLst/>
                      </a:endParaRPr>
                    </a:p>
                    <a:p>
                      <a:pPr>
                        <a:lnSpc>
                          <a:spcPct val="107000"/>
                        </a:lnSpc>
                        <a:spcAft>
                          <a:spcPts val="800"/>
                        </a:spcAft>
                      </a:pP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rgbClr val="EEDDFF"/>
                    </a:solidFill>
                  </a:tcPr>
                </a:tc>
                <a:tc>
                  <a:txBody>
                    <a:bodyPr/>
                    <a:lstStyle/>
                    <a:p>
                      <a:pPr>
                        <a:lnSpc>
                          <a:spcPct val="107000"/>
                        </a:lnSpc>
                        <a:spcAft>
                          <a:spcPts val="800"/>
                        </a:spcAft>
                      </a:pPr>
                      <a:r>
                        <a:rPr lang="en-GB" sz="1200" u="none">
                          <a:effectLst/>
                        </a:rPr>
                        <a:t>When considering ‘Safety and Supervision’ there are several concerns around this area for a family, including no safety equipment being used in the home and car, education around road safety has not been prioritised and there is evidence that there has been no improvement following previous interventions. The combination of these concerns should influence where you would scale this area of care using signs of safety. </a:t>
                      </a:r>
                    </a:p>
                    <a:p>
                      <a:pPr>
                        <a:lnSpc>
                          <a:spcPct val="107000"/>
                        </a:lnSpc>
                        <a:spcAft>
                          <a:spcPts val="800"/>
                        </a:spcAft>
                      </a:pPr>
                      <a:endParaRPr lang="en-GB" sz="1200">
                        <a:effectLst/>
                      </a:endParaRPr>
                    </a:p>
                    <a:p>
                      <a:pPr>
                        <a:lnSpc>
                          <a:spcPct val="107000"/>
                        </a:lnSpc>
                        <a:spcAft>
                          <a:spcPts val="800"/>
                        </a:spcAft>
                      </a:pPr>
                      <a:r>
                        <a:rPr lang="en-GB" sz="1200" u="none">
                          <a:effectLst/>
                        </a:rPr>
                        <a:t>Using your professional judgement to understand immediate risk is key when considering this scaling question. Where one example is extremely high risk, i.e. in the care of dangerous adults this should be responded to individually as a high-risk concern. </a:t>
                      </a:r>
                    </a:p>
                    <a:p>
                      <a:pPr>
                        <a:lnSpc>
                          <a:spcPct val="107000"/>
                        </a:lnSpc>
                        <a:spcAft>
                          <a:spcPts val="800"/>
                        </a:spcAft>
                      </a:pPr>
                      <a:endParaRPr lang="en-GB" sz="1200" u="none">
                        <a:effectLst/>
                      </a:endParaRPr>
                    </a:p>
                    <a:p>
                      <a:pPr>
                        <a:lnSpc>
                          <a:spcPct val="107000"/>
                        </a:lnSpc>
                        <a:spcAft>
                          <a:spcPts val="800"/>
                        </a:spcAft>
                      </a:pPr>
                      <a:r>
                        <a:rPr lang="en-GB" sz="1200">
                          <a:effectLst/>
                          <a:latin typeface="Arial" panose="020B0604020202020204" pitchFamily="34" charset="0"/>
                          <a:ea typeface="Calibri" panose="020F0502020204030204" pitchFamily="34" charset="0"/>
                          <a:cs typeface="Arial" panose="020B0604020202020204" pitchFamily="34" charset="0"/>
                        </a:rPr>
                        <a:t>These worries should inform any danger statements and safety goals when using the Early Help Assessment. Both examples would constitute scaling low in relation to safety. It is crucial to consider accumulative impacts and responses from a carer when considering scaling, as well as considering individual factors which may evidence risk of imminent harm. </a:t>
                      </a:r>
                    </a:p>
                    <a:p>
                      <a:pPr>
                        <a:lnSpc>
                          <a:spcPct val="107000"/>
                        </a:lnSpc>
                        <a:spcAft>
                          <a:spcPts val="800"/>
                        </a:spcAft>
                      </a:pPr>
                      <a:endParaRPr lang="en-GB" sz="1200">
                        <a:effectLst/>
                        <a:latin typeface="Arial" panose="020B0604020202020204" pitchFamily="34" charset="0"/>
                        <a:ea typeface="Calibri" panose="020F0502020204030204" pitchFamily="34" charset="0"/>
                        <a:cs typeface="Arial" panose="020B0604020202020204" pitchFamily="34" charset="0"/>
                      </a:endParaRPr>
                    </a:p>
                  </a:txBody>
                  <a:tcPr marL="59675" marR="59675" marT="0" marB="0">
                    <a:solidFill>
                      <a:schemeClr val="accent5">
                        <a:lumMod val="20000"/>
                        <a:lumOff val="80000"/>
                      </a:schemeClr>
                    </a:solidFill>
                  </a:tcPr>
                </a:tc>
                <a:extLst>
                  <a:ext uri="{0D108BD9-81ED-4DB2-BD59-A6C34878D82A}">
                    <a16:rowId xmlns:a16="http://schemas.microsoft.com/office/drawing/2014/main" val="2033814513"/>
                  </a:ext>
                </a:extLst>
              </a:tr>
            </a:tbl>
          </a:graphicData>
        </a:graphic>
      </p:graphicFrame>
      <p:sp>
        <p:nvSpPr>
          <p:cNvPr id="7" name="Title 1">
            <a:extLst>
              <a:ext uri="{FF2B5EF4-FFF2-40B4-BE49-F238E27FC236}">
                <a16:creationId xmlns:a16="http://schemas.microsoft.com/office/drawing/2014/main" id="{ABB4A9A5-C2F7-95C6-14F8-92E3C34D0BD6}"/>
              </a:ext>
            </a:extLst>
          </p:cNvPr>
          <p:cNvSpPr txBox="1">
            <a:spLocks/>
          </p:cNvSpPr>
          <p:nvPr/>
        </p:nvSpPr>
        <p:spPr>
          <a:xfrm>
            <a:off x="0" y="51461"/>
            <a:ext cx="7798904"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a:t>
            </a:r>
            <a:r>
              <a:rPr lang="en-GB" sz="2800">
                <a:solidFill>
                  <a:srgbClr val="FF0000"/>
                </a:solidFill>
              </a:rPr>
              <a:t> </a:t>
            </a:r>
            <a:r>
              <a:rPr lang="en-GB" sz="2800">
                <a:solidFill>
                  <a:schemeClr val="bg1"/>
                </a:solidFill>
              </a:rPr>
              <a:t>Neglect Scales</a:t>
            </a:r>
          </a:p>
        </p:txBody>
      </p:sp>
      <p:sp>
        <p:nvSpPr>
          <p:cNvPr id="10" name="TextBox 9">
            <a:extLst>
              <a:ext uri="{FF2B5EF4-FFF2-40B4-BE49-F238E27FC236}">
                <a16:creationId xmlns:a16="http://schemas.microsoft.com/office/drawing/2014/main" id="{CA745788-8358-BB52-0339-0103C215DFD0}"/>
              </a:ext>
            </a:extLst>
          </p:cNvPr>
          <p:cNvSpPr txBox="1"/>
          <p:nvPr/>
        </p:nvSpPr>
        <p:spPr>
          <a:xfrm>
            <a:off x="554782" y="5187636"/>
            <a:ext cx="10646876" cy="830997"/>
          </a:xfrm>
          <a:prstGeom prst="rect">
            <a:avLst/>
          </a:prstGeom>
          <a:solidFill>
            <a:srgbClr val="D2B3FB"/>
          </a:solidFill>
        </p:spPr>
        <p:txBody>
          <a:bodyPr wrap="square" rtlCol="0">
            <a:spAutoFit/>
          </a:bodyPr>
          <a:lstStyle/>
          <a:p>
            <a:pPr algn="ctr"/>
            <a:endParaRPr lang="en-GB" sz="1200"/>
          </a:p>
          <a:p>
            <a:pPr algn="ctr"/>
            <a:r>
              <a:rPr lang="en-GB" sz="1200"/>
              <a:t>More details are provided later in this resource relating to the </a:t>
            </a:r>
            <a:r>
              <a:rPr lang="en-GB" sz="1200">
                <a:hlinkClick r:id="rId4" action="ppaction://hlinksldjump"/>
              </a:rPr>
              <a:t>Early Help Assessment</a:t>
            </a:r>
            <a:r>
              <a:rPr lang="en-GB" sz="1200"/>
              <a:t>, including additional supportive documentation and training that is available in Lincolnshire. </a:t>
            </a:r>
          </a:p>
          <a:p>
            <a:pPr algn="ctr"/>
            <a:endParaRPr lang="en-GB" sz="1200"/>
          </a:p>
        </p:txBody>
      </p:sp>
    </p:spTree>
    <p:extLst>
      <p:ext uri="{BB962C8B-B14F-4D97-AF65-F5344CB8AC3E}">
        <p14:creationId xmlns:p14="http://schemas.microsoft.com/office/powerpoint/2010/main" val="39080508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E6A9CDDA-4A80-AF79-A319-86A95C20C0F1}"/>
              </a:ext>
            </a:extLst>
          </p:cNvPr>
          <p:cNvGraphicFramePr>
            <a:graphicFrameLocks noGrp="1"/>
          </p:cNvGraphicFramePr>
          <p:nvPr>
            <p:extLst>
              <p:ext uri="{D42A27DB-BD31-4B8C-83A1-F6EECF244321}">
                <p14:modId xmlns:p14="http://schemas.microsoft.com/office/powerpoint/2010/main" val="2755909128"/>
              </p:ext>
            </p:extLst>
          </p:nvPr>
        </p:nvGraphicFramePr>
        <p:xfrm>
          <a:off x="244443" y="835707"/>
          <a:ext cx="11267554" cy="4179913"/>
        </p:xfrm>
        <a:graphic>
          <a:graphicData uri="http://schemas.openxmlformats.org/drawingml/2006/table">
            <a:tbl>
              <a:tblPr firstRow="1" firstCol="1" bandRow="1">
                <a:tableStyleId>{5C22544A-7EE6-4342-B048-85BDC9FD1C3A}</a:tableStyleId>
              </a:tblPr>
              <a:tblGrid>
                <a:gridCol w="2122839">
                  <a:extLst>
                    <a:ext uri="{9D8B030D-6E8A-4147-A177-3AD203B41FA5}">
                      <a16:colId xmlns:a16="http://schemas.microsoft.com/office/drawing/2014/main" val="2146372977"/>
                    </a:ext>
                  </a:extLst>
                </a:gridCol>
                <a:gridCol w="2871460">
                  <a:extLst>
                    <a:ext uri="{9D8B030D-6E8A-4147-A177-3AD203B41FA5}">
                      <a16:colId xmlns:a16="http://schemas.microsoft.com/office/drawing/2014/main" val="1624474147"/>
                    </a:ext>
                  </a:extLst>
                </a:gridCol>
                <a:gridCol w="6273255">
                  <a:extLst>
                    <a:ext uri="{9D8B030D-6E8A-4147-A177-3AD203B41FA5}">
                      <a16:colId xmlns:a16="http://schemas.microsoft.com/office/drawing/2014/main" val="3625446737"/>
                    </a:ext>
                  </a:extLst>
                </a:gridCol>
              </a:tblGrid>
              <a:tr h="457940">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Question</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Context</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b="1" u="sng">
                          <a:solidFill>
                            <a:schemeClr val="tx1"/>
                          </a:solidFill>
                          <a:effectLst/>
                          <a:latin typeface="+mn-lt"/>
                          <a:ea typeface="Calibri" panose="020F0502020204030204" pitchFamily="34" charset="0"/>
                          <a:cs typeface="Calibri" panose="020F0502020204030204" pitchFamily="34" charset="0"/>
                        </a:rPr>
                        <a:t>Example</a:t>
                      </a:r>
                      <a:endParaRPr lang="en-GB" sz="1200" b="1">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3320960374"/>
                  </a:ext>
                </a:extLst>
              </a:tr>
              <a:tr h="3721973">
                <a:tc>
                  <a:txBody>
                    <a:bodyPr/>
                    <a:lstStyle/>
                    <a:p>
                      <a:pPr>
                        <a:lnSpc>
                          <a:spcPct val="107000"/>
                        </a:lnSpc>
                        <a:spcAft>
                          <a:spcPts val="800"/>
                        </a:spcAft>
                      </a:pPr>
                      <a:r>
                        <a:rPr lang="en-GB" sz="1200" b="0" u="none">
                          <a:solidFill>
                            <a:schemeClr val="tx1"/>
                          </a:solidFill>
                          <a:effectLst/>
                        </a:rPr>
                        <a:t>What is the carer/parents’ view? </a:t>
                      </a:r>
                    </a:p>
                    <a:p>
                      <a:pPr>
                        <a:lnSpc>
                          <a:spcPct val="107000"/>
                        </a:lnSpc>
                        <a:spcAft>
                          <a:spcPts val="800"/>
                        </a:spcAft>
                      </a:pPr>
                      <a:endParaRPr lang="en-GB" sz="1200" b="0" u="none">
                        <a:solidFill>
                          <a:schemeClr val="tx1"/>
                        </a:solidFill>
                        <a:effectLst/>
                      </a:endParaRPr>
                    </a:p>
                    <a:p>
                      <a:pPr>
                        <a:lnSpc>
                          <a:spcPct val="107000"/>
                        </a:lnSpc>
                        <a:spcAft>
                          <a:spcPts val="800"/>
                        </a:spcAft>
                      </a:pPr>
                      <a:r>
                        <a:rPr lang="en-GB" sz="1200" b="0" u="none">
                          <a:solidFill>
                            <a:schemeClr val="tx1"/>
                          </a:solidFill>
                          <a:effectLst/>
                        </a:rPr>
                        <a:t>Do you agree? </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chemeClr val="accent6">
                        <a:lumMod val="20000"/>
                        <a:lumOff val="80000"/>
                      </a:schemeClr>
                    </a:solidFill>
                  </a:tcPr>
                </a:tc>
                <a:tc>
                  <a:txBody>
                    <a:bodyPr/>
                    <a:lstStyle/>
                    <a:p>
                      <a:pPr>
                        <a:lnSpc>
                          <a:spcPct val="107000"/>
                        </a:lnSpc>
                        <a:spcAft>
                          <a:spcPts val="800"/>
                        </a:spcAft>
                      </a:pPr>
                      <a:r>
                        <a:rPr lang="en-GB" sz="1200" u="none">
                          <a:effectLst/>
                        </a:rPr>
                        <a:t>We are working with parents/carers, and it is important to include their views. This can demonstrate their understanding of the situation, what their priorities are and can monitor engagement. </a:t>
                      </a:r>
                    </a:p>
                    <a:p>
                      <a:pPr>
                        <a:lnSpc>
                          <a:spcPct val="107000"/>
                        </a:lnSpc>
                        <a:spcAft>
                          <a:spcPts val="800"/>
                        </a:spcAft>
                      </a:pPr>
                      <a:endParaRPr lang="en-GB" sz="1200" u="none">
                        <a:effectLst/>
                      </a:endParaRPr>
                    </a:p>
                    <a:p>
                      <a:pPr>
                        <a:lnSpc>
                          <a:spcPct val="107000"/>
                        </a:lnSpc>
                        <a:spcAft>
                          <a:spcPts val="800"/>
                        </a:spcAft>
                      </a:pPr>
                      <a:r>
                        <a:rPr lang="en-GB" sz="1200" u="none">
                          <a:effectLst/>
                        </a:rPr>
                        <a:t>This question provides an opportunity to confirm understanding and agree actions. </a:t>
                      </a:r>
                    </a:p>
                    <a:p>
                      <a:pPr>
                        <a:lnSpc>
                          <a:spcPct val="107000"/>
                        </a:lnSpc>
                        <a:spcAft>
                          <a:spcPts val="800"/>
                        </a:spcAft>
                      </a:pPr>
                      <a:endParaRPr lang="en-GB" sz="1200" u="none">
                        <a:effectLst/>
                      </a:endParaRPr>
                    </a:p>
                    <a:p>
                      <a:pPr>
                        <a:lnSpc>
                          <a:spcPct val="107000"/>
                        </a:lnSpc>
                        <a:spcAft>
                          <a:spcPts val="800"/>
                        </a:spcAft>
                      </a:pPr>
                      <a:r>
                        <a:rPr lang="en-GB" sz="1200" u="none">
                          <a:effectLst/>
                        </a:rPr>
                        <a:t>Where disagreements occur, it can be useful to share how certain factors impact on the child. Where possible using the child’s voice and experience can influence these discussions.</a:t>
                      </a:r>
                      <a:endParaRPr lang="en-GB" sz="1200" u="none">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rgbClr val="EEDDFF"/>
                    </a:solidFill>
                  </a:tcPr>
                </a:tc>
                <a:tc>
                  <a:txBody>
                    <a:bodyPr/>
                    <a:lstStyle/>
                    <a:p>
                      <a:pPr>
                        <a:lnSpc>
                          <a:spcPct val="107000"/>
                        </a:lnSpc>
                        <a:spcAft>
                          <a:spcPts val="800"/>
                        </a:spcAft>
                      </a:pPr>
                      <a:r>
                        <a:rPr lang="en-GB" sz="1200" u="none">
                          <a:effectLst/>
                        </a:rPr>
                        <a:t>When considering ‘Physical Care’ – Safer Sleeping for Babies there are worries that the carer has been given the relevant information on safe sleeping. Following repeated visits, you observe no evidence that this is being followed or that they wish to make a change. When you have asked for their view, they have disagreed with your assessment and shared that they don’t believe in the guidance.  </a:t>
                      </a:r>
                    </a:p>
                    <a:p>
                      <a:pPr>
                        <a:lnSpc>
                          <a:spcPct val="107000"/>
                        </a:lnSpc>
                        <a:spcAft>
                          <a:spcPts val="800"/>
                        </a:spcAft>
                      </a:pPr>
                      <a:endParaRPr lang="en-GB" sz="1200" u="none">
                        <a:effectLst/>
                      </a:endParaRPr>
                    </a:p>
                    <a:p>
                      <a:pPr>
                        <a:lnSpc>
                          <a:spcPct val="107000"/>
                        </a:lnSpc>
                        <a:spcAft>
                          <a:spcPts val="800"/>
                        </a:spcAft>
                      </a:pPr>
                      <a:r>
                        <a:rPr lang="en-GB" sz="1200" u="none">
                          <a:effectLst/>
                        </a:rPr>
                        <a:t>Recording all attempts to share information and promote change should be recorded in a chronology, along with instances where no action is taken by the carer and reasons for this.  Asking for the parent/carers view and working alongside them can provide this information and can influence change.  </a:t>
                      </a:r>
                    </a:p>
                    <a:p>
                      <a:pPr>
                        <a:lnSpc>
                          <a:spcPct val="107000"/>
                        </a:lnSpc>
                        <a:spcAft>
                          <a:spcPts val="800"/>
                        </a:spcAft>
                      </a:pPr>
                      <a:endParaRPr lang="en-GB" sz="1200" u="none">
                        <a:effectLst/>
                      </a:endParaRPr>
                    </a:p>
                    <a:p>
                      <a:pPr>
                        <a:lnSpc>
                          <a:spcPct val="107000"/>
                        </a:lnSpc>
                        <a:spcAft>
                          <a:spcPts val="800"/>
                        </a:spcAft>
                      </a:pPr>
                      <a:r>
                        <a:rPr lang="en-GB" sz="1200" u="none">
                          <a:effectLst/>
                        </a:rPr>
                        <a:t>You should also record and share with the carer any other complicating factors that would increase risk for the baby, taking appropriate actions when required (see </a:t>
                      </a:r>
                      <a:r>
                        <a:rPr lang="en-GB" sz="1200" u="none">
                          <a:effectLst/>
                          <a:hlinkClick r:id="rId4"/>
                        </a:rPr>
                        <a:t>LSCP Safer Sleep for Infants Guidance</a:t>
                      </a:r>
                      <a:r>
                        <a:rPr lang="en-GB" sz="1200" u="none">
                          <a:effectLst/>
                        </a:rPr>
                        <a:t>).  </a:t>
                      </a:r>
                      <a:endParaRPr lang="en-GB" sz="1200" u="none">
                        <a:effectLst/>
                        <a:latin typeface="Calibri" panose="020F0502020204030204" pitchFamily="34" charset="0"/>
                        <a:ea typeface="Calibri" panose="020F0502020204030204" pitchFamily="34" charset="0"/>
                        <a:cs typeface="Arial" panose="020B0604020202020204" pitchFamily="34" charset="0"/>
                      </a:endParaRPr>
                    </a:p>
                  </a:txBody>
                  <a:tcPr marL="59675" marR="59675" marT="0" marB="0">
                    <a:solidFill>
                      <a:schemeClr val="accent5">
                        <a:lumMod val="20000"/>
                        <a:lumOff val="80000"/>
                      </a:schemeClr>
                    </a:solidFill>
                  </a:tcPr>
                </a:tc>
                <a:extLst>
                  <a:ext uri="{0D108BD9-81ED-4DB2-BD59-A6C34878D82A}">
                    <a16:rowId xmlns:a16="http://schemas.microsoft.com/office/drawing/2014/main" val="134864156"/>
                  </a:ext>
                </a:extLst>
              </a:tr>
            </a:tbl>
          </a:graphicData>
        </a:graphic>
      </p:graphicFrame>
      <p:sp>
        <p:nvSpPr>
          <p:cNvPr id="7" name="Title 1">
            <a:extLst>
              <a:ext uri="{FF2B5EF4-FFF2-40B4-BE49-F238E27FC236}">
                <a16:creationId xmlns:a16="http://schemas.microsoft.com/office/drawing/2014/main" id="{ABB4A9A5-C2F7-95C6-14F8-92E3C34D0BD6}"/>
              </a:ext>
            </a:extLst>
          </p:cNvPr>
          <p:cNvSpPr txBox="1">
            <a:spLocks/>
          </p:cNvSpPr>
          <p:nvPr/>
        </p:nvSpPr>
        <p:spPr>
          <a:xfrm>
            <a:off x="-1" y="51461"/>
            <a:ext cx="8048531"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2" name="TextBox 1">
            <a:extLst>
              <a:ext uri="{FF2B5EF4-FFF2-40B4-BE49-F238E27FC236}">
                <a16:creationId xmlns:a16="http://schemas.microsoft.com/office/drawing/2014/main" id="{7B9CB443-2C1B-A8C3-248D-3A772A6D515D}"/>
              </a:ext>
            </a:extLst>
          </p:cNvPr>
          <p:cNvSpPr txBox="1"/>
          <p:nvPr/>
        </p:nvSpPr>
        <p:spPr>
          <a:xfrm>
            <a:off x="554782" y="5349120"/>
            <a:ext cx="10646876" cy="1200329"/>
          </a:xfrm>
          <a:prstGeom prst="rect">
            <a:avLst/>
          </a:prstGeom>
          <a:solidFill>
            <a:srgbClr val="D2B3FB"/>
          </a:solidFill>
        </p:spPr>
        <p:txBody>
          <a:bodyPr wrap="square" rtlCol="0">
            <a:spAutoFit/>
          </a:bodyPr>
          <a:lstStyle/>
          <a:p>
            <a:pPr algn="ctr"/>
            <a:endParaRPr lang="en-GB" sz="1200"/>
          </a:p>
          <a:p>
            <a:pPr algn="ctr"/>
            <a:r>
              <a:rPr lang="en-GB" sz="1200"/>
              <a:t>Further support is available later in the resource on: </a:t>
            </a:r>
          </a:p>
          <a:p>
            <a:pPr algn="ctr"/>
            <a:r>
              <a:rPr lang="en-GB" sz="1200">
                <a:hlinkClick r:id="rId5" action="ppaction://hlinksldjump"/>
              </a:rPr>
              <a:t>Working with Resistance</a:t>
            </a:r>
            <a:endParaRPr lang="en-GB" sz="1200"/>
          </a:p>
          <a:p>
            <a:pPr algn="ctr"/>
            <a:r>
              <a:rPr lang="en-GB" sz="1200"/>
              <a:t>and</a:t>
            </a:r>
          </a:p>
          <a:p>
            <a:pPr algn="ctr"/>
            <a:r>
              <a:rPr lang="en-GB" sz="1200">
                <a:hlinkClick r:id="rId6" action="ppaction://hlinksldjump"/>
              </a:rPr>
              <a:t>Chronologies </a:t>
            </a:r>
            <a:endParaRPr lang="en-GB" sz="1200"/>
          </a:p>
          <a:p>
            <a:pPr algn="ctr"/>
            <a:endParaRPr lang="en-GB" sz="1200"/>
          </a:p>
        </p:txBody>
      </p:sp>
    </p:spTree>
    <p:extLst>
      <p:ext uri="{BB962C8B-B14F-4D97-AF65-F5344CB8AC3E}">
        <p14:creationId xmlns:p14="http://schemas.microsoft.com/office/powerpoint/2010/main" val="572862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506A2454-37AE-4D1D-3921-0723D094160E}"/>
              </a:ext>
            </a:extLst>
          </p:cNvPr>
          <p:cNvGraphicFramePr>
            <a:graphicFrameLocks noGrp="1"/>
          </p:cNvGraphicFramePr>
          <p:nvPr>
            <p:extLst>
              <p:ext uri="{D42A27DB-BD31-4B8C-83A1-F6EECF244321}">
                <p14:modId xmlns:p14="http://schemas.microsoft.com/office/powerpoint/2010/main" val="1496357495"/>
              </p:ext>
            </p:extLst>
          </p:nvPr>
        </p:nvGraphicFramePr>
        <p:xfrm>
          <a:off x="353085" y="931351"/>
          <a:ext cx="11177020" cy="4136283"/>
        </p:xfrm>
        <a:graphic>
          <a:graphicData uri="http://schemas.openxmlformats.org/drawingml/2006/table">
            <a:tbl>
              <a:tblPr firstRow="1" firstCol="1" bandRow="1">
                <a:tableStyleId>{5C22544A-7EE6-4342-B048-85BDC9FD1C3A}</a:tableStyleId>
              </a:tblPr>
              <a:tblGrid>
                <a:gridCol w="2105783">
                  <a:extLst>
                    <a:ext uri="{9D8B030D-6E8A-4147-A177-3AD203B41FA5}">
                      <a16:colId xmlns:a16="http://schemas.microsoft.com/office/drawing/2014/main" val="4072313824"/>
                    </a:ext>
                  </a:extLst>
                </a:gridCol>
                <a:gridCol w="2848388">
                  <a:extLst>
                    <a:ext uri="{9D8B030D-6E8A-4147-A177-3AD203B41FA5}">
                      <a16:colId xmlns:a16="http://schemas.microsoft.com/office/drawing/2014/main" val="3096324125"/>
                    </a:ext>
                  </a:extLst>
                </a:gridCol>
                <a:gridCol w="6222849">
                  <a:extLst>
                    <a:ext uri="{9D8B030D-6E8A-4147-A177-3AD203B41FA5}">
                      <a16:colId xmlns:a16="http://schemas.microsoft.com/office/drawing/2014/main" val="3263280992"/>
                    </a:ext>
                  </a:extLst>
                </a:gridCol>
              </a:tblGrid>
              <a:tr h="432709">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Question</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7D7FD"/>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165937455"/>
                  </a:ext>
                </a:extLst>
              </a:tr>
              <a:tr h="2033484">
                <a:tc>
                  <a:txBody>
                    <a:bodyPr/>
                    <a:lstStyle/>
                    <a:p>
                      <a:pPr>
                        <a:lnSpc>
                          <a:spcPct val="107000"/>
                        </a:lnSpc>
                        <a:spcAft>
                          <a:spcPts val="800"/>
                        </a:spcAft>
                      </a:pPr>
                      <a:r>
                        <a:rPr lang="en-GB" sz="1200" b="0" u="none">
                          <a:solidFill>
                            <a:schemeClr val="tx1"/>
                          </a:solidFill>
                          <a:effectLst/>
                        </a:rPr>
                        <a:t>What is the impact and/or potential impact on each child? </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817" marR="49817" marT="0" marB="0">
                    <a:solidFill>
                      <a:schemeClr val="accent6">
                        <a:lumMod val="20000"/>
                        <a:lumOff val="80000"/>
                      </a:schemeClr>
                    </a:solidFill>
                  </a:tcPr>
                </a:tc>
                <a:tc>
                  <a:txBody>
                    <a:bodyPr/>
                    <a:lstStyle/>
                    <a:p>
                      <a:pPr>
                        <a:lnSpc>
                          <a:spcPct val="107000"/>
                        </a:lnSpc>
                        <a:spcAft>
                          <a:spcPts val="800"/>
                        </a:spcAft>
                      </a:pPr>
                      <a:r>
                        <a:rPr lang="en-GB" sz="1200" u="none">
                          <a:effectLst/>
                        </a:rPr>
                        <a:t>Considering each child’s needs, including, additional needs, unique factors and developmental milestones can provide more understanding around their lived experience and how neglect is impacting on them.  </a:t>
                      </a:r>
                    </a:p>
                    <a:p>
                      <a:pPr>
                        <a:lnSpc>
                          <a:spcPct val="107000"/>
                        </a:lnSpc>
                        <a:spcAft>
                          <a:spcPts val="800"/>
                        </a:spcAft>
                      </a:pPr>
                      <a:endParaRPr lang="en-GB" sz="1200">
                        <a:effectLst/>
                      </a:endParaRPr>
                    </a:p>
                    <a:p>
                      <a:pPr>
                        <a:lnSpc>
                          <a:spcPct val="107000"/>
                        </a:lnSpc>
                        <a:spcAft>
                          <a:spcPts val="800"/>
                        </a:spcAft>
                      </a:pPr>
                      <a:r>
                        <a:rPr lang="en-GB" sz="1200" u="none">
                          <a:effectLst/>
                        </a:rPr>
                        <a:t>Each child should be considered in the context of their own network. This can include exploring the family dynamics, living arrangements, and care provision. </a:t>
                      </a:r>
                    </a:p>
                    <a:p>
                      <a:pPr>
                        <a:lnSpc>
                          <a:spcPct val="107000"/>
                        </a:lnSpc>
                        <a:spcAft>
                          <a:spcPts val="800"/>
                        </a:spcAft>
                      </a:pP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49817" marR="49817" marT="0" marB="0">
                    <a:solidFill>
                      <a:srgbClr val="E7D7FD"/>
                    </a:solidFill>
                  </a:tcPr>
                </a:tc>
                <a:tc>
                  <a:txBody>
                    <a:bodyPr/>
                    <a:lstStyle/>
                    <a:p>
                      <a:pPr algn="just"/>
                      <a:r>
                        <a:rPr lang="en-GB" sz="1200" u="none" strike="noStrike">
                          <a:effectLst/>
                        </a:rPr>
                        <a:t>When considering Physical Care – ‘Food’ - There are individual dietary requirements for a neurodiverse child within the family. As an example, this might include preferences around textures of food. If the carer continues to provide unsuitable food, the child may not eat and therefore this impacts on their health and would be a red concern. The other children in the family may be having their dietary requirements and preferences met, and there may be evidence of provision of a healthy balanced diet in the home, however in the context of considering this for each individual child the impact is different. </a:t>
                      </a:r>
                      <a:endParaRPr lang="en-GB" sz="1200" u="none">
                        <a:effectLst/>
                      </a:endParaRPr>
                    </a:p>
                    <a:p>
                      <a:pPr>
                        <a:lnSpc>
                          <a:spcPct val="107000"/>
                        </a:lnSpc>
                        <a:spcAft>
                          <a:spcPts val="800"/>
                        </a:spcAft>
                      </a:pPr>
                      <a:endParaRPr lang="en-GB" sz="1200" u="sng">
                        <a:effectLst/>
                      </a:endParaRPr>
                    </a:p>
                    <a:p>
                      <a:pPr>
                        <a:lnSpc>
                          <a:spcPct val="107000"/>
                        </a:lnSpc>
                        <a:spcAft>
                          <a:spcPts val="800"/>
                        </a:spcAft>
                      </a:pPr>
                      <a:r>
                        <a:rPr lang="en-GB" sz="1200" u="none">
                          <a:effectLst/>
                        </a:rPr>
                        <a:t>Another example, might include:</a:t>
                      </a:r>
                    </a:p>
                    <a:p>
                      <a:pPr algn="just"/>
                      <a:r>
                        <a:rPr lang="en-GB" sz="1200" u="none" strike="noStrike">
                          <a:effectLst/>
                        </a:rPr>
                        <a:t>When considering Love and Care –’Positive values’ – The child has informed their parents of their sexual orientation which has resulted in derogatory and homophobic language and attitudes being directed at them. This is impacting on the child’s self-worth, identity and feelings of safety in the home. Where there are other children in the family these attitudes and values will be impacting on their understanding of the world and others and their feelings of safety in the home.  Each child in this family will be impacted by this in different ways. </a:t>
                      </a:r>
                    </a:p>
                    <a:p>
                      <a:pPr algn="just"/>
                      <a:endParaRPr lang="en-GB" sz="1200" u="none" strike="noStrike">
                        <a:effectLst/>
                        <a:latin typeface="Calibri" panose="020F0502020204030204" pitchFamily="34" charset="0"/>
                        <a:ea typeface="Calibri" panose="020F0502020204030204" pitchFamily="34" charset="0"/>
                        <a:cs typeface="Arial" panose="020B0604020202020204" pitchFamily="34" charset="0"/>
                      </a:endParaRPr>
                    </a:p>
                    <a:p>
                      <a:pPr algn="just"/>
                      <a:endParaRPr lang="en-GB" sz="1200" u="none" strike="noStrike">
                        <a:effectLst/>
                        <a:latin typeface="+mn-lt"/>
                        <a:ea typeface="Calibri" panose="020F0502020204030204" pitchFamily="34" charset="0"/>
                        <a:cs typeface="Arial" panose="020B0604020202020204" pitchFamily="34" charset="0"/>
                      </a:endParaRPr>
                    </a:p>
                    <a:p>
                      <a:pPr algn="just"/>
                      <a:endParaRPr lang="en-GB" sz="1200" u="none">
                        <a:effectLst/>
                        <a:latin typeface="Calibri" panose="020F0502020204030204" pitchFamily="34" charset="0"/>
                        <a:ea typeface="Calibri" panose="020F0502020204030204" pitchFamily="34" charset="0"/>
                        <a:cs typeface="Arial" panose="020B0604020202020204" pitchFamily="34" charset="0"/>
                      </a:endParaRPr>
                    </a:p>
                  </a:txBody>
                  <a:tcPr marL="49817" marR="49817" marT="0" marB="0">
                    <a:solidFill>
                      <a:schemeClr val="accent5">
                        <a:lumMod val="20000"/>
                        <a:lumOff val="80000"/>
                      </a:schemeClr>
                    </a:solidFill>
                  </a:tcPr>
                </a:tc>
                <a:extLst>
                  <a:ext uri="{0D108BD9-81ED-4DB2-BD59-A6C34878D82A}">
                    <a16:rowId xmlns:a16="http://schemas.microsoft.com/office/drawing/2014/main" val="254085729"/>
                  </a:ext>
                </a:extLst>
              </a:tr>
            </a:tbl>
          </a:graphicData>
        </a:graphic>
      </p:graphicFrame>
      <p:sp>
        <p:nvSpPr>
          <p:cNvPr id="10" name="Title 1">
            <a:extLst>
              <a:ext uri="{FF2B5EF4-FFF2-40B4-BE49-F238E27FC236}">
                <a16:creationId xmlns:a16="http://schemas.microsoft.com/office/drawing/2014/main" id="{B9B42975-579D-9161-31D0-2218BA340C21}"/>
              </a:ext>
            </a:extLst>
          </p:cNvPr>
          <p:cNvSpPr txBox="1">
            <a:spLocks/>
          </p:cNvSpPr>
          <p:nvPr/>
        </p:nvSpPr>
        <p:spPr>
          <a:xfrm>
            <a:off x="-1" y="51461"/>
            <a:ext cx="7761249"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12" name="TextBox 11">
            <a:extLst>
              <a:ext uri="{FF2B5EF4-FFF2-40B4-BE49-F238E27FC236}">
                <a16:creationId xmlns:a16="http://schemas.microsoft.com/office/drawing/2014/main" id="{8D0A1DD1-E0A9-FFB3-DF88-85571F53CFF6}"/>
              </a:ext>
            </a:extLst>
          </p:cNvPr>
          <p:cNvSpPr txBox="1"/>
          <p:nvPr/>
        </p:nvSpPr>
        <p:spPr>
          <a:xfrm>
            <a:off x="618157" y="5540721"/>
            <a:ext cx="10646876" cy="1015663"/>
          </a:xfrm>
          <a:prstGeom prst="rect">
            <a:avLst/>
          </a:prstGeom>
          <a:solidFill>
            <a:srgbClr val="D2B3FB"/>
          </a:solidFill>
        </p:spPr>
        <p:txBody>
          <a:bodyPr wrap="square" rtlCol="0">
            <a:spAutoFit/>
          </a:bodyPr>
          <a:lstStyle/>
          <a:p>
            <a:pPr algn="ctr"/>
            <a:endParaRPr lang="en-GB" sz="1200"/>
          </a:p>
          <a:p>
            <a:pPr algn="ctr"/>
            <a:r>
              <a:rPr lang="en-GB" sz="1200"/>
              <a:t>Consider the earlier section relating to the </a:t>
            </a:r>
            <a:r>
              <a:rPr lang="en-GB" sz="1200">
                <a:hlinkClick r:id="rId4" action="ppaction://hlinksldjump"/>
              </a:rPr>
              <a:t>Impact on the Child</a:t>
            </a:r>
            <a:r>
              <a:rPr lang="en-GB" sz="1200"/>
              <a:t>.</a:t>
            </a:r>
          </a:p>
          <a:p>
            <a:pPr algn="ctr"/>
            <a:endParaRPr lang="en-GB" sz="1200"/>
          </a:p>
          <a:p>
            <a:pPr algn="ctr"/>
            <a:r>
              <a:rPr lang="en-GB" sz="1200"/>
              <a:t>Further support on gaining the </a:t>
            </a:r>
            <a:r>
              <a:rPr lang="en-GB" sz="1200" u="sng">
                <a:solidFill>
                  <a:schemeClr val="accent5">
                    <a:lumMod val="75000"/>
                  </a:schemeClr>
                </a:solidFill>
              </a:rPr>
              <a:t>V</a:t>
            </a:r>
            <a:r>
              <a:rPr lang="en-GB" sz="1200" u="sng">
                <a:solidFill>
                  <a:srgbClr val="0563C1"/>
                </a:solidFill>
                <a:hlinkClick r:id="rId5" action="ppaction://hlinksldjump">
                  <a:extLst>
                    <a:ext uri="{A12FA001-AC4F-418D-AE19-62706E023703}">
                      <ahyp:hlinkClr xmlns:ahyp="http://schemas.microsoft.com/office/drawing/2018/hyperlinkcolor" val="tx"/>
                    </a:ext>
                  </a:extLst>
                </a:hlinkClick>
              </a:rPr>
              <a:t>oice of the C</a:t>
            </a:r>
            <a:r>
              <a:rPr lang="en-GB" sz="1200" u="sng">
                <a:solidFill>
                  <a:schemeClr val="accent5">
                    <a:lumMod val="75000"/>
                  </a:schemeClr>
                </a:solidFill>
                <a:hlinkClick r:id="rId5" action="ppaction://hlinksldjump">
                  <a:extLst>
                    <a:ext uri="{A12FA001-AC4F-418D-AE19-62706E023703}">
                      <ahyp:hlinkClr xmlns:ahyp="http://schemas.microsoft.com/office/drawing/2018/hyperlinkcolor" val="tx"/>
                    </a:ext>
                  </a:extLst>
                </a:hlinkClick>
              </a:rPr>
              <a:t>hild </a:t>
            </a:r>
            <a:r>
              <a:rPr lang="en-GB" sz="1200"/>
              <a:t>is available later in the resource.</a:t>
            </a:r>
          </a:p>
          <a:p>
            <a:pPr algn="ctr"/>
            <a:r>
              <a:rPr lang="en-GB" sz="1200"/>
              <a:t> </a:t>
            </a:r>
          </a:p>
        </p:txBody>
      </p:sp>
    </p:spTree>
    <p:extLst>
      <p:ext uri="{BB962C8B-B14F-4D97-AF65-F5344CB8AC3E}">
        <p14:creationId xmlns:p14="http://schemas.microsoft.com/office/powerpoint/2010/main" val="3686153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77055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10" name="TextBox 9">
            <a:extLst>
              <a:ext uri="{FF2B5EF4-FFF2-40B4-BE49-F238E27FC236}">
                <a16:creationId xmlns:a16="http://schemas.microsoft.com/office/drawing/2014/main" id="{C62DC19B-15F4-67A0-CF95-2F9317165AFD}"/>
              </a:ext>
            </a:extLst>
          </p:cNvPr>
          <p:cNvSpPr txBox="1"/>
          <p:nvPr/>
        </p:nvSpPr>
        <p:spPr>
          <a:xfrm>
            <a:off x="1892498" y="551289"/>
            <a:ext cx="5962785" cy="5755422"/>
          </a:xfrm>
          <a:prstGeom prst="rect">
            <a:avLst/>
          </a:prstGeom>
          <a:noFill/>
        </p:spPr>
        <p:txBody>
          <a:bodyPr wrap="square" lIns="91440" tIns="45720" rIns="91440" bIns="45720" anchor="t">
            <a:spAutoFit/>
          </a:bodyPr>
          <a:lstStyle/>
          <a:p>
            <a:endParaRPr lang="en-US" sz="1600">
              <a:latin typeface="Arial" panose="020B0604020202020204" pitchFamily="34" charset="0"/>
            </a:endParaRPr>
          </a:p>
          <a:p>
            <a:r>
              <a:rPr lang="en-US" sz="1600"/>
              <a:t>Please view this as a PowerPoint slideshow so that you can interact with elements throughout. To do this, click on the ‘slide show’ menu at the top and either select ‘From Beginning’ or ‘From Current Slide’</a:t>
            </a:r>
            <a:endParaRPr lang="en-US" sz="1600">
              <a:cs typeface="Arial"/>
            </a:endParaRPr>
          </a:p>
          <a:p>
            <a:endParaRPr lang="en-US" sz="1600"/>
          </a:p>
          <a:p>
            <a:r>
              <a:rPr lang="en-US" sz="1600">
                <a:effectLst/>
              </a:rPr>
              <a:t>When clicked, this icon will return you to the main contents page (slide 6)</a:t>
            </a:r>
            <a:r>
              <a:rPr lang="en-US" sz="1600"/>
              <a:t> </a:t>
            </a:r>
          </a:p>
          <a:p>
            <a:endParaRPr lang="en-US" sz="1600">
              <a:cs typeface="Arial" panose="020B0604020202020204"/>
            </a:endParaRPr>
          </a:p>
          <a:p>
            <a:r>
              <a:rPr lang="en-US" sz="1600"/>
              <a:t>Where you see this image, you will find a directed task which asks you to reflect on a case or your practice. These can either be undertaken individually or as part of supervision or training exercises. </a:t>
            </a:r>
            <a:endParaRPr lang="en-US" sz="1600">
              <a:cs typeface="Arial"/>
            </a:endParaRPr>
          </a:p>
          <a:p>
            <a:endParaRPr lang="en-US" sz="1600"/>
          </a:p>
          <a:p>
            <a:r>
              <a:rPr lang="en-US" sz="1600"/>
              <a:t>This image will take you to examples of practice or lived experience that have been shared in the development of this resource. You will also find links to relevant reviews where there were concerns around neglect. </a:t>
            </a:r>
            <a:endParaRPr lang="en-US" sz="1600">
              <a:cs typeface="Arial"/>
            </a:endParaRPr>
          </a:p>
          <a:p>
            <a:endParaRPr lang="en-US" sz="1600"/>
          </a:p>
          <a:p>
            <a:endParaRPr lang="en-US" sz="1600"/>
          </a:p>
          <a:p>
            <a:r>
              <a:rPr lang="en-US" sz="1600"/>
              <a:t>This image will take you to an additional resources section in this guide or to an external resource that will support with the area identified </a:t>
            </a:r>
            <a:endParaRPr lang="en-US" sz="1600">
              <a:effectLst/>
              <a:cs typeface="Arial" panose="020B0604020202020204"/>
            </a:endParaRPr>
          </a:p>
        </p:txBody>
      </p:sp>
      <p:pic>
        <p:nvPicPr>
          <p:cNvPr id="3" name="Picture 2">
            <a:hlinkClick r:id="rId4" action="ppaction://hlinksldjump"/>
            <a:extLst>
              <a:ext uri="{FF2B5EF4-FFF2-40B4-BE49-F238E27FC236}">
                <a16:creationId xmlns:a16="http://schemas.microsoft.com/office/drawing/2014/main" id="{E8BF7129-5C83-5860-961E-FABFF1A9FC9B}"/>
              </a:ext>
            </a:extLst>
          </p:cNvPr>
          <p:cNvPicPr>
            <a:picLocks noChangeAspect="1"/>
          </p:cNvPicPr>
          <p:nvPr/>
        </p:nvPicPr>
        <p:blipFill>
          <a:blip r:embed="rId5"/>
          <a:stretch>
            <a:fillRect/>
          </a:stretch>
        </p:blipFill>
        <p:spPr>
          <a:xfrm>
            <a:off x="778747" y="1911407"/>
            <a:ext cx="512621" cy="526474"/>
          </a:xfrm>
          <a:prstGeom prst="rect">
            <a:avLst/>
          </a:prstGeom>
        </p:spPr>
      </p:pic>
      <p:pic>
        <p:nvPicPr>
          <p:cNvPr id="4" name="Picture 2" descr="Hand drawn people asking questions illustration">
            <a:extLst>
              <a:ext uri="{FF2B5EF4-FFF2-40B4-BE49-F238E27FC236}">
                <a16:creationId xmlns:a16="http://schemas.microsoft.com/office/drawing/2014/main" id="{D2BFD5FC-33D4-337F-7376-A1D6B62EA61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6193" y="2894252"/>
            <a:ext cx="1215574" cy="80973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B3F4A0B-0A63-EE2F-6C40-FF031BAC2797}"/>
              </a:ext>
            </a:extLst>
          </p:cNvPr>
          <p:cNvPicPr>
            <a:picLocks noChangeAspect="1"/>
          </p:cNvPicPr>
          <p:nvPr/>
        </p:nvPicPr>
        <p:blipFill>
          <a:blip r:embed="rId7"/>
          <a:stretch>
            <a:fillRect/>
          </a:stretch>
        </p:blipFill>
        <p:spPr>
          <a:xfrm>
            <a:off x="312754" y="5183010"/>
            <a:ext cx="1522451" cy="1051640"/>
          </a:xfrm>
          <a:prstGeom prst="rect">
            <a:avLst/>
          </a:prstGeom>
        </p:spPr>
      </p:pic>
      <p:pic>
        <p:nvPicPr>
          <p:cNvPr id="2050" name="Picture 2" descr="Experience design illustration">
            <a:extLst>
              <a:ext uri="{FF2B5EF4-FFF2-40B4-BE49-F238E27FC236}">
                <a16:creationId xmlns:a16="http://schemas.microsoft.com/office/drawing/2014/main" id="{CA43F7C0-DEFE-3D02-FAC0-FFA33815D2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9191" y="3757631"/>
            <a:ext cx="1371735" cy="137173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a:extLst>
              <a:ext uri="{FF2B5EF4-FFF2-40B4-BE49-F238E27FC236}">
                <a16:creationId xmlns:a16="http://schemas.microsoft.com/office/drawing/2014/main" id="{09B89775-BF5B-3AB6-0818-03469CE5C029}"/>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Using this resource</a:t>
            </a:r>
          </a:p>
        </p:txBody>
      </p:sp>
      <p:pic>
        <p:nvPicPr>
          <p:cNvPr id="9" name="Picture 8">
            <a:extLst>
              <a:ext uri="{FF2B5EF4-FFF2-40B4-BE49-F238E27FC236}">
                <a16:creationId xmlns:a16="http://schemas.microsoft.com/office/drawing/2014/main" id="{0CB9671D-F3FC-07A7-56AD-1E5F26D55268}"/>
              </a:ext>
            </a:extLst>
          </p:cNvPr>
          <p:cNvPicPr>
            <a:picLocks noChangeAspect="1"/>
          </p:cNvPicPr>
          <p:nvPr/>
        </p:nvPicPr>
        <p:blipFill>
          <a:blip r:embed="rId9"/>
          <a:stretch>
            <a:fillRect/>
          </a:stretch>
        </p:blipFill>
        <p:spPr>
          <a:xfrm>
            <a:off x="349191" y="888156"/>
            <a:ext cx="1371600" cy="781050"/>
          </a:xfrm>
          <a:prstGeom prst="rect">
            <a:avLst/>
          </a:prstGeom>
        </p:spPr>
      </p:pic>
    </p:spTree>
    <p:extLst>
      <p:ext uri="{BB962C8B-B14F-4D97-AF65-F5344CB8AC3E}">
        <p14:creationId xmlns:p14="http://schemas.microsoft.com/office/powerpoint/2010/main" val="2604999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3" name="Table 2">
            <a:extLst>
              <a:ext uri="{FF2B5EF4-FFF2-40B4-BE49-F238E27FC236}">
                <a16:creationId xmlns:a16="http://schemas.microsoft.com/office/drawing/2014/main" id="{506A2454-37AE-4D1D-3921-0723D094160E}"/>
              </a:ext>
            </a:extLst>
          </p:cNvPr>
          <p:cNvGraphicFramePr>
            <a:graphicFrameLocks noGrp="1"/>
          </p:cNvGraphicFramePr>
          <p:nvPr>
            <p:extLst>
              <p:ext uri="{D42A27DB-BD31-4B8C-83A1-F6EECF244321}">
                <p14:modId xmlns:p14="http://schemas.microsoft.com/office/powerpoint/2010/main" val="4175566374"/>
              </p:ext>
            </p:extLst>
          </p:nvPr>
        </p:nvGraphicFramePr>
        <p:xfrm>
          <a:off x="507490" y="949458"/>
          <a:ext cx="11177020" cy="4253568"/>
        </p:xfrm>
        <a:graphic>
          <a:graphicData uri="http://schemas.openxmlformats.org/drawingml/2006/table">
            <a:tbl>
              <a:tblPr firstRow="1" firstCol="1" bandRow="1">
                <a:tableStyleId>{5C22544A-7EE6-4342-B048-85BDC9FD1C3A}</a:tableStyleId>
              </a:tblPr>
              <a:tblGrid>
                <a:gridCol w="2105783">
                  <a:extLst>
                    <a:ext uri="{9D8B030D-6E8A-4147-A177-3AD203B41FA5}">
                      <a16:colId xmlns:a16="http://schemas.microsoft.com/office/drawing/2014/main" val="4072313824"/>
                    </a:ext>
                  </a:extLst>
                </a:gridCol>
                <a:gridCol w="2848388">
                  <a:extLst>
                    <a:ext uri="{9D8B030D-6E8A-4147-A177-3AD203B41FA5}">
                      <a16:colId xmlns:a16="http://schemas.microsoft.com/office/drawing/2014/main" val="3096324125"/>
                    </a:ext>
                  </a:extLst>
                </a:gridCol>
                <a:gridCol w="6222849">
                  <a:extLst>
                    <a:ext uri="{9D8B030D-6E8A-4147-A177-3AD203B41FA5}">
                      <a16:colId xmlns:a16="http://schemas.microsoft.com/office/drawing/2014/main" val="3263280992"/>
                    </a:ext>
                  </a:extLst>
                </a:gridCol>
              </a:tblGrid>
              <a:tr h="432709">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Question</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7D7FD"/>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165937455"/>
                  </a:ext>
                </a:extLst>
              </a:tr>
              <a:tr h="2317853">
                <a:tc>
                  <a:txBody>
                    <a:bodyPr/>
                    <a:lstStyle/>
                    <a:p>
                      <a:pPr>
                        <a:lnSpc>
                          <a:spcPct val="107000"/>
                        </a:lnSpc>
                        <a:spcAft>
                          <a:spcPts val="800"/>
                        </a:spcAft>
                      </a:pPr>
                      <a:r>
                        <a:rPr lang="en-GB" sz="1200" b="0" u="none">
                          <a:solidFill>
                            <a:schemeClr val="tx1"/>
                          </a:solidFill>
                          <a:effectLst/>
                        </a:rPr>
                        <a:t>What are the personal circumstances preventing the parental care?</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49817" marR="49817" marT="0" marB="0">
                    <a:solidFill>
                      <a:schemeClr val="accent6">
                        <a:lumMod val="20000"/>
                        <a:lumOff val="80000"/>
                      </a:schemeClr>
                    </a:solidFill>
                  </a:tcPr>
                </a:tc>
                <a:tc>
                  <a:txBody>
                    <a:bodyPr/>
                    <a:lstStyle/>
                    <a:p>
                      <a:pPr>
                        <a:lnSpc>
                          <a:spcPct val="107000"/>
                        </a:lnSpc>
                        <a:spcAft>
                          <a:spcPts val="800"/>
                        </a:spcAft>
                      </a:pPr>
                      <a:r>
                        <a:rPr lang="en-GB" sz="1200" u="none">
                          <a:effectLst/>
                        </a:rPr>
                        <a:t>Think family, is there a recent change or loss? Is there a structural need such as housing? It could be that there are additional needs for a child that the carer has struggled to understand or adapt to. </a:t>
                      </a:r>
                    </a:p>
                    <a:p>
                      <a:pPr>
                        <a:lnSpc>
                          <a:spcPct val="107000"/>
                        </a:lnSpc>
                        <a:spcAft>
                          <a:spcPts val="800"/>
                        </a:spcAft>
                      </a:pPr>
                      <a:endParaRPr lang="en-GB" sz="1200" u="none">
                        <a:effectLst/>
                      </a:endParaRPr>
                    </a:p>
                    <a:p>
                      <a:pPr>
                        <a:lnSpc>
                          <a:spcPct val="107000"/>
                        </a:lnSpc>
                        <a:spcAft>
                          <a:spcPts val="800"/>
                        </a:spcAft>
                      </a:pPr>
                      <a:r>
                        <a:rPr lang="en-GB" sz="1200" u="none">
                          <a:effectLst/>
                        </a:rPr>
                        <a:t>For some families there can be adversity or inequality that includes discrimination. The experiences of stress and hardship can impact on care provision and a carer’s ability to cope.</a:t>
                      </a:r>
                    </a:p>
                    <a:p>
                      <a:pPr>
                        <a:lnSpc>
                          <a:spcPct val="107000"/>
                        </a:lnSpc>
                        <a:spcAft>
                          <a:spcPts val="800"/>
                        </a:spcAft>
                      </a:pPr>
                      <a:endParaRPr lang="en-GB" sz="1200" u="none">
                        <a:effectLst/>
                      </a:endParaRPr>
                    </a:p>
                    <a:p>
                      <a:pPr>
                        <a:lnSpc>
                          <a:spcPct val="107000"/>
                        </a:lnSpc>
                        <a:spcAft>
                          <a:spcPts val="800"/>
                        </a:spcAft>
                      </a:pPr>
                      <a:r>
                        <a:rPr lang="en-US" sz="1200" u="none" kern="1200">
                          <a:solidFill>
                            <a:schemeClr val="dk1"/>
                          </a:solidFill>
                          <a:effectLst/>
                          <a:latin typeface="+mn-lt"/>
                          <a:ea typeface="+mn-ea"/>
                          <a:cs typeface="+mn-cs"/>
                        </a:rPr>
                        <a:t>For ‘parenting’ we mean anyone in a key caring role for the child, providing day to day care for basic needs. </a:t>
                      </a:r>
                      <a:endParaRPr lang="en-GB" sz="1200" u="none" kern="1200">
                        <a:solidFill>
                          <a:schemeClr val="dk1"/>
                        </a:solidFill>
                        <a:effectLst/>
                        <a:latin typeface="+mn-lt"/>
                        <a:ea typeface="+mn-ea"/>
                        <a:cs typeface="+mn-cs"/>
                      </a:endParaRPr>
                    </a:p>
                  </a:txBody>
                  <a:tcPr marL="49817" marR="49817" marT="0" marB="0">
                    <a:solidFill>
                      <a:srgbClr val="E7D7FD"/>
                    </a:solidFill>
                  </a:tcPr>
                </a:tc>
                <a:tc>
                  <a:txBody>
                    <a:bodyPr/>
                    <a:lstStyle/>
                    <a:p>
                      <a:pPr>
                        <a:lnSpc>
                          <a:spcPct val="107000"/>
                        </a:lnSpc>
                        <a:spcAft>
                          <a:spcPts val="800"/>
                        </a:spcAft>
                      </a:pPr>
                      <a:r>
                        <a:rPr lang="en-GB" sz="1200" u="none">
                          <a:effectLst/>
                        </a:rPr>
                        <a:t>When considering Physical Care – ‘Stability of housing’ – where there are concerns around home moves this should be understood in terms of the circumstances and impacts that may affect care. </a:t>
                      </a:r>
                    </a:p>
                    <a:p>
                      <a:pPr>
                        <a:lnSpc>
                          <a:spcPct val="107000"/>
                        </a:lnSpc>
                        <a:spcAft>
                          <a:spcPts val="800"/>
                        </a:spcAft>
                      </a:pPr>
                      <a:r>
                        <a:rPr lang="en-GB" sz="1200" u="none">
                          <a:effectLst/>
                        </a:rPr>
                        <a:t>Moves can happen for a variety of reasons from unstable and short-term housing that could also be linked to economic instability, that may lead to unplanned moves, temporary accommodation that is inappropriate and/or potential education gaps. This is impacting on the child and causing stress for the carer. </a:t>
                      </a:r>
                    </a:p>
                    <a:p>
                      <a:pPr>
                        <a:lnSpc>
                          <a:spcPct val="107000"/>
                        </a:lnSpc>
                        <a:spcAft>
                          <a:spcPts val="800"/>
                        </a:spcAft>
                      </a:pPr>
                      <a:r>
                        <a:rPr lang="en-GB" sz="1200" u="none">
                          <a:effectLst/>
                        </a:rPr>
                        <a:t>Home moves might also exist as a result of being in the forces, where there may be more systems and planning in place to manage the impact on the family. </a:t>
                      </a:r>
                    </a:p>
                    <a:p>
                      <a:pPr>
                        <a:lnSpc>
                          <a:spcPct val="107000"/>
                        </a:lnSpc>
                        <a:spcAft>
                          <a:spcPts val="800"/>
                        </a:spcAft>
                      </a:pPr>
                      <a:r>
                        <a:rPr lang="en-GB" sz="1200" u="none">
                          <a:effectLst/>
                          <a:latin typeface="+mn-lt"/>
                          <a:cs typeface="Arial" panose="020B0604020202020204" pitchFamily="34" charset="0"/>
                        </a:rPr>
                        <a:t>Whilst the stability of housing is affected in both of these examples, the impact will differ due to the reasons, personal circumstances and planning in place. Considering the wider context in these examples along with any mitigating factors that are in place to minimise the impact on a child and support the family with a move, alongside those circumstances that cause the move and compound the issue are essential when making an analysis. </a:t>
                      </a:r>
                    </a:p>
                    <a:p>
                      <a:pPr>
                        <a:lnSpc>
                          <a:spcPct val="107000"/>
                        </a:lnSpc>
                        <a:spcAft>
                          <a:spcPts val="800"/>
                        </a:spcAft>
                      </a:pPr>
                      <a:r>
                        <a:rPr lang="en-GB" sz="1200" u="none">
                          <a:effectLst/>
                          <a:latin typeface="+mn-lt"/>
                          <a:cs typeface="Arial" panose="020B0604020202020204" pitchFamily="34" charset="0"/>
                        </a:rPr>
                        <a:t>The </a:t>
                      </a:r>
                      <a:r>
                        <a:rPr lang="en-GB" sz="1200" b="1">
                          <a:effectLst/>
                          <a:hlinkClick r:id="rId4" tooltip="https://lincolnshirescb.proceduresonline.com/p_mobile_families_guid.html"/>
                        </a:rPr>
                        <a:t>LCSP Transient Families Policy</a:t>
                      </a:r>
                      <a:r>
                        <a:rPr lang="en-GB" sz="1200" b="1">
                          <a:effectLst/>
                        </a:rPr>
                        <a:t> </a:t>
                      </a:r>
                      <a:r>
                        <a:rPr lang="en-GB" sz="1200" u="none">
                          <a:effectLst/>
                          <a:latin typeface="+mn-lt"/>
                          <a:cs typeface="Arial" panose="020B0604020202020204" pitchFamily="34" charset="0"/>
                        </a:rPr>
                        <a:t>may be useful to consider when working with families that move frequently.</a:t>
                      </a:r>
                    </a:p>
                    <a:p>
                      <a:pPr>
                        <a:lnSpc>
                          <a:spcPct val="107000"/>
                        </a:lnSpc>
                        <a:spcAft>
                          <a:spcPts val="800"/>
                        </a:spcAft>
                      </a:pPr>
                      <a:endParaRPr lang="en-GB" sz="1200" u="none">
                        <a:effectLst/>
                        <a:latin typeface="+mn-lt"/>
                      </a:endParaRPr>
                    </a:p>
                  </a:txBody>
                  <a:tcPr marL="49817" marR="49817" marT="0" marB="0">
                    <a:solidFill>
                      <a:schemeClr val="accent5">
                        <a:lumMod val="20000"/>
                        <a:lumOff val="80000"/>
                      </a:schemeClr>
                    </a:solidFill>
                  </a:tcPr>
                </a:tc>
                <a:extLst>
                  <a:ext uri="{0D108BD9-81ED-4DB2-BD59-A6C34878D82A}">
                    <a16:rowId xmlns:a16="http://schemas.microsoft.com/office/drawing/2014/main" val="2571158802"/>
                  </a:ext>
                </a:extLst>
              </a:tr>
            </a:tbl>
          </a:graphicData>
        </a:graphic>
      </p:graphicFrame>
      <p:sp>
        <p:nvSpPr>
          <p:cNvPr id="10" name="Title 1">
            <a:extLst>
              <a:ext uri="{FF2B5EF4-FFF2-40B4-BE49-F238E27FC236}">
                <a16:creationId xmlns:a16="http://schemas.microsoft.com/office/drawing/2014/main" id="{B9B42975-579D-9161-31D0-2218BA340C21}"/>
              </a:ext>
            </a:extLst>
          </p:cNvPr>
          <p:cNvSpPr txBox="1">
            <a:spLocks/>
          </p:cNvSpPr>
          <p:nvPr/>
        </p:nvSpPr>
        <p:spPr>
          <a:xfrm>
            <a:off x="-1" y="51461"/>
            <a:ext cx="7840301"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2" name="TextBox 1">
            <a:extLst>
              <a:ext uri="{FF2B5EF4-FFF2-40B4-BE49-F238E27FC236}">
                <a16:creationId xmlns:a16="http://schemas.microsoft.com/office/drawing/2014/main" id="{1042B638-8C10-37D8-11D1-B5B27CF3C3C9}"/>
              </a:ext>
            </a:extLst>
          </p:cNvPr>
          <p:cNvSpPr txBox="1"/>
          <p:nvPr/>
        </p:nvSpPr>
        <p:spPr>
          <a:xfrm>
            <a:off x="699638" y="5632009"/>
            <a:ext cx="10646876" cy="1015663"/>
          </a:xfrm>
          <a:prstGeom prst="rect">
            <a:avLst/>
          </a:prstGeom>
          <a:solidFill>
            <a:srgbClr val="D2B3FB"/>
          </a:solidFill>
        </p:spPr>
        <p:txBody>
          <a:bodyPr wrap="square" rtlCol="0">
            <a:spAutoFit/>
          </a:bodyPr>
          <a:lstStyle/>
          <a:p>
            <a:pPr algn="ctr"/>
            <a:endParaRPr lang="en-GB" sz="1200"/>
          </a:p>
          <a:p>
            <a:pPr algn="ctr"/>
            <a:r>
              <a:rPr lang="en-GB" sz="1200"/>
              <a:t>Further support is provided later in the resource on how to </a:t>
            </a:r>
            <a:r>
              <a:rPr lang="en-GB" sz="1200">
                <a:hlinkClick r:id="rId5" action="ppaction://hlinksldjump"/>
              </a:rPr>
              <a:t>‘Think Family’</a:t>
            </a:r>
            <a:r>
              <a:rPr lang="en-GB" sz="1200"/>
              <a:t>.</a:t>
            </a:r>
          </a:p>
          <a:p>
            <a:pPr algn="ctr"/>
            <a:endParaRPr lang="en-GB" sz="1200"/>
          </a:p>
          <a:p>
            <a:pPr algn="ctr"/>
            <a:r>
              <a:rPr lang="en-GB" sz="1200"/>
              <a:t>You might also find the </a:t>
            </a:r>
            <a:r>
              <a:rPr lang="en-GB" sz="1200">
                <a:hlinkClick r:id="rId6" action="ppaction://hlinksldjump"/>
              </a:rPr>
              <a:t>‘Responding to Environment and Intersectionality’ </a:t>
            </a:r>
            <a:r>
              <a:rPr lang="en-GB" sz="1200"/>
              <a:t>section helpful. </a:t>
            </a:r>
          </a:p>
          <a:p>
            <a:pPr algn="ctr"/>
            <a:endParaRPr lang="en-GB" sz="1200"/>
          </a:p>
        </p:txBody>
      </p:sp>
    </p:spTree>
    <p:extLst>
      <p:ext uri="{BB962C8B-B14F-4D97-AF65-F5344CB8AC3E}">
        <p14:creationId xmlns:p14="http://schemas.microsoft.com/office/powerpoint/2010/main" val="7390779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6" name="TextBox 5">
            <a:extLst>
              <a:ext uri="{FF2B5EF4-FFF2-40B4-BE49-F238E27FC236}">
                <a16:creationId xmlns:a16="http://schemas.microsoft.com/office/drawing/2014/main" id="{F8C6BF53-6975-6A5D-50AD-ED9C3BB393B2}"/>
              </a:ext>
            </a:extLst>
          </p:cNvPr>
          <p:cNvSpPr txBox="1"/>
          <p:nvPr/>
        </p:nvSpPr>
        <p:spPr>
          <a:xfrm>
            <a:off x="67792" y="677854"/>
            <a:ext cx="11726101" cy="275653"/>
          </a:xfrm>
          <a:prstGeom prst="rect">
            <a:avLst/>
          </a:prstGeom>
          <a:noFill/>
        </p:spPr>
        <p:txBody>
          <a:bodyPr wrap="square">
            <a:spAutoFit/>
          </a:bodyPr>
          <a:lstStyle/>
          <a:p>
            <a:pPr>
              <a:lnSpc>
                <a:spcPct val="107000"/>
              </a:lnSpc>
              <a:spcAft>
                <a:spcPts val="800"/>
              </a:spcAft>
            </a:pPr>
            <a:endParaRPr lang="en-GB" sz="1200">
              <a:effectLst/>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F759D8B3-A635-9427-A875-80D81E4CEF04}"/>
              </a:ext>
            </a:extLst>
          </p:cNvPr>
          <p:cNvGraphicFramePr>
            <a:graphicFrameLocks noGrp="1"/>
          </p:cNvGraphicFramePr>
          <p:nvPr>
            <p:extLst>
              <p:ext uri="{D42A27DB-BD31-4B8C-83A1-F6EECF244321}">
                <p14:modId xmlns:p14="http://schemas.microsoft.com/office/powerpoint/2010/main" val="2925108401"/>
              </p:ext>
            </p:extLst>
          </p:nvPr>
        </p:nvGraphicFramePr>
        <p:xfrm>
          <a:off x="364966" y="740354"/>
          <a:ext cx="11131752" cy="4902056"/>
        </p:xfrm>
        <a:graphic>
          <a:graphicData uri="http://schemas.openxmlformats.org/drawingml/2006/table">
            <a:tbl>
              <a:tblPr firstRow="1" firstCol="1" bandRow="1">
                <a:tableStyleId>{5C22544A-7EE6-4342-B048-85BDC9FD1C3A}</a:tableStyleId>
              </a:tblPr>
              <a:tblGrid>
                <a:gridCol w="2097252">
                  <a:extLst>
                    <a:ext uri="{9D8B030D-6E8A-4147-A177-3AD203B41FA5}">
                      <a16:colId xmlns:a16="http://schemas.microsoft.com/office/drawing/2014/main" val="2014549236"/>
                    </a:ext>
                  </a:extLst>
                </a:gridCol>
                <a:gridCol w="3956689">
                  <a:extLst>
                    <a:ext uri="{9D8B030D-6E8A-4147-A177-3AD203B41FA5}">
                      <a16:colId xmlns:a16="http://schemas.microsoft.com/office/drawing/2014/main" val="3130114009"/>
                    </a:ext>
                  </a:extLst>
                </a:gridCol>
                <a:gridCol w="5077811">
                  <a:extLst>
                    <a:ext uri="{9D8B030D-6E8A-4147-A177-3AD203B41FA5}">
                      <a16:colId xmlns:a16="http://schemas.microsoft.com/office/drawing/2014/main" val="705999589"/>
                    </a:ext>
                  </a:extLst>
                </a:gridCol>
              </a:tblGrid>
              <a:tr h="330056">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Question</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91669324"/>
                  </a:ext>
                </a:extLst>
              </a:tr>
              <a:tr h="3142093">
                <a:tc>
                  <a:txBody>
                    <a:bodyPr/>
                    <a:lstStyle/>
                    <a:p>
                      <a:pPr>
                        <a:lnSpc>
                          <a:spcPct val="107000"/>
                        </a:lnSpc>
                        <a:spcAft>
                          <a:spcPts val="800"/>
                        </a:spcAft>
                      </a:pPr>
                      <a:r>
                        <a:rPr lang="en-GB" sz="1200" u="none" kern="1200">
                          <a:solidFill>
                            <a:schemeClr val="dk1"/>
                          </a:solidFill>
                          <a:effectLst/>
                          <a:latin typeface="+mn-lt"/>
                          <a:ea typeface="+mn-ea"/>
                          <a:cs typeface="+mn-cs"/>
                        </a:rPr>
                        <a:t>What are the factors impacting the carer?</a:t>
                      </a:r>
                    </a:p>
                  </a:txBody>
                  <a:tcPr marL="34966" marR="34966" marT="0" marB="0">
                    <a:solidFill>
                      <a:schemeClr val="accent6">
                        <a:lumMod val="20000"/>
                        <a:lumOff val="80000"/>
                      </a:schemeClr>
                    </a:solidFill>
                  </a:tcPr>
                </a:tc>
                <a:tc>
                  <a:txBody>
                    <a:bodyPr/>
                    <a:lstStyle/>
                    <a:p>
                      <a:pPr>
                        <a:lnSpc>
                          <a:spcPct val="107000"/>
                        </a:lnSpc>
                        <a:spcAft>
                          <a:spcPts val="800"/>
                        </a:spcAft>
                      </a:pPr>
                      <a:r>
                        <a:rPr lang="en-GB" sz="1200" u="none">
                          <a:effectLst/>
                        </a:rPr>
                        <a:t>Causal factors are those that have been identified as having a causal link to neglect, directly related to the carer.  </a:t>
                      </a:r>
                    </a:p>
                    <a:p>
                      <a:pPr>
                        <a:lnSpc>
                          <a:spcPct val="107000"/>
                        </a:lnSpc>
                        <a:spcAft>
                          <a:spcPts val="800"/>
                        </a:spcAft>
                      </a:pPr>
                      <a:r>
                        <a:rPr lang="en-GB" sz="1200">
                          <a:effectLst/>
                        </a:rPr>
                        <a:t>Any identification of a casual factor and analysis of caregiving must take into account the lived experience of the child and the motivation and capacity of the carer to support and protect the child.  </a:t>
                      </a:r>
                    </a:p>
                    <a:p>
                      <a:pPr>
                        <a:lnSpc>
                          <a:spcPct val="107000"/>
                        </a:lnSpc>
                        <a:spcAft>
                          <a:spcPts val="800"/>
                        </a:spcAft>
                      </a:pPr>
                      <a:r>
                        <a:rPr lang="en-GB" sz="1200">
                          <a:effectLst/>
                        </a:rPr>
                        <a:t>It is important to note these casual factors can be interlinked and may also appear with any of the other stresses such as personal circumstances of change, loss or adversity such as poverty or discrimination.</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34966" marR="34966" marT="0" marB="0">
                    <a:solidFill>
                      <a:srgbClr val="EEDDFF"/>
                    </a:solidFill>
                  </a:tcPr>
                </a:tc>
                <a:tc>
                  <a:txBody>
                    <a:bodyPr/>
                    <a:lstStyle/>
                    <a:p>
                      <a:pPr algn="just"/>
                      <a:r>
                        <a:rPr lang="en-GB" sz="1200" u="none" strike="noStrike">
                          <a:effectLst/>
                        </a:rPr>
                        <a:t>Whilst acknowledging that a causal factor is impacting on the carer, it is essential to then consider what impact this is having on the child. Where an identified causal factor is substance use, you might find this impacts on several areas of care. </a:t>
                      </a:r>
                    </a:p>
                    <a:p>
                      <a:pPr algn="just"/>
                      <a:endParaRPr lang="en-GB" sz="1200" u="none" strike="noStrike">
                        <a:effectLst/>
                      </a:endParaRPr>
                    </a:p>
                    <a:p>
                      <a:pPr algn="just"/>
                      <a:r>
                        <a:rPr lang="en-GB" sz="1200" u="none" strike="noStrike">
                          <a:effectLst/>
                        </a:rPr>
                        <a:t>When considering substance use and Love and Care – ‘Warmth and Care (including for unborn babies)’, there are concerns about a carer’s inconsistent responses to the child. The child reports changes in responses from caring and kind to scary, angry and upsetting. This directly impacts the care provided to the child which makes them feel unsafe and is likely to impact on their attachment (</a:t>
                      </a:r>
                      <a:r>
                        <a:rPr lang="en-GB" sz="1200" b="0" i="0" u="sng" strike="noStrike" kern="1200">
                          <a:solidFill>
                            <a:schemeClr val="dk1"/>
                          </a:solidFill>
                          <a:effectLst/>
                          <a:latin typeface="+mn-lt"/>
                          <a:ea typeface="+mn-ea"/>
                          <a:cs typeface="+mn-cs"/>
                          <a:hlinkClick r:id="rId4"/>
                        </a:rPr>
                        <a:t>NSPCC</a:t>
                      </a:r>
                      <a:r>
                        <a:rPr lang="en-GB" sz="1200" b="0" i="0" u="none" strike="noStrike" kern="1200">
                          <a:solidFill>
                            <a:schemeClr val="dk1"/>
                          </a:solidFill>
                          <a:effectLst/>
                          <a:latin typeface="+mn-lt"/>
                          <a:ea typeface="+mn-ea"/>
                          <a:cs typeface="+mn-cs"/>
                        </a:rPr>
                        <a:t> </a:t>
                      </a:r>
                      <a:r>
                        <a:rPr lang="en-GB" sz="1200" u="none" strike="noStrike" kern="1200">
                          <a:solidFill>
                            <a:schemeClr val="dk1"/>
                          </a:solidFill>
                          <a:effectLst/>
                          <a:latin typeface="+mn-lt"/>
                          <a:ea typeface="+mn-ea"/>
                          <a:cs typeface="+mn-cs"/>
                        </a:rPr>
                        <a:t>provide details around attachment and child development).</a:t>
                      </a:r>
                    </a:p>
                    <a:p>
                      <a:pPr algn="just"/>
                      <a:endParaRPr lang="en-GB" sz="1200" u="none" strike="noStrike">
                        <a:effectLst/>
                      </a:endParaRPr>
                    </a:p>
                    <a:p>
                      <a:pPr algn="just"/>
                      <a:r>
                        <a:rPr lang="en-GB" sz="1200" u="none" strike="noStrike">
                          <a:effectLst/>
                        </a:rPr>
                        <a:t>In respect of ‘positive values’, the child needs to be provided with role modelling regarding their emotional regulation and the actions of the care giver who has problematic substance use may reduce the quality of this interaction causing a child to miss vital cues regarding their own needs and emotions. </a:t>
                      </a:r>
                    </a:p>
                    <a:p>
                      <a:pPr algn="just"/>
                      <a:endParaRPr lang="en-GB" sz="1200" u="sng">
                        <a:effectLst/>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GB" sz="1200" u="none" strike="noStrike">
                          <a:effectLst/>
                        </a:rPr>
                        <a:t>The use of substances may also impact on an ability to provide appropriate ‘physical care’, for instance decisions around co-sleeping and/or neglecting the child’s hygiene needs. It could also impact on </a:t>
                      </a:r>
                      <a:r>
                        <a:rPr lang="en-GB" sz="1200" u="none" strike="noStrike" kern="1200">
                          <a:solidFill>
                            <a:schemeClr val="dk1"/>
                          </a:solidFill>
                          <a:effectLst/>
                          <a:latin typeface="+mn-lt"/>
                          <a:ea typeface="+mn-ea"/>
                          <a:cs typeface="+mn-cs"/>
                        </a:rPr>
                        <a:t>‘Safety and Supe</a:t>
                      </a:r>
                      <a:r>
                        <a:rPr lang="en-GB" sz="1200" u="none" strike="noStrike">
                          <a:effectLst/>
                        </a:rPr>
                        <a:t>rvision’, for instance the child being around unsafe adults or being left unsupervised.</a:t>
                      </a:r>
                      <a:endParaRPr lang="en-GB" sz="1200" u="sng">
                        <a:effectLst/>
                      </a:endParaRPr>
                    </a:p>
                    <a:p>
                      <a:pPr algn="just"/>
                      <a:r>
                        <a:rPr lang="en-GB" sz="1200" u="none" strike="noStrike">
                          <a:effectLst/>
                        </a:rPr>
                        <a:t> </a:t>
                      </a:r>
                      <a:endParaRPr lang="en-GB" sz="1200" b="1" u="sng">
                        <a:effectLst/>
                        <a:latin typeface="Times New Roman" panose="02020603050405020304" pitchFamily="18" charset="0"/>
                        <a:ea typeface="Times New Roman" panose="02020603050405020304" pitchFamily="18" charset="0"/>
                        <a:cs typeface="Arial" panose="020B0604020202020204" pitchFamily="34" charset="0"/>
                      </a:endParaRPr>
                    </a:p>
                  </a:txBody>
                  <a:tcPr marL="34966" marR="34966" marT="0" marB="0">
                    <a:solidFill>
                      <a:schemeClr val="accent5">
                        <a:lumMod val="20000"/>
                        <a:lumOff val="80000"/>
                      </a:schemeClr>
                    </a:solidFill>
                  </a:tcPr>
                </a:tc>
                <a:extLst>
                  <a:ext uri="{0D108BD9-81ED-4DB2-BD59-A6C34878D82A}">
                    <a16:rowId xmlns:a16="http://schemas.microsoft.com/office/drawing/2014/main" val="3407002190"/>
                  </a:ext>
                </a:extLst>
              </a:tr>
            </a:tbl>
          </a:graphicData>
        </a:graphic>
      </p:graphicFrame>
      <p:sp>
        <p:nvSpPr>
          <p:cNvPr id="11" name="Title 1">
            <a:extLst>
              <a:ext uri="{FF2B5EF4-FFF2-40B4-BE49-F238E27FC236}">
                <a16:creationId xmlns:a16="http://schemas.microsoft.com/office/drawing/2014/main" id="{1211A87E-6A20-7924-4E59-D3DF869C399C}"/>
              </a:ext>
            </a:extLst>
          </p:cNvPr>
          <p:cNvSpPr txBox="1">
            <a:spLocks/>
          </p:cNvSpPr>
          <p:nvPr/>
        </p:nvSpPr>
        <p:spPr>
          <a:xfrm>
            <a:off x="0" y="51461"/>
            <a:ext cx="7660888"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12" name="TextBox 11">
            <a:extLst>
              <a:ext uri="{FF2B5EF4-FFF2-40B4-BE49-F238E27FC236}">
                <a16:creationId xmlns:a16="http://schemas.microsoft.com/office/drawing/2014/main" id="{C98B0759-48DF-076E-31E2-818AE9C74CB8}"/>
              </a:ext>
            </a:extLst>
          </p:cNvPr>
          <p:cNvSpPr txBox="1"/>
          <p:nvPr/>
        </p:nvSpPr>
        <p:spPr>
          <a:xfrm>
            <a:off x="607404" y="5975542"/>
            <a:ext cx="10646876" cy="830997"/>
          </a:xfrm>
          <a:prstGeom prst="rect">
            <a:avLst/>
          </a:prstGeom>
          <a:solidFill>
            <a:srgbClr val="D2B3FB"/>
          </a:solidFill>
        </p:spPr>
        <p:txBody>
          <a:bodyPr wrap="square" rtlCol="0">
            <a:spAutoFit/>
          </a:bodyPr>
          <a:lstStyle/>
          <a:p>
            <a:pPr algn="ctr"/>
            <a:endParaRPr lang="en-GB" sz="1200"/>
          </a:p>
          <a:p>
            <a:pPr algn="ctr"/>
            <a:r>
              <a:rPr lang="en-GB" sz="1200"/>
              <a:t>Details on </a:t>
            </a:r>
            <a:r>
              <a:rPr lang="en-GB" sz="1200">
                <a:hlinkClick r:id="rId5" action="ppaction://hlinksldjump"/>
              </a:rPr>
              <a:t>Causal Factors </a:t>
            </a:r>
            <a:r>
              <a:rPr lang="en-GB" sz="1200"/>
              <a:t>are located earlier in the resource. Each identified causal factor links to an area later in the resource that supports with responding to the individual causal factor. </a:t>
            </a:r>
          </a:p>
          <a:p>
            <a:pPr algn="ctr"/>
            <a:endParaRPr lang="en-GB" sz="1200"/>
          </a:p>
        </p:txBody>
      </p:sp>
    </p:spTree>
    <p:extLst>
      <p:ext uri="{BB962C8B-B14F-4D97-AF65-F5344CB8AC3E}">
        <p14:creationId xmlns:p14="http://schemas.microsoft.com/office/powerpoint/2010/main" val="29713152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D00449DD-2303-8AF5-D36B-D76D8862B336}"/>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6" name="TextBox 5">
            <a:extLst>
              <a:ext uri="{FF2B5EF4-FFF2-40B4-BE49-F238E27FC236}">
                <a16:creationId xmlns:a16="http://schemas.microsoft.com/office/drawing/2014/main" id="{F8C6BF53-6975-6A5D-50AD-ED9C3BB393B2}"/>
              </a:ext>
            </a:extLst>
          </p:cNvPr>
          <p:cNvSpPr txBox="1"/>
          <p:nvPr/>
        </p:nvSpPr>
        <p:spPr>
          <a:xfrm>
            <a:off x="67792" y="677854"/>
            <a:ext cx="11726101" cy="275653"/>
          </a:xfrm>
          <a:prstGeom prst="rect">
            <a:avLst/>
          </a:prstGeom>
          <a:noFill/>
        </p:spPr>
        <p:txBody>
          <a:bodyPr wrap="square">
            <a:spAutoFit/>
          </a:bodyPr>
          <a:lstStyle/>
          <a:p>
            <a:pPr>
              <a:lnSpc>
                <a:spcPct val="107000"/>
              </a:lnSpc>
              <a:spcAft>
                <a:spcPts val="800"/>
              </a:spcAft>
            </a:pPr>
            <a:endParaRPr lang="en-GB" sz="1200">
              <a:effectLst/>
              <a:ea typeface="Calibri" panose="020F0502020204030204" pitchFamily="34" charset="0"/>
              <a:cs typeface="Arial" panose="020B0604020202020204" pitchFamily="34" charset="0"/>
            </a:endParaRPr>
          </a:p>
        </p:txBody>
      </p:sp>
      <p:graphicFrame>
        <p:nvGraphicFramePr>
          <p:cNvPr id="7" name="Table 6">
            <a:extLst>
              <a:ext uri="{FF2B5EF4-FFF2-40B4-BE49-F238E27FC236}">
                <a16:creationId xmlns:a16="http://schemas.microsoft.com/office/drawing/2014/main" id="{F759D8B3-A635-9427-A875-80D81E4CEF04}"/>
              </a:ext>
            </a:extLst>
          </p:cNvPr>
          <p:cNvGraphicFramePr>
            <a:graphicFrameLocks noGrp="1"/>
          </p:cNvGraphicFramePr>
          <p:nvPr>
            <p:extLst>
              <p:ext uri="{D42A27DB-BD31-4B8C-83A1-F6EECF244321}">
                <p14:modId xmlns:p14="http://schemas.microsoft.com/office/powerpoint/2010/main" val="2543533223"/>
              </p:ext>
            </p:extLst>
          </p:nvPr>
        </p:nvGraphicFramePr>
        <p:xfrm>
          <a:off x="364966" y="1069177"/>
          <a:ext cx="11131752" cy="3962701"/>
        </p:xfrm>
        <a:graphic>
          <a:graphicData uri="http://schemas.openxmlformats.org/drawingml/2006/table">
            <a:tbl>
              <a:tblPr firstRow="1" firstCol="1" bandRow="1">
                <a:tableStyleId>{5C22544A-7EE6-4342-B048-85BDC9FD1C3A}</a:tableStyleId>
              </a:tblPr>
              <a:tblGrid>
                <a:gridCol w="2097252">
                  <a:extLst>
                    <a:ext uri="{9D8B030D-6E8A-4147-A177-3AD203B41FA5}">
                      <a16:colId xmlns:a16="http://schemas.microsoft.com/office/drawing/2014/main" val="2014549236"/>
                    </a:ext>
                  </a:extLst>
                </a:gridCol>
                <a:gridCol w="4481790">
                  <a:extLst>
                    <a:ext uri="{9D8B030D-6E8A-4147-A177-3AD203B41FA5}">
                      <a16:colId xmlns:a16="http://schemas.microsoft.com/office/drawing/2014/main" val="3130114009"/>
                    </a:ext>
                  </a:extLst>
                </a:gridCol>
                <a:gridCol w="4552710">
                  <a:extLst>
                    <a:ext uri="{9D8B030D-6E8A-4147-A177-3AD203B41FA5}">
                      <a16:colId xmlns:a16="http://schemas.microsoft.com/office/drawing/2014/main" val="705999589"/>
                    </a:ext>
                  </a:extLst>
                </a:gridCol>
              </a:tblGrid>
              <a:tr h="330056">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Question</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6">
                        <a:lumMod val="20000"/>
                        <a:lumOff val="80000"/>
                      </a:schemeClr>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Context</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rgbClr val="EEDDFF"/>
                    </a:solidFill>
                  </a:tcPr>
                </a:tc>
                <a:tc>
                  <a:txBody>
                    <a:bodyPr/>
                    <a:lstStyle/>
                    <a:p>
                      <a:pPr>
                        <a:lnSpc>
                          <a:spcPct val="107000"/>
                        </a:lnSpc>
                        <a:spcAft>
                          <a:spcPts val="800"/>
                        </a:spcAft>
                      </a:pPr>
                      <a:r>
                        <a:rPr lang="en-GB" sz="1200" u="sng">
                          <a:solidFill>
                            <a:schemeClr val="tx1"/>
                          </a:solidFill>
                          <a:effectLst/>
                          <a:latin typeface="+mn-lt"/>
                          <a:ea typeface="Calibri" panose="020F0502020204030204" pitchFamily="34" charset="0"/>
                          <a:cs typeface="Calibri" panose="020F0502020204030204" pitchFamily="34" charset="0"/>
                        </a:rPr>
                        <a:t>Example</a:t>
                      </a:r>
                      <a:endParaRPr lang="en-GB" sz="1200">
                        <a:solidFill>
                          <a:schemeClr val="tx1"/>
                        </a:solidFill>
                        <a:effectLst/>
                        <a:latin typeface="+mn-lt"/>
                        <a:ea typeface="Calibri" panose="020F0502020204030204" pitchFamily="34"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291669324"/>
                  </a:ext>
                </a:extLst>
              </a:tr>
              <a:tr h="1209244">
                <a:tc>
                  <a:txBody>
                    <a:bodyPr/>
                    <a:lstStyle/>
                    <a:p>
                      <a:pPr>
                        <a:lnSpc>
                          <a:spcPct val="107000"/>
                        </a:lnSpc>
                        <a:spcAft>
                          <a:spcPts val="800"/>
                        </a:spcAft>
                      </a:pPr>
                      <a:r>
                        <a:rPr lang="en-GB" sz="1200" b="0" u="none">
                          <a:solidFill>
                            <a:schemeClr val="tx1"/>
                          </a:solidFill>
                          <a:effectLst/>
                        </a:rPr>
                        <a:t>What needs to happen next? </a:t>
                      </a:r>
                      <a:endParaRPr lang="en-GB" sz="1200" b="0" u="none">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34966" marR="34966" marT="0" marB="0">
                    <a:solidFill>
                      <a:schemeClr val="accent6">
                        <a:lumMod val="20000"/>
                        <a:lumOff val="80000"/>
                      </a:schemeClr>
                    </a:solidFill>
                  </a:tcPr>
                </a:tc>
                <a:tc>
                  <a:txBody>
                    <a:bodyPr/>
                    <a:lstStyle/>
                    <a:p>
                      <a:pPr>
                        <a:lnSpc>
                          <a:spcPct val="107000"/>
                        </a:lnSpc>
                        <a:spcAft>
                          <a:spcPts val="800"/>
                        </a:spcAft>
                      </a:pPr>
                      <a:r>
                        <a:rPr lang="en-GB" sz="1200" u="none">
                          <a:effectLst/>
                        </a:rPr>
                        <a:t>Determining circumstances, causal factors, impacts on the child and what strengths are present will assist you in deciding what will happen next. This may be at the point of formulating the initial plan or at a review point.  </a:t>
                      </a:r>
                    </a:p>
                    <a:p>
                      <a:pPr>
                        <a:lnSpc>
                          <a:spcPct val="107000"/>
                        </a:lnSpc>
                        <a:spcAft>
                          <a:spcPts val="800"/>
                        </a:spcAft>
                      </a:pPr>
                      <a:endParaRPr lang="en-GB" sz="1200" u="none">
                        <a:effectLst/>
                      </a:endParaRPr>
                    </a:p>
                    <a:p>
                      <a:pPr>
                        <a:lnSpc>
                          <a:spcPct val="107000"/>
                        </a:lnSpc>
                        <a:spcAft>
                          <a:spcPts val="800"/>
                        </a:spcAft>
                      </a:pPr>
                      <a:r>
                        <a:rPr lang="en-GB" sz="1200" u="none">
                          <a:effectLst/>
                        </a:rPr>
                        <a:t>Where an incident has occurred or there is concern around immediate harm, the next steps will follow escalation and safeguarding processes.  </a:t>
                      </a:r>
                      <a:endParaRPr lang="en-GB" sz="1200" u="none">
                        <a:effectLst/>
                        <a:latin typeface="Calibri" panose="020F0502020204030204" pitchFamily="34" charset="0"/>
                        <a:ea typeface="Calibri" panose="020F0502020204030204" pitchFamily="34" charset="0"/>
                        <a:cs typeface="Arial" panose="020B0604020202020204" pitchFamily="34" charset="0"/>
                      </a:endParaRPr>
                    </a:p>
                  </a:txBody>
                  <a:tcPr marL="34966" marR="34966" marT="0" marB="0">
                    <a:solidFill>
                      <a:srgbClr val="EEDDFF"/>
                    </a:solidFill>
                  </a:tcPr>
                </a:tc>
                <a:tc>
                  <a:txBody>
                    <a:bodyPr/>
                    <a:lstStyle/>
                    <a:p>
                      <a:pPr>
                        <a:lnSpc>
                          <a:spcPct val="107000"/>
                        </a:lnSpc>
                        <a:spcAft>
                          <a:spcPts val="800"/>
                        </a:spcAft>
                      </a:pPr>
                      <a:r>
                        <a:rPr lang="en-GB" sz="1200">
                          <a:effectLst/>
                          <a:latin typeface="+mn-lt"/>
                          <a:ea typeface="Calibri" panose="020F0502020204030204" pitchFamily="34" charset="0"/>
                          <a:cs typeface="Arial" panose="020B0604020202020204" pitchFamily="34" charset="0"/>
                        </a:rPr>
                        <a:t>Individual responses to neglect will depend on a significant number of things. </a:t>
                      </a: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Calibri" panose="020F0502020204030204" pitchFamily="34" charset="0"/>
                          <a:cs typeface="Arial" panose="020B0604020202020204" pitchFamily="34" charset="0"/>
                        </a:rPr>
                        <a:t>This resource and the Scales have been designed to support professionals to respond in a strengths-based approach, considering the individual needs of the family, and the child’s voice. Therefore, this should be considered alongside and </a:t>
                      </a:r>
                      <a:r>
                        <a:rPr lang="en-GB" sz="1200">
                          <a:effectLst/>
                          <a:latin typeface="+mn-lt"/>
                          <a:ea typeface="Calibri" panose="020F0502020204030204" pitchFamily="34" charset="0"/>
                          <a:cs typeface="Arial" panose="020B0604020202020204" pitchFamily="34" charset="0"/>
                          <a:hlinkClick r:id="rId4" action="ppaction://hlinksldjump"/>
                        </a:rPr>
                        <a:t>tools and resources </a:t>
                      </a:r>
                      <a:r>
                        <a:rPr lang="en-GB" sz="1200">
                          <a:effectLst/>
                          <a:latin typeface="+mn-lt"/>
                          <a:ea typeface="Calibri" panose="020F0502020204030204" pitchFamily="34" charset="0"/>
                          <a:cs typeface="Arial" panose="020B0604020202020204" pitchFamily="34" charset="0"/>
                        </a:rPr>
                        <a:t>provided later in this resource. </a:t>
                      </a: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Calibri" panose="020F0502020204030204" pitchFamily="34" charset="0"/>
                          <a:cs typeface="Arial" panose="020B0604020202020204" pitchFamily="34" charset="0"/>
                        </a:rPr>
                        <a:t>The </a:t>
                      </a:r>
                      <a:r>
                        <a:rPr lang="en-GB" sz="1200">
                          <a:effectLst/>
                          <a:latin typeface="+mn-lt"/>
                          <a:ea typeface="Calibri" panose="020F0502020204030204" pitchFamily="34" charset="0"/>
                          <a:cs typeface="Arial" panose="020B0604020202020204" pitchFamily="34" charset="0"/>
                          <a:hlinkClick r:id="rId5" action="ppaction://hlinksldjump"/>
                        </a:rPr>
                        <a:t>six key areas of understanding neglect </a:t>
                      </a:r>
                      <a:r>
                        <a:rPr lang="en-GB" sz="1200">
                          <a:effectLst/>
                          <a:latin typeface="+mn-lt"/>
                          <a:ea typeface="Calibri" panose="020F0502020204030204" pitchFamily="34" charset="0"/>
                          <a:cs typeface="Arial" panose="020B0604020202020204" pitchFamily="34" charset="0"/>
                        </a:rPr>
                        <a:t>will help in formulating any plan.</a:t>
                      </a: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p>
                      <a:pPr>
                        <a:lnSpc>
                          <a:spcPct val="107000"/>
                        </a:lnSpc>
                        <a:spcAft>
                          <a:spcPts val="800"/>
                        </a:spcAft>
                      </a:pPr>
                      <a:r>
                        <a:rPr lang="en-GB" sz="1200">
                          <a:effectLst/>
                          <a:latin typeface="+mn-lt"/>
                          <a:ea typeface="Calibri" panose="020F0502020204030204" pitchFamily="34" charset="0"/>
                          <a:cs typeface="Arial" panose="020B0604020202020204" pitchFamily="34" charset="0"/>
                        </a:rPr>
                        <a:t>The impact and experience of the child should be held central in deciding what needs to happen next. </a:t>
                      </a:r>
                    </a:p>
                    <a:p>
                      <a:pPr>
                        <a:lnSpc>
                          <a:spcPct val="107000"/>
                        </a:lnSpc>
                        <a:spcAft>
                          <a:spcPts val="800"/>
                        </a:spcAft>
                      </a:pPr>
                      <a:endParaRPr lang="en-GB" sz="1200">
                        <a:effectLst/>
                        <a:latin typeface="+mn-lt"/>
                        <a:ea typeface="Calibri" panose="020F0502020204030204" pitchFamily="34" charset="0"/>
                        <a:cs typeface="Arial" panose="020B0604020202020204" pitchFamily="34" charset="0"/>
                      </a:endParaRPr>
                    </a:p>
                  </a:txBody>
                  <a:tcPr marL="34966" marR="34966" marT="0" marB="0">
                    <a:solidFill>
                      <a:schemeClr val="accent5">
                        <a:lumMod val="20000"/>
                        <a:lumOff val="80000"/>
                      </a:schemeClr>
                    </a:solidFill>
                  </a:tcPr>
                </a:tc>
                <a:extLst>
                  <a:ext uri="{0D108BD9-81ED-4DB2-BD59-A6C34878D82A}">
                    <a16:rowId xmlns:a16="http://schemas.microsoft.com/office/drawing/2014/main" val="2567485359"/>
                  </a:ext>
                </a:extLst>
              </a:tr>
            </a:tbl>
          </a:graphicData>
        </a:graphic>
      </p:graphicFrame>
      <p:sp>
        <p:nvSpPr>
          <p:cNvPr id="11" name="Title 1">
            <a:extLst>
              <a:ext uri="{FF2B5EF4-FFF2-40B4-BE49-F238E27FC236}">
                <a16:creationId xmlns:a16="http://schemas.microsoft.com/office/drawing/2014/main" id="{1211A87E-6A20-7924-4E59-D3DF869C399C}"/>
              </a:ext>
            </a:extLst>
          </p:cNvPr>
          <p:cNvSpPr txBox="1">
            <a:spLocks/>
          </p:cNvSpPr>
          <p:nvPr/>
        </p:nvSpPr>
        <p:spPr>
          <a:xfrm>
            <a:off x="-1" y="51461"/>
            <a:ext cx="7912729"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Guidance on Lincolnshire Child Neglect Scales</a:t>
            </a:r>
          </a:p>
        </p:txBody>
      </p:sp>
      <p:sp>
        <p:nvSpPr>
          <p:cNvPr id="5" name="TextBox 4">
            <a:extLst>
              <a:ext uri="{FF2B5EF4-FFF2-40B4-BE49-F238E27FC236}">
                <a16:creationId xmlns:a16="http://schemas.microsoft.com/office/drawing/2014/main" id="{99A08E11-8FFD-E7CB-B6E0-5C12102F3F95}"/>
              </a:ext>
            </a:extLst>
          </p:cNvPr>
          <p:cNvSpPr txBox="1"/>
          <p:nvPr/>
        </p:nvSpPr>
        <p:spPr>
          <a:xfrm>
            <a:off x="607404" y="5247824"/>
            <a:ext cx="10646876" cy="1384995"/>
          </a:xfrm>
          <a:prstGeom prst="rect">
            <a:avLst/>
          </a:prstGeom>
          <a:solidFill>
            <a:srgbClr val="D2B3FB"/>
          </a:solidFill>
        </p:spPr>
        <p:txBody>
          <a:bodyPr wrap="square" rtlCol="0">
            <a:spAutoFit/>
          </a:bodyPr>
          <a:lstStyle/>
          <a:p>
            <a:pPr algn="ctr"/>
            <a:endParaRPr lang="en-GB" sz="1200"/>
          </a:p>
          <a:p>
            <a:pPr algn="ctr"/>
            <a:r>
              <a:rPr lang="en-GB" sz="1200"/>
              <a:t>Further support is provided later in the resource on: </a:t>
            </a:r>
          </a:p>
          <a:p>
            <a:pPr algn="ctr"/>
            <a:endParaRPr lang="en-GB" sz="1200"/>
          </a:p>
          <a:p>
            <a:pPr algn="ctr"/>
            <a:r>
              <a:rPr lang="en-GB" sz="1200">
                <a:hlinkClick r:id="rId6" action="ppaction://hlinksldjump"/>
              </a:rPr>
              <a:t>Planning an Intervention </a:t>
            </a:r>
            <a:endParaRPr lang="en-GB" sz="1200"/>
          </a:p>
          <a:p>
            <a:pPr algn="ctr"/>
            <a:r>
              <a:rPr lang="en-GB" sz="1200">
                <a:hlinkClick r:id="rId7" action="ppaction://hlinksldjump"/>
              </a:rPr>
              <a:t>Capacity to change</a:t>
            </a:r>
            <a:endParaRPr lang="en-GB" sz="1200"/>
          </a:p>
          <a:p>
            <a:pPr algn="ctr"/>
            <a:r>
              <a:rPr lang="en-GB" sz="1200">
                <a:hlinkClick r:id="rId8" action="ppaction://hlinksldjump"/>
              </a:rPr>
              <a:t>Reviewing a Plan</a:t>
            </a:r>
            <a:endParaRPr lang="en-GB" sz="1200"/>
          </a:p>
          <a:p>
            <a:pPr algn="ctr"/>
            <a:endParaRPr lang="en-GB" sz="1200"/>
          </a:p>
        </p:txBody>
      </p:sp>
    </p:spTree>
    <p:extLst>
      <p:ext uri="{BB962C8B-B14F-4D97-AF65-F5344CB8AC3E}">
        <p14:creationId xmlns:p14="http://schemas.microsoft.com/office/powerpoint/2010/main" val="25609200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4"/>
          <a:stretch>
            <a:fillRect/>
          </a:stretch>
        </p:blipFill>
        <p:spPr>
          <a:xfrm>
            <a:off x="11611586" y="6286212"/>
            <a:ext cx="512621" cy="526474"/>
          </a:xfrm>
          <a:prstGeom prst="rect">
            <a:avLst/>
          </a:prstGeom>
        </p:spPr>
      </p:pic>
      <p:graphicFrame>
        <p:nvGraphicFramePr>
          <p:cNvPr id="11" name="Table 10">
            <a:extLst>
              <a:ext uri="{FF2B5EF4-FFF2-40B4-BE49-F238E27FC236}">
                <a16:creationId xmlns:a16="http://schemas.microsoft.com/office/drawing/2014/main" id="{0D7A26B1-9B39-CD6D-CE8B-E84E0793E79E}"/>
              </a:ext>
            </a:extLst>
          </p:cNvPr>
          <p:cNvGraphicFramePr>
            <a:graphicFrameLocks noGrp="1"/>
          </p:cNvGraphicFramePr>
          <p:nvPr>
            <p:extLst>
              <p:ext uri="{D42A27DB-BD31-4B8C-83A1-F6EECF244321}">
                <p14:modId xmlns:p14="http://schemas.microsoft.com/office/powerpoint/2010/main" val="1761248189"/>
              </p:ext>
            </p:extLst>
          </p:nvPr>
        </p:nvGraphicFramePr>
        <p:xfrm>
          <a:off x="210664" y="1085851"/>
          <a:ext cx="6113936" cy="5432893"/>
        </p:xfrm>
        <a:graphic>
          <a:graphicData uri="http://schemas.openxmlformats.org/drawingml/2006/table">
            <a:tbl>
              <a:tblPr firstRow="1" bandRow="1">
                <a:tableStyleId>{5C22544A-7EE6-4342-B048-85BDC9FD1C3A}</a:tableStyleId>
              </a:tblPr>
              <a:tblGrid>
                <a:gridCol w="6113936">
                  <a:extLst>
                    <a:ext uri="{9D8B030D-6E8A-4147-A177-3AD203B41FA5}">
                      <a16:colId xmlns:a16="http://schemas.microsoft.com/office/drawing/2014/main" val="1020626157"/>
                    </a:ext>
                  </a:extLst>
                </a:gridCol>
              </a:tblGrid>
              <a:tr h="2142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Identifying and talking about neglect can be daunting, especially if this is a new experience for you or you are unsure about how to start the conversation. Using the EHA as a tool for discussion will help you to explore and understand: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000000"/>
                          </a:solidFill>
                          <a:effectLst/>
                          <a:latin typeface="+mn-lt"/>
                          <a:cs typeface="Arial" panose="020B0604020202020204" pitchFamily="34" charset="0"/>
                        </a:rPr>
                        <a:t>What life is like for the child/ren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000000"/>
                          </a:solidFill>
                          <a:effectLst/>
                          <a:latin typeface="+mn-lt"/>
                          <a:cs typeface="Arial" panose="020B0604020202020204" pitchFamily="34" charset="0"/>
                        </a:rPr>
                        <a:t>What needs to change for everyone to no longer be worried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000000"/>
                          </a:solidFill>
                          <a:effectLst/>
                          <a:latin typeface="+mn-lt"/>
                          <a:cs typeface="Arial" panose="020B0604020202020204" pitchFamily="34" charset="0"/>
                        </a:rPr>
                        <a:t>and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a:solidFill>
                            <a:srgbClr val="000000"/>
                          </a:solidFill>
                          <a:effectLst/>
                          <a:latin typeface="+mn-lt"/>
                          <a:cs typeface="Arial" panose="020B0604020202020204" pitchFamily="34" charset="0"/>
                        </a:rPr>
                        <a:t>What support is needed for the child/ren and family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400" b="0" i="0">
                        <a:solidFill>
                          <a:srgbClr val="000000"/>
                        </a:solidFill>
                        <a:effectLst/>
                        <a:latin typeface="Arial" panose="020B0604020202020204" pitchFamily="34" charset="0"/>
                        <a:cs typeface="Arial" panose="020B0604020202020204" pitchFamily="34" charset="0"/>
                      </a:endParaRPr>
                    </a:p>
                  </a:txBody>
                  <a:tcPr>
                    <a:lnB w="76200" cap="flat" cmpd="sng" algn="ctr">
                      <a:solidFill>
                        <a:schemeClr val="bg1"/>
                      </a:solidFill>
                      <a:prstDash val="solid"/>
                      <a:round/>
                      <a:headEnd type="none" w="med" len="med"/>
                      <a:tailEnd type="none" w="med" len="med"/>
                    </a:lnB>
                    <a:solidFill>
                      <a:srgbClr val="D2B3FB"/>
                    </a:solidFill>
                  </a:tcPr>
                </a:tc>
                <a:extLst>
                  <a:ext uri="{0D108BD9-81ED-4DB2-BD59-A6C34878D82A}">
                    <a16:rowId xmlns:a16="http://schemas.microsoft.com/office/drawing/2014/main" val="4166206843"/>
                  </a:ext>
                </a:extLst>
              </a:tr>
              <a:tr h="21422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Asking the right questions at the right time will help you in understanding the family situation.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Using the language the child and family understand is key. Professional jargon, although commonplace for us as professionals, may alienate families.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Keep the language simple and don’t be afraid to say what you see, as this will enable the family to relate to the worries you have.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i="0">
                        <a:solidFill>
                          <a:srgbClr val="000000"/>
                        </a:solidFill>
                        <a:effectLst/>
                        <a:latin typeface="Arial" panose="020B0604020202020204" pitchFamily="34" charset="0"/>
                        <a:cs typeface="Arial" panose="020B0604020202020204" pitchFamily="34" charset="0"/>
                      </a:endParaRPr>
                    </a:p>
                  </a:txBody>
                  <a:tcP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919145395"/>
                  </a:ext>
                </a:extLst>
              </a:tr>
              <a:tr h="9828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The assessment is a working document and not a one-off assessment so this can be changed and updated if you are gaining the picture over several visits or conversations.</a:t>
                      </a:r>
                      <a:endParaRPr lang="en-GB" sz="1400" b="0">
                        <a:solidFill>
                          <a:schemeClr val="tx1"/>
                        </a:solidFill>
                        <a:latin typeface="+mn-lt"/>
                        <a:cs typeface="Arial" panose="020B0604020202020204" pitchFamily="34" charset="0"/>
                      </a:endParaRPr>
                    </a:p>
                  </a:txBody>
                  <a:tcPr>
                    <a:lnT w="76200" cap="flat" cmpd="sng" algn="ctr">
                      <a:solidFill>
                        <a:schemeClr val="bg1"/>
                      </a:solidFill>
                      <a:prstDash val="solid"/>
                      <a:round/>
                      <a:headEnd type="none" w="med" len="med"/>
                      <a:tailEnd type="none" w="med" len="med"/>
                    </a:lnT>
                    <a:solidFill>
                      <a:schemeClr val="accent5">
                        <a:lumMod val="40000"/>
                        <a:lumOff val="60000"/>
                      </a:schemeClr>
                    </a:solidFill>
                  </a:tcPr>
                </a:tc>
                <a:extLst>
                  <a:ext uri="{0D108BD9-81ED-4DB2-BD59-A6C34878D82A}">
                    <a16:rowId xmlns:a16="http://schemas.microsoft.com/office/drawing/2014/main" val="3032956522"/>
                  </a:ext>
                </a:extLst>
              </a:tr>
            </a:tbl>
          </a:graphicData>
        </a:graphic>
      </p:graphicFrame>
      <p:sp>
        <p:nvSpPr>
          <p:cNvPr id="13" name="TextBox 12">
            <a:extLst>
              <a:ext uri="{FF2B5EF4-FFF2-40B4-BE49-F238E27FC236}">
                <a16:creationId xmlns:a16="http://schemas.microsoft.com/office/drawing/2014/main" id="{1E78FB4C-D2E1-2FB7-1B30-0262A9F7F032}"/>
              </a:ext>
            </a:extLst>
          </p:cNvPr>
          <p:cNvSpPr txBox="1"/>
          <p:nvPr/>
        </p:nvSpPr>
        <p:spPr>
          <a:xfrm>
            <a:off x="5307496" y="49456"/>
            <a:ext cx="6674954" cy="738664"/>
          </a:xfrm>
          <a:prstGeom prst="rect">
            <a:avLst/>
          </a:prstGeom>
          <a:noFill/>
        </p:spPr>
        <p:txBody>
          <a:bodyPr wrap="square" rtlCol="0">
            <a:spAutoFit/>
          </a:bodyPr>
          <a:lstStyle/>
          <a:p>
            <a:r>
              <a:rPr lang="en-GB" sz="1400">
                <a:cs typeface="Arial" panose="020B0604020202020204" pitchFamily="34" charset="0"/>
              </a:rPr>
              <a:t>Where neglect is identified, professionals should consider the risks to the child, and if appropriate to do so, complete an early help assessment with the family to gain a full picture of the child’s lived experience. </a:t>
            </a:r>
          </a:p>
        </p:txBody>
      </p:sp>
      <p:pic>
        <p:nvPicPr>
          <p:cNvPr id="2" name="Online Media 1" title="What Is Signs of Safety?">
            <a:hlinkClick r:id="" action="ppaction://media"/>
            <a:extLst>
              <a:ext uri="{FF2B5EF4-FFF2-40B4-BE49-F238E27FC236}">
                <a16:creationId xmlns:a16="http://schemas.microsoft.com/office/drawing/2014/main" id="{BBB9878B-7E33-F58D-9096-2E3899811D84}"/>
              </a:ext>
            </a:extLst>
          </p:cNvPr>
          <p:cNvPicPr>
            <a:picLocks noRot="1" noChangeAspect="1"/>
          </p:cNvPicPr>
          <p:nvPr>
            <a:videoFile r:link="rId1"/>
          </p:nvPr>
        </p:nvPicPr>
        <p:blipFill>
          <a:blip r:embed="rId5"/>
          <a:stretch>
            <a:fillRect/>
          </a:stretch>
        </p:blipFill>
        <p:spPr>
          <a:xfrm>
            <a:off x="6559943" y="2038350"/>
            <a:ext cx="5421393" cy="3063087"/>
          </a:xfrm>
          <a:prstGeom prst="rect">
            <a:avLst/>
          </a:prstGeom>
        </p:spPr>
      </p:pic>
      <p:sp>
        <p:nvSpPr>
          <p:cNvPr id="3" name="TextBox 2">
            <a:extLst>
              <a:ext uri="{FF2B5EF4-FFF2-40B4-BE49-F238E27FC236}">
                <a16:creationId xmlns:a16="http://schemas.microsoft.com/office/drawing/2014/main" id="{80F979AE-2FE6-F6D5-D0A2-2366D1AE5141}"/>
              </a:ext>
            </a:extLst>
          </p:cNvPr>
          <p:cNvSpPr txBox="1"/>
          <p:nvPr/>
        </p:nvSpPr>
        <p:spPr>
          <a:xfrm>
            <a:off x="6857999" y="5175868"/>
            <a:ext cx="4890977" cy="738664"/>
          </a:xfrm>
          <a:prstGeom prst="rect">
            <a:avLst/>
          </a:prstGeom>
          <a:noFill/>
        </p:spPr>
        <p:txBody>
          <a:bodyPr wrap="square" rtlCol="0">
            <a:spAutoFit/>
          </a:bodyPr>
          <a:lstStyle/>
          <a:p>
            <a:pPr algn="ctr"/>
            <a:r>
              <a:rPr lang="en-GB" sz="1400">
                <a:cs typeface="Arial" panose="020B0604020202020204" pitchFamily="34" charset="0"/>
              </a:rPr>
              <a:t>The EHA and all supporting processes are aligned to the Signs of Safety model which is explained in this video (2:59). </a:t>
            </a:r>
          </a:p>
        </p:txBody>
      </p:sp>
      <p:sp>
        <p:nvSpPr>
          <p:cNvPr id="6" name="Title 1">
            <a:extLst>
              <a:ext uri="{FF2B5EF4-FFF2-40B4-BE49-F238E27FC236}">
                <a16:creationId xmlns:a16="http://schemas.microsoft.com/office/drawing/2014/main" id="{E32BCF6E-626A-6068-58D9-480C31C0FA99}"/>
              </a:ext>
            </a:extLst>
          </p:cNvPr>
          <p:cNvSpPr txBox="1">
            <a:spLocks/>
          </p:cNvSpPr>
          <p:nvPr/>
        </p:nvSpPr>
        <p:spPr>
          <a:xfrm>
            <a:off x="0" y="51461"/>
            <a:ext cx="5307496"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 (EHA)</a:t>
            </a:r>
          </a:p>
        </p:txBody>
      </p:sp>
    </p:spTree>
    <p:extLst>
      <p:ext uri="{BB962C8B-B14F-4D97-AF65-F5344CB8AC3E}">
        <p14:creationId xmlns:p14="http://schemas.microsoft.com/office/powerpoint/2010/main" val="3700395272"/>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13" name="TextBox 12">
            <a:extLst>
              <a:ext uri="{FF2B5EF4-FFF2-40B4-BE49-F238E27FC236}">
                <a16:creationId xmlns:a16="http://schemas.microsoft.com/office/drawing/2014/main" id="{1E78FB4C-D2E1-2FB7-1B30-0262A9F7F032}"/>
              </a:ext>
            </a:extLst>
          </p:cNvPr>
          <p:cNvSpPr txBox="1"/>
          <p:nvPr/>
        </p:nvSpPr>
        <p:spPr>
          <a:xfrm>
            <a:off x="4778867" y="210768"/>
            <a:ext cx="7179440" cy="307777"/>
          </a:xfrm>
          <a:prstGeom prst="rect">
            <a:avLst/>
          </a:prstGeom>
          <a:noFill/>
        </p:spPr>
        <p:txBody>
          <a:bodyPr wrap="square" lIns="91440" tIns="45720" rIns="91440" bIns="45720" rtlCol="0" anchor="t">
            <a:spAutoFit/>
          </a:bodyPr>
          <a:lstStyle/>
          <a:p>
            <a:r>
              <a:rPr lang="en-GB" sz="1400"/>
              <a:t>Here are some important things to remember when using an early help assessment.</a:t>
            </a:r>
          </a:p>
        </p:txBody>
      </p:sp>
      <p:graphicFrame>
        <p:nvGraphicFramePr>
          <p:cNvPr id="6" name="Table 5">
            <a:extLst>
              <a:ext uri="{FF2B5EF4-FFF2-40B4-BE49-F238E27FC236}">
                <a16:creationId xmlns:a16="http://schemas.microsoft.com/office/drawing/2014/main" id="{D75B0F47-CD54-B190-D6CF-55962D174D62}"/>
              </a:ext>
            </a:extLst>
          </p:cNvPr>
          <p:cNvGraphicFramePr>
            <a:graphicFrameLocks noGrp="1"/>
          </p:cNvGraphicFramePr>
          <p:nvPr>
            <p:extLst>
              <p:ext uri="{D42A27DB-BD31-4B8C-83A1-F6EECF244321}">
                <p14:modId xmlns:p14="http://schemas.microsoft.com/office/powerpoint/2010/main" val="2526247876"/>
              </p:ext>
            </p:extLst>
          </p:nvPr>
        </p:nvGraphicFramePr>
        <p:xfrm>
          <a:off x="451757" y="888131"/>
          <a:ext cx="11288485" cy="3810000"/>
        </p:xfrm>
        <a:graphic>
          <a:graphicData uri="http://schemas.openxmlformats.org/drawingml/2006/table">
            <a:tbl>
              <a:tblPr firstRow="1" bandRow="1">
                <a:tableStyleId>{5C22544A-7EE6-4342-B048-85BDC9FD1C3A}</a:tableStyleId>
              </a:tblPr>
              <a:tblGrid>
                <a:gridCol w="2257697">
                  <a:extLst>
                    <a:ext uri="{9D8B030D-6E8A-4147-A177-3AD203B41FA5}">
                      <a16:colId xmlns:a16="http://schemas.microsoft.com/office/drawing/2014/main" val="3104843171"/>
                    </a:ext>
                  </a:extLst>
                </a:gridCol>
                <a:gridCol w="2257697">
                  <a:extLst>
                    <a:ext uri="{9D8B030D-6E8A-4147-A177-3AD203B41FA5}">
                      <a16:colId xmlns:a16="http://schemas.microsoft.com/office/drawing/2014/main" val="861543254"/>
                    </a:ext>
                  </a:extLst>
                </a:gridCol>
                <a:gridCol w="2257697">
                  <a:extLst>
                    <a:ext uri="{9D8B030D-6E8A-4147-A177-3AD203B41FA5}">
                      <a16:colId xmlns:a16="http://schemas.microsoft.com/office/drawing/2014/main" val="3985430845"/>
                    </a:ext>
                  </a:extLst>
                </a:gridCol>
                <a:gridCol w="2257697">
                  <a:extLst>
                    <a:ext uri="{9D8B030D-6E8A-4147-A177-3AD203B41FA5}">
                      <a16:colId xmlns:a16="http://schemas.microsoft.com/office/drawing/2014/main" val="239367031"/>
                    </a:ext>
                  </a:extLst>
                </a:gridCol>
                <a:gridCol w="2257697">
                  <a:extLst>
                    <a:ext uri="{9D8B030D-6E8A-4147-A177-3AD203B41FA5}">
                      <a16:colId xmlns:a16="http://schemas.microsoft.com/office/drawing/2014/main" val="1966316779"/>
                    </a:ext>
                  </a:extLst>
                </a:gridCol>
              </a:tblGrid>
              <a:tr h="1575209">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An EHA should always be completed with child, young person and family.</a:t>
                      </a:r>
                      <a:endParaRPr lang="en-US" sz="1400">
                        <a:solidFill>
                          <a:schemeClr val="tx1"/>
                        </a:solidFill>
                        <a:latin typeface="+mn-lt"/>
                        <a:cs typeface="Arial"/>
                      </a:endParaRPr>
                    </a:p>
                  </a:txBody>
                  <a:tcPr>
                    <a:solidFill>
                      <a:srgbClr val="D2B3FB"/>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An EHA should only be completed with consent.</a:t>
                      </a:r>
                      <a:endParaRPr lang="en-US" sz="1400">
                        <a:solidFill>
                          <a:schemeClr val="tx1"/>
                        </a:solidFill>
                        <a:latin typeface="+mn-lt"/>
                        <a:cs typeface="Arial"/>
                      </a:endParaRPr>
                    </a:p>
                  </a:txBody>
                  <a:tcPr>
                    <a:solidFill>
                      <a:srgbClr val="D2B3FB"/>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It is strengths-based and provides opportunities to identify, using evidence, what is working well.</a:t>
                      </a:r>
                      <a:endParaRPr lang="en-US" sz="1400">
                        <a:solidFill>
                          <a:schemeClr val="tx1"/>
                        </a:solidFill>
                        <a:latin typeface="+mn-lt"/>
                        <a:cs typeface="Arial"/>
                      </a:endParaRPr>
                    </a:p>
                  </a:txBody>
                  <a:tcPr>
                    <a:solidFill>
                      <a:srgbClr val="D2B3FB"/>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An EHA should always use language that the child and family understand.</a:t>
                      </a:r>
                      <a:endParaRPr lang="en-US" sz="1400">
                        <a:solidFill>
                          <a:schemeClr val="tx1"/>
                        </a:solidFill>
                        <a:latin typeface="+mn-lt"/>
                        <a:cs typeface="Arial"/>
                      </a:endParaRPr>
                    </a:p>
                  </a:txBody>
                  <a:tcPr>
                    <a:solidFill>
                      <a:srgbClr val="D2B3FB"/>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It is a holistic assessment that should include what life looks like for the child at home, as well as in the setting in which you know them.</a:t>
                      </a:r>
                    </a:p>
                    <a:p>
                      <a:pPr lvl="0" algn="ctr">
                        <a:buNone/>
                      </a:pPr>
                      <a:endParaRPr lang="en-US" sz="1400">
                        <a:solidFill>
                          <a:schemeClr val="tx1"/>
                        </a:solidFill>
                        <a:latin typeface="+mn-lt"/>
                        <a:cs typeface="Arial" panose="020B0604020202020204" pitchFamily="34" charset="0"/>
                      </a:endParaRPr>
                    </a:p>
                  </a:txBody>
                  <a:tcPr>
                    <a:solidFill>
                      <a:srgbClr val="D2B3FB"/>
                    </a:solidFill>
                  </a:tcPr>
                </a:tc>
                <a:extLst>
                  <a:ext uri="{0D108BD9-81ED-4DB2-BD59-A6C34878D82A}">
                    <a16:rowId xmlns:a16="http://schemas.microsoft.com/office/drawing/2014/main" val="2387914256"/>
                  </a:ext>
                </a:extLst>
              </a:tr>
              <a:tr h="1820242">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To encourage sustainable and long-lasting change a support network should be identified and included to support the plan.</a:t>
                      </a:r>
                      <a:endParaRPr lang="en-US" sz="1400">
                        <a:solidFill>
                          <a:schemeClr val="tx1"/>
                        </a:solidFill>
                        <a:latin typeface="+mn-lt"/>
                        <a:cs typeface="Arial"/>
                      </a:endParaRPr>
                    </a:p>
                  </a:txBody>
                  <a:tcPr>
                    <a:solidFill>
                      <a:schemeClr val="accent6">
                        <a:lumMod val="40000"/>
                        <a:lumOff val="60000"/>
                      </a:schemeClr>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If support is requested from the Early Help team, then a clear request on the assessment about how this additional support can meet the unmet need.</a:t>
                      </a:r>
                    </a:p>
                    <a:p>
                      <a:pPr lvl="0" algn="ctr">
                        <a:buNone/>
                      </a:pPr>
                      <a:endParaRPr lang="en-US" sz="1400">
                        <a:solidFill>
                          <a:schemeClr val="tx1"/>
                        </a:solidFill>
                        <a:latin typeface="+mn-lt"/>
                        <a:cs typeface="Arial" panose="020B0604020202020204" pitchFamily="34" charset="0"/>
                      </a:endParaRPr>
                    </a:p>
                  </a:txBody>
                  <a:tcPr>
                    <a:solidFill>
                      <a:schemeClr val="accent6">
                        <a:lumMod val="40000"/>
                        <a:lumOff val="60000"/>
                      </a:schemeClr>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Relationships with the family are key.</a:t>
                      </a:r>
                      <a:endParaRPr lang="en-US" sz="1400">
                        <a:solidFill>
                          <a:schemeClr val="tx1"/>
                        </a:solidFill>
                        <a:latin typeface="+mn-lt"/>
                        <a:cs typeface="Arial"/>
                      </a:endParaRPr>
                    </a:p>
                  </a:txBody>
                  <a:tcPr>
                    <a:solidFill>
                      <a:schemeClr val="accent6">
                        <a:lumMod val="40000"/>
                        <a:lumOff val="60000"/>
                      </a:schemeClr>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It is restorative in its approach working “with” the family.</a:t>
                      </a:r>
                      <a:endParaRPr lang="en-US" sz="1400">
                        <a:solidFill>
                          <a:schemeClr val="tx1"/>
                        </a:solidFill>
                        <a:latin typeface="+mn-lt"/>
                        <a:cs typeface="Arial"/>
                      </a:endParaRPr>
                    </a:p>
                  </a:txBody>
                  <a:tcPr>
                    <a:solidFill>
                      <a:schemeClr val="accent6">
                        <a:lumMod val="40000"/>
                        <a:lumOff val="60000"/>
                      </a:schemeClr>
                    </a:solidFill>
                  </a:tcPr>
                </a:tc>
                <a:tc>
                  <a:txBody>
                    <a:bodyPr/>
                    <a:lstStyle/>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endParaRPr lang="en-GB" sz="1400" b="0" i="0" u="none" strike="noStrike" noProof="0">
                        <a:solidFill>
                          <a:schemeClr val="tx1"/>
                        </a:solidFill>
                        <a:latin typeface="+mn-lt"/>
                        <a:cs typeface="Arial" panose="020B0604020202020204" pitchFamily="34" charset="0"/>
                      </a:endParaRPr>
                    </a:p>
                    <a:p>
                      <a:pPr lvl="0" algn="ctr">
                        <a:buNone/>
                      </a:pPr>
                      <a:r>
                        <a:rPr lang="en-GB" sz="1400" b="0" i="0" u="none" strike="noStrike" noProof="0">
                          <a:solidFill>
                            <a:schemeClr val="tx1"/>
                          </a:solidFill>
                          <a:latin typeface="+mn-lt"/>
                          <a:cs typeface="Arial"/>
                        </a:rPr>
                        <a:t>The EHA should be used as a tool to aid conversations.</a:t>
                      </a:r>
                      <a:endParaRPr lang="en-US" sz="1400">
                        <a:solidFill>
                          <a:schemeClr val="tx1"/>
                        </a:solidFill>
                        <a:latin typeface="+mn-lt"/>
                        <a:cs typeface="Arial"/>
                      </a:endParaRPr>
                    </a:p>
                  </a:txBody>
                  <a:tcPr>
                    <a:solidFill>
                      <a:schemeClr val="accent6">
                        <a:lumMod val="40000"/>
                        <a:lumOff val="60000"/>
                      </a:schemeClr>
                    </a:solidFill>
                  </a:tcPr>
                </a:tc>
                <a:extLst>
                  <a:ext uri="{0D108BD9-81ED-4DB2-BD59-A6C34878D82A}">
                    <a16:rowId xmlns:a16="http://schemas.microsoft.com/office/drawing/2014/main" val="2661068099"/>
                  </a:ext>
                </a:extLst>
              </a:tr>
            </a:tbl>
          </a:graphicData>
        </a:graphic>
      </p:graphicFrame>
      <p:graphicFrame>
        <p:nvGraphicFramePr>
          <p:cNvPr id="7" name="Table 6">
            <a:extLst>
              <a:ext uri="{FF2B5EF4-FFF2-40B4-BE49-F238E27FC236}">
                <a16:creationId xmlns:a16="http://schemas.microsoft.com/office/drawing/2014/main" id="{B64600AC-28D8-6BEF-7500-8E5E737D6E1C}"/>
              </a:ext>
            </a:extLst>
          </p:cNvPr>
          <p:cNvGraphicFramePr>
            <a:graphicFrameLocks noGrp="1"/>
          </p:cNvGraphicFramePr>
          <p:nvPr>
            <p:extLst>
              <p:ext uri="{D42A27DB-BD31-4B8C-83A1-F6EECF244321}">
                <p14:modId xmlns:p14="http://schemas.microsoft.com/office/powerpoint/2010/main" val="3063253934"/>
              </p:ext>
            </p:extLst>
          </p:nvPr>
        </p:nvGraphicFramePr>
        <p:xfrm>
          <a:off x="762000" y="4920656"/>
          <a:ext cx="10420349" cy="1683198"/>
        </p:xfrm>
        <a:graphic>
          <a:graphicData uri="http://schemas.openxmlformats.org/drawingml/2006/table">
            <a:tbl>
              <a:tblPr firstRow="1" bandRow="1">
                <a:tableStyleId>{5C22544A-7EE6-4342-B048-85BDC9FD1C3A}</a:tableStyleId>
              </a:tblPr>
              <a:tblGrid>
                <a:gridCol w="5933118">
                  <a:extLst>
                    <a:ext uri="{9D8B030D-6E8A-4147-A177-3AD203B41FA5}">
                      <a16:colId xmlns:a16="http://schemas.microsoft.com/office/drawing/2014/main" val="3018153468"/>
                    </a:ext>
                  </a:extLst>
                </a:gridCol>
                <a:gridCol w="4487231">
                  <a:extLst>
                    <a:ext uri="{9D8B030D-6E8A-4147-A177-3AD203B41FA5}">
                      <a16:colId xmlns:a16="http://schemas.microsoft.com/office/drawing/2014/main" val="922718690"/>
                    </a:ext>
                  </a:extLst>
                </a:gridCol>
              </a:tblGrid>
              <a:tr h="1683198">
                <a:tc>
                  <a:txBody>
                    <a:bodyPr/>
                    <a:lstStyle/>
                    <a:p>
                      <a:pPr algn="ctr">
                        <a:spcAft>
                          <a:spcPts val="600"/>
                        </a:spcAft>
                      </a:pPr>
                      <a:r>
                        <a:rPr lang="en-GB" sz="1400" u="sng">
                          <a:solidFill>
                            <a:schemeClr val="tx1">
                              <a:lumMod val="95000"/>
                              <a:lumOff val="5000"/>
                            </a:schemeClr>
                          </a:solidFill>
                          <a:latin typeface="+mn-lt"/>
                          <a:cs typeface="Arial" panose="020B0604020202020204" pitchFamily="34" charset="0"/>
                        </a:rPr>
                        <a:t>Best questions to ask</a:t>
                      </a:r>
                    </a:p>
                    <a:p>
                      <a:pPr lvl="0" algn="l">
                        <a:spcAft>
                          <a:spcPts val="600"/>
                        </a:spcAft>
                        <a:buNone/>
                      </a:pPr>
                      <a:r>
                        <a:rPr lang="en-GB" sz="1400" b="0" i="0" u="none" strike="noStrike" noProof="0">
                          <a:solidFill>
                            <a:schemeClr val="tx1"/>
                          </a:solidFill>
                          <a:latin typeface="+mn-lt"/>
                          <a:cs typeface="Arial" panose="020B0604020202020204" pitchFamily="34" charset="0"/>
                        </a:rPr>
                        <a:t>What or who is making this situation harder for you right now?</a:t>
                      </a:r>
                      <a:endParaRPr lang="en-GB" sz="1400">
                        <a:solidFill>
                          <a:schemeClr val="tx1"/>
                        </a:solidFill>
                        <a:latin typeface="+mn-lt"/>
                        <a:cs typeface="Arial" panose="020B0604020202020204" pitchFamily="34" charset="0"/>
                      </a:endParaRPr>
                    </a:p>
                    <a:p>
                      <a:pPr lvl="0" algn="l">
                        <a:spcAft>
                          <a:spcPts val="600"/>
                        </a:spcAft>
                        <a:buNone/>
                      </a:pPr>
                      <a:r>
                        <a:rPr lang="en-GB" sz="1400" b="0" i="0" u="none" strike="noStrike" noProof="0">
                          <a:solidFill>
                            <a:schemeClr val="tx1"/>
                          </a:solidFill>
                          <a:latin typeface="+mn-lt"/>
                          <a:cs typeface="Arial" panose="020B0604020202020204" pitchFamily="34" charset="0"/>
                        </a:rPr>
                        <a:t>What does a good day or bad day look like and what does it look like for your child?</a:t>
                      </a:r>
                      <a:endParaRPr lang="en-GB" sz="1400">
                        <a:solidFill>
                          <a:schemeClr val="tx1"/>
                        </a:solidFill>
                        <a:latin typeface="+mn-lt"/>
                        <a:cs typeface="Arial" panose="020B0604020202020204" pitchFamily="34" charset="0"/>
                      </a:endParaRPr>
                    </a:p>
                    <a:p>
                      <a:pPr lvl="0" algn="l">
                        <a:spcAft>
                          <a:spcPts val="600"/>
                        </a:spcAft>
                        <a:buNone/>
                      </a:pPr>
                      <a:r>
                        <a:rPr lang="en-GB" sz="1400" b="0" i="0" u="none" strike="noStrike" noProof="0">
                          <a:solidFill>
                            <a:schemeClr val="tx1"/>
                          </a:solidFill>
                          <a:latin typeface="+mn-lt"/>
                          <a:cs typeface="Arial" panose="020B0604020202020204" pitchFamily="34" charset="0"/>
                        </a:rPr>
                        <a:t>What do you think needs to happen? where do you need the support?</a:t>
                      </a:r>
                      <a:endParaRPr lang="en-GB" sz="1400">
                        <a:solidFill>
                          <a:schemeClr val="tx1"/>
                        </a:solidFill>
                        <a:latin typeface="+mn-lt"/>
                        <a:cs typeface="Arial" panose="020B0604020202020204" pitchFamily="34" charset="0"/>
                      </a:endParaRPr>
                    </a:p>
                    <a:p>
                      <a:pPr lvl="0" algn="l">
                        <a:spcAft>
                          <a:spcPts val="600"/>
                        </a:spcAft>
                        <a:buNone/>
                      </a:pPr>
                      <a:r>
                        <a:rPr lang="en-GB" sz="1400" b="0" i="0" u="none" strike="noStrike" noProof="0">
                          <a:solidFill>
                            <a:schemeClr val="tx1"/>
                          </a:solidFill>
                          <a:latin typeface="+mn-lt"/>
                          <a:cs typeface="Arial" panose="020B0604020202020204" pitchFamily="34" charset="0"/>
                        </a:rPr>
                        <a:t>Describe the parent you want to be.</a:t>
                      </a:r>
                      <a:endParaRPr lang="en-GB" sz="1400">
                        <a:solidFill>
                          <a:schemeClr val="tx1"/>
                        </a:solidFill>
                        <a:latin typeface="+mn-lt"/>
                        <a:cs typeface="Arial" panose="020B0604020202020204" pitchFamily="34" charset="0"/>
                      </a:endParaRPr>
                    </a:p>
                  </a:txBody>
                  <a:tcPr>
                    <a:solidFill>
                      <a:schemeClr val="accent5">
                        <a:lumMod val="40000"/>
                        <a:lumOff val="60000"/>
                      </a:schemeClr>
                    </a:solidFill>
                  </a:tcPr>
                </a:tc>
                <a:tc>
                  <a:txBody>
                    <a:bodyPr/>
                    <a:lstStyle/>
                    <a:p>
                      <a:pPr algn="ctr"/>
                      <a:r>
                        <a:rPr lang="en-US" sz="1400" b="0">
                          <a:solidFill>
                            <a:schemeClr val="tx1"/>
                          </a:solidFill>
                          <a:latin typeface="+mn-lt"/>
                          <a:cs typeface="Arial" panose="020B0604020202020204" pitchFamily="34" charset="0"/>
                        </a:rPr>
                        <a:t>The Early Help Pathway aids in identifying when a worry would lead to an Early Help </a:t>
                      </a:r>
                    </a:p>
                    <a:p>
                      <a:pPr algn="ctr"/>
                      <a:r>
                        <a:rPr lang="en-US" sz="1400" b="0">
                          <a:solidFill>
                            <a:schemeClr val="tx1"/>
                          </a:solidFill>
                          <a:latin typeface="+mn-lt"/>
                          <a:cs typeface="Arial" panose="020B0604020202020204" pitchFamily="34" charset="0"/>
                        </a:rPr>
                        <a:t>Assessment and TAC. </a:t>
                      </a:r>
                    </a:p>
                    <a:p>
                      <a:endParaRPr lang="en-US" sz="1400" b="0">
                        <a:solidFill>
                          <a:schemeClr val="tx1"/>
                        </a:solidFill>
                        <a:latin typeface="+mn-lt"/>
                        <a:cs typeface="Arial" panose="020B0604020202020204" pitchFamily="34" charset="0"/>
                      </a:endParaRPr>
                    </a:p>
                    <a:p>
                      <a:endParaRPr lang="en-US" sz="1400" b="0">
                        <a:solidFill>
                          <a:schemeClr val="tx1"/>
                        </a:solidFill>
                        <a:latin typeface="+mn-lt"/>
                        <a:cs typeface="Arial" panose="020B0604020202020204" pitchFamily="34" charset="0"/>
                      </a:endParaRPr>
                    </a:p>
                    <a:p>
                      <a:r>
                        <a:rPr lang="en-US" sz="1400" b="0">
                          <a:solidFill>
                            <a:schemeClr val="tx1"/>
                          </a:solidFill>
                          <a:latin typeface="+mn-lt"/>
                          <a:cs typeface="Arial" panose="020B0604020202020204" pitchFamily="34" charset="0"/>
                        </a:rPr>
                        <a:t>               Click on this image to </a:t>
                      </a:r>
                    </a:p>
                    <a:p>
                      <a:r>
                        <a:rPr lang="en-US" sz="1400" b="0">
                          <a:solidFill>
                            <a:schemeClr val="tx1"/>
                          </a:solidFill>
                          <a:latin typeface="+mn-lt"/>
                          <a:cs typeface="Arial" panose="020B0604020202020204" pitchFamily="34" charset="0"/>
                        </a:rPr>
                        <a:t>                 locate the pathway.  </a:t>
                      </a:r>
                      <a:endParaRPr lang="en-GB" b="0">
                        <a:solidFill>
                          <a:schemeClr val="tx1">
                            <a:lumMod val="95000"/>
                            <a:lumOff val="5000"/>
                          </a:schemeClr>
                        </a:solidFill>
                        <a:latin typeface="+mn-lt"/>
                      </a:endParaRPr>
                    </a:p>
                  </a:txBody>
                  <a:tcPr>
                    <a:solidFill>
                      <a:schemeClr val="accent5">
                        <a:lumMod val="40000"/>
                        <a:lumOff val="60000"/>
                      </a:schemeClr>
                    </a:solidFill>
                  </a:tcPr>
                </a:tc>
                <a:extLst>
                  <a:ext uri="{0D108BD9-81ED-4DB2-BD59-A6C34878D82A}">
                    <a16:rowId xmlns:a16="http://schemas.microsoft.com/office/drawing/2014/main" val="1643394829"/>
                  </a:ext>
                </a:extLst>
              </a:tr>
            </a:tbl>
          </a:graphicData>
        </a:graphic>
      </p:graphicFrame>
      <p:pic>
        <p:nvPicPr>
          <p:cNvPr id="2" name="Picture 1">
            <a:hlinkClick r:id="rId4"/>
            <a:extLst>
              <a:ext uri="{FF2B5EF4-FFF2-40B4-BE49-F238E27FC236}">
                <a16:creationId xmlns:a16="http://schemas.microsoft.com/office/drawing/2014/main" id="{D6DB8D7F-B6A3-23CF-0678-406B94E67040}"/>
              </a:ext>
            </a:extLst>
          </p:cNvPr>
          <p:cNvPicPr>
            <a:picLocks noChangeAspect="1"/>
          </p:cNvPicPr>
          <p:nvPr/>
        </p:nvPicPr>
        <p:blipFill>
          <a:blip r:embed="rId5"/>
          <a:stretch>
            <a:fillRect/>
          </a:stretch>
        </p:blipFill>
        <p:spPr>
          <a:xfrm>
            <a:off x="9731858" y="5696671"/>
            <a:ext cx="1364767" cy="838201"/>
          </a:xfrm>
          <a:prstGeom prst="rect">
            <a:avLst/>
          </a:prstGeom>
        </p:spPr>
      </p:pic>
      <p:sp>
        <p:nvSpPr>
          <p:cNvPr id="3" name="Title 1">
            <a:extLst>
              <a:ext uri="{FF2B5EF4-FFF2-40B4-BE49-F238E27FC236}">
                <a16:creationId xmlns:a16="http://schemas.microsoft.com/office/drawing/2014/main" id="{4C4C6B4E-1EE3-B69C-15AA-859EA02D6D22}"/>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a:t>
            </a:r>
          </a:p>
        </p:txBody>
      </p:sp>
    </p:spTree>
    <p:extLst>
      <p:ext uri="{BB962C8B-B14F-4D97-AF65-F5344CB8AC3E}">
        <p14:creationId xmlns:p14="http://schemas.microsoft.com/office/powerpoint/2010/main" val="35819981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8" name="TextBox 7">
            <a:extLst>
              <a:ext uri="{FF2B5EF4-FFF2-40B4-BE49-F238E27FC236}">
                <a16:creationId xmlns:a16="http://schemas.microsoft.com/office/drawing/2014/main" id="{B1A2DF21-374C-F825-02DD-72437CFDFA0E}"/>
              </a:ext>
            </a:extLst>
          </p:cNvPr>
          <p:cNvSpPr txBox="1"/>
          <p:nvPr/>
        </p:nvSpPr>
        <p:spPr>
          <a:xfrm>
            <a:off x="2590022" y="5213047"/>
            <a:ext cx="9277874" cy="1169551"/>
          </a:xfrm>
          <a:prstGeom prst="rect">
            <a:avLst/>
          </a:prstGeom>
          <a:noFill/>
        </p:spPr>
        <p:txBody>
          <a:bodyPr wrap="square" rtlCol="0">
            <a:spAutoFit/>
          </a:bodyPr>
          <a:lstStyle/>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Being chosen to be the Lead Professional on a TAC is a privilege as the family have chosen you as the trusted professional to be their point of contact and to assist with the creation of their plan. Support for lead professionals can be accessed via the Early help Consultants. More details are available on the following slide. </a:t>
            </a:r>
          </a:p>
          <a:p>
            <a:endParaRPr lang="en-GB" sz="1400">
              <a:latin typeface="Arial" panose="020B0604020202020204" pitchFamily="34" charset="0"/>
              <a:cs typeface="Arial" panose="020B0604020202020204" pitchFamily="34" charset="0"/>
            </a:endParaRPr>
          </a:p>
        </p:txBody>
      </p:sp>
      <p:pic>
        <p:nvPicPr>
          <p:cNvPr id="1026" name="Picture 2" descr="Happy people standing in circle looking up top view">
            <a:extLst>
              <a:ext uri="{FF2B5EF4-FFF2-40B4-BE49-F238E27FC236}">
                <a16:creationId xmlns:a16="http://schemas.microsoft.com/office/drawing/2014/main" id="{9842CC74-785A-4743-EA14-3FA94414B5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407" y="908724"/>
            <a:ext cx="2142938" cy="214293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7861019C-BECC-BA07-C6CB-B54B05B73EE9}"/>
              </a:ext>
            </a:extLst>
          </p:cNvPr>
          <p:cNvSpPr txBox="1"/>
          <p:nvPr/>
        </p:nvSpPr>
        <p:spPr>
          <a:xfrm>
            <a:off x="2594362" y="1192032"/>
            <a:ext cx="9277874" cy="1384995"/>
          </a:xfrm>
          <a:prstGeom prst="rect">
            <a:avLst/>
          </a:prstGeom>
          <a:noFill/>
        </p:spPr>
        <p:txBody>
          <a:bodyPr wrap="square">
            <a:spAutoFit/>
          </a:bodyPr>
          <a:lstStyle/>
          <a:p>
            <a:pPr marL="0" indent="0" algn="l">
              <a:buNone/>
            </a:pPr>
            <a:r>
              <a:rPr lang="en-US" sz="1400" b="0" i="0">
                <a:solidFill>
                  <a:srgbClr val="000000"/>
                </a:solidFill>
                <a:effectLst/>
                <a:cs typeface="Arial" panose="020B0604020202020204" pitchFamily="34" charset="0"/>
              </a:rPr>
              <a:t>Identifying the Support Network that exists for the child and family is central when thinking about the skills and knowledge that already exists and how this network can be utilised for best effect. </a:t>
            </a:r>
          </a:p>
          <a:p>
            <a:pPr marL="0" indent="0" algn="l">
              <a:buNone/>
            </a:pPr>
            <a:endParaRPr lang="en-US" sz="1400">
              <a:solidFill>
                <a:srgbClr val="000000"/>
              </a:solidFill>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The network can be made up of family or friends or whoever the child and family feel offers them support. The network will ideally be supporting the family long term, so it is important that they are involved at the point of assessment and included in the planning moving forward.</a:t>
            </a:r>
          </a:p>
        </p:txBody>
      </p:sp>
      <p:sp>
        <p:nvSpPr>
          <p:cNvPr id="17" name="TextBox 16">
            <a:extLst>
              <a:ext uri="{FF2B5EF4-FFF2-40B4-BE49-F238E27FC236}">
                <a16:creationId xmlns:a16="http://schemas.microsoft.com/office/drawing/2014/main" id="{9A9CB6A3-E2D9-198A-60D9-6465E5FE4327}"/>
              </a:ext>
            </a:extLst>
          </p:cNvPr>
          <p:cNvSpPr txBox="1"/>
          <p:nvPr/>
        </p:nvSpPr>
        <p:spPr>
          <a:xfrm>
            <a:off x="932372" y="1700808"/>
            <a:ext cx="968697" cy="523220"/>
          </a:xfrm>
          <a:prstGeom prst="rect">
            <a:avLst/>
          </a:prstGeom>
          <a:noFill/>
        </p:spPr>
        <p:txBody>
          <a:bodyPr wrap="square" rtlCol="0">
            <a:spAutoFit/>
          </a:bodyPr>
          <a:lstStyle/>
          <a:p>
            <a:pPr algn="ctr"/>
            <a:r>
              <a:rPr lang="en-GB" sz="1400"/>
              <a:t>Who can support?</a:t>
            </a:r>
          </a:p>
        </p:txBody>
      </p:sp>
      <p:sp>
        <p:nvSpPr>
          <p:cNvPr id="19" name="TextBox 18">
            <a:extLst>
              <a:ext uri="{FF2B5EF4-FFF2-40B4-BE49-F238E27FC236}">
                <a16:creationId xmlns:a16="http://schemas.microsoft.com/office/drawing/2014/main" id="{446EFA8B-B567-AC03-746A-6CDA12EE293B}"/>
              </a:ext>
            </a:extLst>
          </p:cNvPr>
          <p:cNvSpPr txBox="1"/>
          <p:nvPr/>
        </p:nvSpPr>
        <p:spPr>
          <a:xfrm>
            <a:off x="446141" y="3084130"/>
            <a:ext cx="11299718" cy="1815882"/>
          </a:xfrm>
          <a:prstGeom prst="rect">
            <a:avLst/>
          </a:prstGeom>
          <a:noFill/>
        </p:spPr>
        <p:txBody>
          <a:bodyPr wrap="square">
            <a:spAutoFit/>
          </a:bodyPr>
          <a:lstStyle/>
          <a:p>
            <a:pPr marL="0" indent="0" algn="l">
              <a:buNone/>
            </a:pPr>
            <a:r>
              <a:rPr lang="en-US" sz="1400" b="0" i="0">
                <a:solidFill>
                  <a:srgbClr val="000000"/>
                </a:solidFill>
                <a:effectLst/>
                <a:cs typeface="Arial" panose="020B0604020202020204" pitchFamily="34" charset="0"/>
              </a:rPr>
              <a:t>Opening to Team Around the Child (TAC) is a voluntary process, however the benefits this multi-agency approach brings is key in creating a plan which the family lead on. </a:t>
            </a:r>
          </a:p>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endParaRPr lang="en-US" sz="1400" b="0" i="0">
              <a:solidFill>
                <a:srgbClr val="000000"/>
              </a:solidFill>
              <a:effectLst/>
              <a:latin typeface="Arial" panose="020B0604020202020204" pitchFamily="34" charset="0"/>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There should be clear worries and goals identified with SMART (specific, measurable, achievable, realistic and timely) actions that include all of the identified network, including the professionals. </a:t>
            </a:r>
          </a:p>
        </p:txBody>
      </p:sp>
      <p:pic>
        <p:nvPicPr>
          <p:cNvPr id="21" name="Picture 20">
            <a:extLst>
              <a:ext uri="{FF2B5EF4-FFF2-40B4-BE49-F238E27FC236}">
                <a16:creationId xmlns:a16="http://schemas.microsoft.com/office/drawing/2014/main" id="{6A438FA9-DAD5-1CD2-02C5-551D27DE4D99}"/>
              </a:ext>
            </a:extLst>
          </p:cNvPr>
          <p:cNvPicPr>
            <a:picLocks noChangeAspect="1"/>
          </p:cNvPicPr>
          <p:nvPr/>
        </p:nvPicPr>
        <p:blipFill>
          <a:blip r:embed="rId5"/>
          <a:stretch>
            <a:fillRect/>
          </a:stretch>
        </p:blipFill>
        <p:spPr>
          <a:xfrm>
            <a:off x="2966778" y="3652719"/>
            <a:ext cx="5684134" cy="678703"/>
          </a:xfrm>
          <a:prstGeom prst="rect">
            <a:avLst/>
          </a:prstGeom>
        </p:spPr>
      </p:pic>
      <p:pic>
        <p:nvPicPr>
          <p:cNvPr id="1028" name="Picture 4" descr="Family protection composition with characters">
            <a:extLst>
              <a:ext uri="{FF2B5EF4-FFF2-40B4-BE49-F238E27FC236}">
                <a16:creationId xmlns:a16="http://schemas.microsoft.com/office/drawing/2014/main" id="{87486F8A-8D8A-2A91-E54F-5E2F7B8AD7E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645" y="5122603"/>
            <a:ext cx="2516461" cy="140921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7E77B00-0489-75CF-A4CB-F7BC6E81C2B0}"/>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a:t>
            </a:r>
          </a:p>
        </p:txBody>
      </p:sp>
    </p:spTree>
    <p:extLst>
      <p:ext uri="{BB962C8B-B14F-4D97-AF65-F5344CB8AC3E}">
        <p14:creationId xmlns:p14="http://schemas.microsoft.com/office/powerpoint/2010/main" val="58190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17" grpId="0"/>
      <p:bldP spid="1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7" name="TextBox 6">
            <a:extLst>
              <a:ext uri="{FF2B5EF4-FFF2-40B4-BE49-F238E27FC236}">
                <a16:creationId xmlns:a16="http://schemas.microsoft.com/office/drawing/2014/main" id="{25FD32F4-0F70-7991-86EB-F478DC5F22E6}"/>
              </a:ext>
            </a:extLst>
          </p:cNvPr>
          <p:cNvSpPr txBox="1"/>
          <p:nvPr/>
        </p:nvSpPr>
        <p:spPr>
          <a:xfrm>
            <a:off x="221726" y="869682"/>
            <a:ext cx="4969399" cy="2462213"/>
          </a:xfrm>
          <a:prstGeom prst="rect">
            <a:avLst/>
          </a:prstGeom>
          <a:noFill/>
        </p:spPr>
        <p:txBody>
          <a:bodyPr wrap="square">
            <a:spAutoFit/>
          </a:bodyPr>
          <a:lstStyle/>
          <a:p>
            <a:pPr marL="0" indent="0" algn="l">
              <a:buNone/>
            </a:pPr>
            <a:r>
              <a:rPr lang="en-US" sz="1400" b="0" i="0">
                <a:solidFill>
                  <a:srgbClr val="000000"/>
                </a:solidFill>
                <a:effectLst/>
                <a:cs typeface="Arial" panose="020B0604020202020204" pitchFamily="34" charset="0"/>
              </a:rPr>
              <a:t>Although you may be worried about the child and family, it is important to acknowledge the things that are going well.</a:t>
            </a:r>
          </a:p>
          <a:p>
            <a:pPr marL="0" indent="0" algn="l">
              <a:buNone/>
            </a:pPr>
            <a:endParaRPr lang="en-US" sz="1400">
              <a:solidFill>
                <a:srgbClr val="000000"/>
              </a:solidFill>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Focusing on these strengths will allow for reflection on the good things and how these can be built on to support the outcomes for the child and family. </a:t>
            </a:r>
          </a:p>
          <a:p>
            <a:pPr marL="0" indent="0" algn="l">
              <a:buNone/>
            </a:pPr>
            <a:endParaRPr lang="en-US" sz="1400">
              <a:solidFill>
                <a:srgbClr val="000000"/>
              </a:solidFill>
              <a:cs typeface="Arial" panose="020B0604020202020204" pitchFamily="34" charset="0"/>
            </a:endParaRPr>
          </a:p>
          <a:p>
            <a:pPr marL="0" indent="0" algn="l">
              <a:buNone/>
            </a:pPr>
            <a:r>
              <a:rPr lang="en-US" sz="1400" b="0" i="0">
                <a:solidFill>
                  <a:srgbClr val="000000"/>
                </a:solidFill>
                <a:effectLst/>
                <a:cs typeface="Arial" panose="020B0604020202020204" pitchFamily="34" charset="0"/>
              </a:rPr>
              <a:t>Some questions that may support with finding this out might include:</a:t>
            </a:r>
          </a:p>
          <a:p>
            <a:pPr marL="0" indent="0" algn="l">
              <a:buNone/>
            </a:pPr>
            <a:endParaRPr lang="en-US" sz="1400">
              <a:solidFill>
                <a:srgbClr val="000000"/>
              </a:solidFill>
              <a:latin typeface="Arial" panose="020B0604020202020204" pitchFamily="34" charset="0"/>
              <a:cs typeface="Arial" panose="020B0604020202020204" pitchFamily="34" charset="0"/>
            </a:endParaRPr>
          </a:p>
          <a:p>
            <a:pPr marL="0" indent="0" algn="l">
              <a:buNone/>
            </a:pPr>
            <a:r>
              <a:rPr lang="en-US" sz="1400" b="0" i="0">
                <a:solidFill>
                  <a:srgbClr val="000000"/>
                </a:solidFill>
                <a:effectLst/>
                <a:latin typeface="Arial" panose="020B0604020202020204" pitchFamily="34" charset="0"/>
                <a:cs typeface="Arial" panose="020B0604020202020204" pitchFamily="34" charset="0"/>
              </a:rPr>
              <a:t> </a:t>
            </a:r>
          </a:p>
        </p:txBody>
      </p:sp>
      <p:sp>
        <p:nvSpPr>
          <p:cNvPr id="12" name="Speech Bubble: Rectangle with Corners Rounded 11">
            <a:extLst>
              <a:ext uri="{FF2B5EF4-FFF2-40B4-BE49-F238E27FC236}">
                <a16:creationId xmlns:a16="http://schemas.microsoft.com/office/drawing/2014/main" id="{77B81C95-0D21-FB02-F92F-3D0B75409C9F}"/>
              </a:ext>
            </a:extLst>
          </p:cNvPr>
          <p:cNvSpPr/>
          <p:nvPr/>
        </p:nvSpPr>
        <p:spPr>
          <a:xfrm>
            <a:off x="291717" y="3105163"/>
            <a:ext cx="2076450" cy="1514475"/>
          </a:xfrm>
          <a:prstGeom prst="wedgeRoundRectCallou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cs typeface="Arial" panose="020B0604020202020204" pitchFamily="34" charset="0"/>
              </a:rPr>
              <a:t>T</a:t>
            </a:r>
            <a:r>
              <a:rPr lang="en-US" sz="1400" b="0" i="0">
                <a:solidFill>
                  <a:srgbClr val="000000"/>
                </a:solidFill>
                <a:effectLst/>
                <a:cs typeface="Arial" panose="020B0604020202020204" pitchFamily="34" charset="0"/>
              </a:rPr>
              <a:t>hinking about a time when you felt you were the best parent you could be, what did this look like?</a:t>
            </a:r>
            <a:endParaRPr lang="en-GB" sz="140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81F02E76-E69A-E737-0A00-0D752C0CE624}"/>
              </a:ext>
            </a:extLst>
          </p:cNvPr>
          <p:cNvSpPr/>
          <p:nvPr/>
        </p:nvSpPr>
        <p:spPr>
          <a:xfrm>
            <a:off x="2694405" y="3105163"/>
            <a:ext cx="2309812" cy="1514475"/>
          </a:xfrm>
          <a:prstGeom prst="wedgeRoundRectCallout">
            <a:avLst/>
          </a:prstGeom>
          <a:solidFill>
            <a:schemeClr val="accent6">
              <a:lumMod val="40000"/>
              <a:lumOff val="60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solidFill>
                  <a:srgbClr val="000000"/>
                </a:solidFill>
                <a:cs typeface="Arial" panose="020B0604020202020204" pitchFamily="34" charset="0"/>
              </a:rPr>
              <a:t>H</a:t>
            </a:r>
            <a:r>
              <a:rPr lang="en-US" sz="1400" b="0" i="0">
                <a:solidFill>
                  <a:srgbClr val="000000"/>
                </a:solidFill>
                <a:effectLst/>
                <a:cs typeface="Arial" panose="020B0604020202020204" pitchFamily="34" charset="0"/>
              </a:rPr>
              <a:t>ow can we support you to get back there now?</a:t>
            </a:r>
            <a:endParaRPr lang="en-GB" sz="1400">
              <a:cs typeface="Arial" panose="020B0604020202020204" pitchFamily="34" charset="0"/>
            </a:endParaRPr>
          </a:p>
        </p:txBody>
      </p:sp>
      <p:sp>
        <p:nvSpPr>
          <p:cNvPr id="14" name="Speech Bubble: Oval 13">
            <a:extLst>
              <a:ext uri="{FF2B5EF4-FFF2-40B4-BE49-F238E27FC236}">
                <a16:creationId xmlns:a16="http://schemas.microsoft.com/office/drawing/2014/main" id="{FEA106D8-3DD2-9D3D-2604-95B61CC5B692}"/>
              </a:ext>
            </a:extLst>
          </p:cNvPr>
          <p:cNvSpPr/>
          <p:nvPr/>
        </p:nvSpPr>
        <p:spPr>
          <a:xfrm>
            <a:off x="1068563" y="4909700"/>
            <a:ext cx="2599207" cy="1514475"/>
          </a:xfrm>
          <a:prstGeom prst="wedgeEllipseCallout">
            <a:avLst/>
          </a:prstGeom>
          <a:solidFill>
            <a:schemeClr val="accent5">
              <a:lumMod val="40000"/>
              <a:lumOff val="60000"/>
            </a:schemeClr>
          </a:solidFill>
          <a:ln>
            <a:solidFill>
              <a:schemeClr val="accent5">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indent="0" algn="ctr">
              <a:buNone/>
            </a:pPr>
            <a:r>
              <a:rPr lang="en-US" sz="1400" b="0" i="0">
                <a:solidFill>
                  <a:srgbClr val="000000"/>
                </a:solidFill>
                <a:effectLst/>
                <a:cs typeface="Arial" panose="020B0604020202020204" pitchFamily="34" charset="0"/>
              </a:rPr>
              <a:t>What would the child/children say you do well that makes them know they are loved and cared for?</a:t>
            </a:r>
          </a:p>
        </p:txBody>
      </p:sp>
      <p:sp>
        <p:nvSpPr>
          <p:cNvPr id="2" name="TextBox 1">
            <a:extLst>
              <a:ext uri="{FF2B5EF4-FFF2-40B4-BE49-F238E27FC236}">
                <a16:creationId xmlns:a16="http://schemas.microsoft.com/office/drawing/2014/main" id="{79852817-E5ED-6D27-AD56-18C73AE123C6}"/>
              </a:ext>
            </a:extLst>
          </p:cNvPr>
          <p:cNvSpPr txBox="1"/>
          <p:nvPr/>
        </p:nvSpPr>
        <p:spPr>
          <a:xfrm>
            <a:off x="6219825" y="197346"/>
            <a:ext cx="5391761" cy="646331"/>
          </a:xfrm>
          <a:prstGeom prst="rect">
            <a:avLst/>
          </a:prstGeom>
          <a:noFill/>
        </p:spPr>
        <p:txBody>
          <a:bodyPr wrap="square" rtlCol="0">
            <a:spAutoFit/>
          </a:bodyPr>
          <a:lstStyle/>
          <a:p>
            <a:endParaRPr lang="en-GB"/>
          </a:p>
          <a:p>
            <a:endParaRPr lang="en-GB"/>
          </a:p>
        </p:txBody>
      </p:sp>
      <p:sp>
        <p:nvSpPr>
          <p:cNvPr id="6" name="TextBox 5">
            <a:extLst>
              <a:ext uri="{FF2B5EF4-FFF2-40B4-BE49-F238E27FC236}">
                <a16:creationId xmlns:a16="http://schemas.microsoft.com/office/drawing/2014/main" id="{5EB73E37-03BE-6026-2BF2-E56AE11622F8}"/>
              </a:ext>
            </a:extLst>
          </p:cNvPr>
          <p:cNvSpPr txBox="1"/>
          <p:nvPr/>
        </p:nvSpPr>
        <p:spPr>
          <a:xfrm>
            <a:off x="5734049" y="498313"/>
            <a:ext cx="5982299" cy="3539430"/>
          </a:xfrm>
          <a:prstGeom prst="rect">
            <a:avLst/>
          </a:prstGeom>
          <a:solidFill>
            <a:schemeClr val="accent6">
              <a:lumMod val="40000"/>
              <a:lumOff val="60000"/>
            </a:schemeClr>
          </a:solidFill>
        </p:spPr>
        <p:txBody>
          <a:bodyPr wrap="square">
            <a:spAutoFit/>
          </a:bodyPr>
          <a:lstStyle/>
          <a:p>
            <a:r>
              <a:rPr lang="en-GB" sz="1400">
                <a:cs typeface="Arial" panose="020B0604020202020204" pitchFamily="34" charset="0"/>
              </a:rPr>
              <a:t>Using your professional curiosity is key in exploring what the situation is like for the family; you may wish to find out about:</a:t>
            </a:r>
          </a:p>
          <a:p>
            <a:endParaRPr lang="en-GB" sz="1400">
              <a:cs typeface="Arial" panose="020B0604020202020204" pitchFamily="34" charset="0"/>
            </a:endParaRPr>
          </a:p>
          <a:p>
            <a:pPr marL="285750" indent="-285750">
              <a:buFont typeface="Arial" panose="020B0604020202020204" pitchFamily="34" charset="0"/>
              <a:buChar char="•"/>
            </a:pPr>
            <a:r>
              <a:rPr lang="en-US" sz="1400">
                <a:effectLst/>
                <a:cs typeface="Arial" panose="020B0604020202020204" pitchFamily="34" charset="0"/>
              </a:rPr>
              <a:t>the carer’s background, medical history and current circumstances</a:t>
            </a:r>
          </a:p>
          <a:p>
            <a:pPr marL="285750" indent="-285750">
              <a:buFont typeface="Arial" panose="020B0604020202020204" pitchFamily="34" charset="0"/>
              <a:buChar char="•"/>
            </a:pPr>
            <a:r>
              <a:rPr lang="en-US" sz="1400">
                <a:effectLst/>
                <a:cs typeface="Arial" panose="020B0604020202020204" pitchFamily="34" charset="0"/>
              </a:rPr>
              <a:t>the parent’s thoughts and feelings about caring for their child</a:t>
            </a:r>
          </a:p>
          <a:p>
            <a:pPr marL="285750" indent="-285750">
              <a:buFont typeface="Arial" panose="020B0604020202020204" pitchFamily="34" charset="0"/>
              <a:buChar char="•"/>
            </a:pPr>
            <a:r>
              <a:rPr lang="en-US" sz="1400">
                <a:effectLst/>
                <a:cs typeface="Arial" panose="020B0604020202020204" pitchFamily="34" charset="0"/>
              </a:rPr>
              <a:t>the views of colleagues from other agencies who are involved with the family</a:t>
            </a:r>
          </a:p>
          <a:p>
            <a:pPr marL="285750" indent="-285750">
              <a:buFont typeface="Arial" panose="020B0604020202020204" pitchFamily="34" charset="0"/>
              <a:buChar char="•"/>
            </a:pPr>
            <a:r>
              <a:rPr lang="en-US" sz="1400">
                <a:effectLst/>
                <a:cs typeface="Arial" panose="020B0604020202020204" pitchFamily="34" charset="0"/>
              </a:rPr>
              <a:t>the child's thoughts and feelings</a:t>
            </a:r>
          </a:p>
          <a:p>
            <a:pPr marL="285750" indent="-285750">
              <a:buFont typeface="Arial" panose="020B0604020202020204" pitchFamily="34" charset="0"/>
              <a:buChar char="•"/>
            </a:pPr>
            <a:r>
              <a:rPr lang="en-US" sz="1400">
                <a:effectLst/>
                <a:cs typeface="Arial" panose="020B0604020202020204" pitchFamily="34" charset="0"/>
              </a:rPr>
              <a:t>the impact of everyday parenting on the parent or carer’s mental health</a:t>
            </a:r>
          </a:p>
          <a:p>
            <a:pPr marL="285750" indent="-285750">
              <a:buFont typeface="Arial" panose="020B0604020202020204" pitchFamily="34" charset="0"/>
              <a:buChar char="•"/>
            </a:pPr>
            <a:r>
              <a:rPr lang="en-US" sz="1400">
                <a:effectLst/>
                <a:cs typeface="Arial" panose="020B0604020202020204" pitchFamily="34" charset="0"/>
              </a:rPr>
              <a:t>the parent or carer’s ability to meet the child’s needs</a:t>
            </a:r>
          </a:p>
          <a:p>
            <a:pPr marL="285750" indent="-285750">
              <a:buFont typeface="Arial" panose="020B0604020202020204" pitchFamily="34" charset="0"/>
              <a:buChar char="•"/>
            </a:pPr>
            <a:r>
              <a:rPr lang="en-US" sz="1400">
                <a:effectLst/>
                <a:cs typeface="Arial" panose="020B0604020202020204" pitchFamily="34" charset="0"/>
              </a:rPr>
              <a:t>whether the child has taken on a caring role</a:t>
            </a:r>
            <a:br>
              <a:rPr lang="en-US" sz="1400">
                <a:effectLst/>
                <a:cs typeface="Arial" panose="020B0604020202020204" pitchFamily="34" charset="0"/>
              </a:rPr>
            </a:br>
            <a:endParaRPr lang="en-US" sz="1400">
              <a:effectLst/>
              <a:cs typeface="Arial" panose="020B0604020202020204" pitchFamily="34" charset="0"/>
            </a:endParaRPr>
          </a:p>
          <a:p>
            <a:r>
              <a:rPr lang="en-US" sz="1400">
                <a:effectLst/>
                <a:cs typeface="Arial" panose="020B0604020202020204" pitchFamily="34" charset="0"/>
              </a:rPr>
              <a:t>You should also consider broader factors that might make it harder for the carer to cope - such as any </a:t>
            </a:r>
            <a:r>
              <a:rPr lang="en-US" sz="1400">
                <a:effectLst/>
                <a:cs typeface="Arial" panose="020B0604020202020204" pitchFamily="34" charset="0"/>
                <a:hlinkClick r:id="rId4" action="ppaction://hlinksldjump"/>
              </a:rPr>
              <a:t>causal factors </a:t>
            </a:r>
            <a:r>
              <a:rPr lang="en-US" sz="1400">
                <a:effectLst/>
                <a:cs typeface="Arial" panose="020B0604020202020204" pitchFamily="34" charset="0"/>
              </a:rPr>
              <a:t>highlighted earlier in this resource. </a:t>
            </a:r>
          </a:p>
        </p:txBody>
      </p:sp>
      <p:sp>
        <p:nvSpPr>
          <p:cNvPr id="10" name="TextBox 9">
            <a:extLst>
              <a:ext uri="{FF2B5EF4-FFF2-40B4-BE49-F238E27FC236}">
                <a16:creationId xmlns:a16="http://schemas.microsoft.com/office/drawing/2014/main" id="{FDABDA36-8932-A771-BF14-C4B97CF7853B}"/>
              </a:ext>
            </a:extLst>
          </p:cNvPr>
          <p:cNvSpPr txBox="1"/>
          <p:nvPr/>
        </p:nvSpPr>
        <p:spPr>
          <a:xfrm>
            <a:off x="6296025" y="4617442"/>
            <a:ext cx="5031882" cy="1600438"/>
          </a:xfrm>
          <a:prstGeom prst="rect">
            <a:avLst/>
          </a:prstGeom>
          <a:solidFill>
            <a:schemeClr val="accent5">
              <a:lumMod val="40000"/>
              <a:lumOff val="60000"/>
            </a:schemeClr>
          </a:solidFill>
        </p:spPr>
        <p:txBody>
          <a:bodyPr wrap="square">
            <a:spAutoFit/>
          </a:bodyPr>
          <a:lstStyle/>
          <a:p>
            <a:r>
              <a:rPr lang="en-US" sz="1400">
                <a:effectLst/>
                <a:cs typeface="Arial" panose="020B0604020202020204" pitchFamily="34" charset="0"/>
              </a:rPr>
              <a:t>For more advice and support on Prof</a:t>
            </a:r>
            <a:r>
              <a:rPr lang="en-US" sz="1400">
                <a:cs typeface="Arial" panose="020B0604020202020204" pitchFamily="34" charset="0"/>
              </a:rPr>
              <a:t>essional </a:t>
            </a:r>
          </a:p>
          <a:p>
            <a:r>
              <a:rPr lang="en-US" sz="1400">
                <a:cs typeface="Arial" panose="020B0604020202020204" pitchFamily="34" charset="0"/>
              </a:rPr>
              <a:t>Curiosity, click this image to access the </a:t>
            </a:r>
          </a:p>
          <a:p>
            <a:r>
              <a:rPr lang="en-US" sz="1400">
                <a:cs typeface="Arial" panose="020B0604020202020204" pitchFamily="34" charset="0"/>
              </a:rPr>
              <a:t>Professional Curiosity Resource Pack</a:t>
            </a:r>
          </a:p>
          <a:p>
            <a:endParaRPr lang="en-US" sz="1400">
              <a:cs typeface="Arial" panose="020B0604020202020204" pitchFamily="34" charset="0"/>
            </a:endParaRPr>
          </a:p>
          <a:p>
            <a:endParaRPr lang="en-US" sz="1400">
              <a:cs typeface="Arial" panose="020B0604020202020204" pitchFamily="34" charset="0"/>
            </a:endParaRPr>
          </a:p>
          <a:p>
            <a:r>
              <a:rPr lang="en-US" sz="1400">
                <a:effectLst/>
                <a:cs typeface="Arial" panose="020B0604020202020204" pitchFamily="34" charset="0"/>
              </a:rPr>
              <a:t>To watch a video highlighting some barriers to professional curiosity, click </a:t>
            </a:r>
            <a:r>
              <a:rPr lang="en-US" sz="1400">
                <a:effectLst/>
                <a:cs typeface="Arial" panose="020B0604020202020204" pitchFamily="34" charset="0"/>
                <a:hlinkClick r:id="rId5"/>
              </a:rPr>
              <a:t>here</a:t>
            </a:r>
            <a:endParaRPr lang="en-US" sz="1400">
              <a:cs typeface="Arial" panose="020B0604020202020204" pitchFamily="34" charset="0"/>
            </a:endParaRPr>
          </a:p>
        </p:txBody>
      </p:sp>
      <p:pic>
        <p:nvPicPr>
          <p:cNvPr id="8" name="Picture 7">
            <a:hlinkClick r:id="rId6"/>
            <a:extLst>
              <a:ext uri="{FF2B5EF4-FFF2-40B4-BE49-F238E27FC236}">
                <a16:creationId xmlns:a16="http://schemas.microsoft.com/office/drawing/2014/main" id="{124032B5-FB7E-FFCF-B476-BC2B68E7DBCA}"/>
              </a:ext>
            </a:extLst>
          </p:cNvPr>
          <p:cNvPicPr>
            <a:picLocks noChangeAspect="1"/>
          </p:cNvPicPr>
          <p:nvPr/>
        </p:nvPicPr>
        <p:blipFill>
          <a:blip r:embed="rId7"/>
          <a:stretch>
            <a:fillRect/>
          </a:stretch>
        </p:blipFill>
        <p:spPr>
          <a:xfrm>
            <a:off x="10104681" y="4670840"/>
            <a:ext cx="1080900" cy="746637"/>
          </a:xfrm>
          <a:prstGeom prst="rect">
            <a:avLst/>
          </a:prstGeom>
        </p:spPr>
      </p:pic>
      <p:sp>
        <p:nvSpPr>
          <p:cNvPr id="3" name="Title 1">
            <a:extLst>
              <a:ext uri="{FF2B5EF4-FFF2-40B4-BE49-F238E27FC236}">
                <a16:creationId xmlns:a16="http://schemas.microsoft.com/office/drawing/2014/main" id="{E58B84F0-2814-81AA-021C-24BC2552B063}"/>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a:t>
            </a:r>
          </a:p>
        </p:txBody>
      </p:sp>
    </p:spTree>
    <p:extLst>
      <p:ext uri="{BB962C8B-B14F-4D97-AF65-F5344CB8AC3E}">
        <p14:creationId xmlns:p14="http://schemas.microsoft.com/office/powerpoint/2010/main" val="506414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0541531-C94C-71AC-3D0D-A2D2E23D751D}"/>
              </a:ext>
            </a:extLst>
          </p:cNvPr>
          <p:cNvPicPr>
            <a:picLocks noChangeAspect="1"/>
          </p:cNvPicPr>
          <p:nvPr/>
        </p:nvPicPr>
        <p:blipFill>
          <a:blip r:embed="rId3"/>
          <a:stretch>
            <a:fillRect/>
          </a:stretch>
        </p:blipFill>
        <p:spPr>
          <a:xfrm>
            <a:off x="11611586" y="6286212"/>
            <a:ext cx="512621" cy="526474"/>
          </a:xfrm>
          <a:prstGeom prst="rect">
            <a:avLst/>
          </a:prstGeom>
        </p:spPr>
      </p:pic>
      <p:graphicFrame>
        <p:nvGraphicFramePr>
          <p:cNvPr id="11" name="Table 10">
            <a:extLst>
              <a:ext uri="{FF2B5EF4-FFF2-40B4-BE49-F238E27FC236}">
                <a16:creationId xmlns:a16="http://schemas.microsoft.com/office/drawing/2014/main" id="{0D7A26B1-9B39-CD6D-CE8B-E84E0793E79E}"/>
              </a:ext>
            </a:extLst>
          </p:cNvPr>
          <p:cNvGraphicFramePr>
            <a:graphicFrameLocks noGrp="1"/>
          </p:cNvGraphicFramePr>
          <p:nvPr>
            <p:extLst>
              <p:ext uri="{D42A27DB-BD31-4B8C-83A1-F6EECF244321}">
                <p14:modId xmlns:p14="http://schemas.microsoft.com/office/powerpoint/2010/main" val="1089392512"/>
              </p:ext>
            </p:extLst>
          </p:nvPr>
        </p:nvGraphicFramePr>
        <p:xfrm>
          <a:off x="781050" y="926197"/>
          <a:ext cx="10947124" cy="4777300"/>
        </p:xfrm>
        <a:graphic>
          <a:graphicData uri="http://schemas.openxmlformats.org/drawingml/2006/table">
            <a:tbl>
              <a:tblPr firstRow="1" bandRow="1">
                <a:tableStyleId>{5C22544A-7EE6-4342-B048-85BDC9FD1C3A}</a:tableStyleId>
              </a:tblPr>
              <a:tblGrid>
                <a:gridCol w="5378615">
                  <a:extLst>
                    <a:ext uri="{9D8B030D-6E8A-4147-A177-3AD203B41FA5}">
                      <a16:colId xmlns:a16="http://schemas.microsoft.com/office/drawing/2014/main" val="1020626157"/>
                    </a:ext>
                  </a:extLst>
                </a:gridCol>
                <a:gridCol w="5568509">
                  <a:extLst>
                    <a:ext uri="{9D8B030D-6E8A-4147-A177-3AD203B41FA5}">
                      <a16:colId xmlns:a16="http://schemas.microsoft.com/office/drawing/2014/main" val="2938096094"/>
                    </a:ext>
                  </a:extLst>
                </a:gridCol>
              </a:tblGrid>
              <a:tr h="3141119">
                <a:tc>
                  <a:txBody>
                    <a:bodyPr/>
                    <a:lstStyle/>
                    <a:p>
                      <a:pPr marL="0" indent="0" algn="ctr">
                        <a:buNone/>
                      </a:pPr>
                      <a:r>
                        <a:rPr lang="en-US" sz="1400" b="1" i="0" u="none">
                          <a:solidFill>
                            <a:srgbClr val="000000"/>
                          </a:solidFill>
                          <a:effectLst/>
                          <a:latin typeface="+mn-lt"/>
                          <a:cs typeface="Arial" panose="020B0604020202020204" pitchFamily="34" charset="0"/>
                        </a:rPr>
                        <a:t>Early Help Consultants </a:t>
                      </a:r>
                    </a:p>
                    <a:p>
                      <a:pPr marL="0" indent="0" algn="l">
                        <a:buNone/>
                      </a:pPr>
                      <a:endParaRPr lang="en-US" sz="1400" b="0" i="0" u="sng">
                        <a:solidFill>
                          <a:srgbClr val="000000"/>
                        </a:solidFill>
                        <a:effectLst/>
                        <a:latin typeface="+mn-lt"/>
                        <a:cs typeface="Arial" panose="020B0604020202020204" pitchFamily="34" charset="0"/>
                      </a:endParaRPr>
                    </a:p>
                    <a:p>
                      <a:pPr marL="0" indent="0" algn="l">
                        <a:buNone/>
                      </a:pPr>
                      <a:r>
                        <a:rPr lang="en-US" sz="1400" b="0" i="0" u="none">
                          <a:solidFill>
                            <a:srgbClr val="000000"/>
                          </a:solidFill>
                          <a:effectLst/>
                          <a:latin typeface="+mn-lt"/>
                          <a:cs typeface="Arial" panose="020B0604020202020204" pitchFamily="34" charset="0"/>
                        </a:rPr>
                        <a:t>The Early Help Consultant team </a:t>
                      </a:r>
                      <a:r>
                        <a:rPr lang="en-US" sz="1400" b="0" i="0">
                          <a:solidFill>
                            <a:srgbClr val="000000"/>
                          </a:solidFill>
                          <a:effectLst/>
                          <a:latin typeface="+mn-lt"/>
                          <a:cs typeface="Arial" panose="020B0604020202020204" pitchFamily="34" charset="0"/>
                        </a:rPr>
                        <a:t>can support all professionals with any questions about early help. </a:t>
                      </a:r>
                    </a:p>
                    <a:p>
                      <a:pPr marL="0" indent="0" algn="l">
                        <a:buNone/>
                      </a:pPr>
                      <a:endParaRPr lang="en-US" sz="1400" b="0" i="0">
                        <a:solidFill>
                          <a:srgbClr val="000000"/>
                        </a:solidFill>
                        <a:effectLst/>
                        <a:latin typeface="+mn-lt"/>
                        <a:cs typeface="Arial" panose="020B0604020202020204" pitchFamily="34" charset="0"/>
                      </a:endParaRPr>
                    </a:p>
                    <a:p>
                      <a:pPr marL="0" indent="0" algn="l">
                        <a:buNone/>
                      </a:pPr>
                      <a:r>
                        <a:rPr lang="en-US" sz="1400" b="0" i="0">
                          <a:solidFill>
                            <a:srgbClr val="000000"/>
                          </a:solidFill>
                          <a:effectLst/>
                          <a:latin typeface="+mn-lt"/>
                          <a:cs typeface="Arial" panose="020B0604020202020204" pitchFamily="34" charset="0"/>
                        </a:rPr>
                        <a:t>This might include questions around the assessment, acting as a lead professional at TAC, starting conversations with families, the best ways to identify support networks, advice on where to go next. The consultants will welcome all questions relating to Early Help and wider concerns or worries you might have about a family. </a:t>
                      </a:r>
                    </a:p>
                    <a:p>
                      <a:pPr marL="0" indent="0" algn="l">
                        <a:buFont typeface="Arial" panose="020B0604020202020204" pitchFamily="34" charset="0"/>
                        <a:buNone/>
                      </a:pPr>
                      <a:endParaRPr lang="en-US" sz="1400" b="0" i="0">
                        <a:solidFill>
                          <a:srgbClr val="000000"/>
                        </a:solidFill>
                        <a:effectLst/>
                        <a:latin typeface="+mn-lt"/>
                        <a:cs typeface="Arial" panose="020B0604020202020204" pitchFamily="34" charset="0"/>
                      </a:endParaRPr>
                    </a:p>
                    <a:p>
                      <a:pPr marL="0" indent="0" algn="l">
                        <a:buFont typeface="Arial" panose="020B0604020202020204" pitchFamily="34" charset="0"/>
                        <a:buNone/>
                      </a:pPr>
                      <a:r>
                        <a:rPr lang="en-US" sz="1400" b="0" i="0">
                          <a:solidFill>
                            <a:srgbClr val="000000"/>
                          </a:solidFill>
                          <a:effectLst/>
                          <a:latin typeface="+mn-lt"/>
                          <a:cs typeface="Arial" panose="020B0604020202020204" pitchFamily="34" charset="0"/>
                        </a:rPr>
                        <a:t>The support is free and can be accessed by emailing the team on </a:t>
                      </a:r>
                      <a:r>
                        <a:rPr lang="en-US" sz="1400" b="0" i="0">
                          <a:solidFill>
                            <a:srgbClr val="000000"/>
                          </a:solidFill>
                          <a:effectLst/>
                          <a:latin typeface="+mn-lt"/>
                          <a:cs typeface="Arial" panose="020B0604020202020204" pitchFamily="34" charset="0"/>
                          <a:hlinkClick r:id="rId4"/>
                        </a:rPr>
                        <a:t>asktac@lincolnshire.gov.uk</a:t>
                      </a:r>
                      <a:r>
                        <a:rPr lang="en-US" sz="1400" b="0" i="0">
                          <a:solidFill>
                            <a:srgbClr val="000000"/>
                          </a:solidFill>
                          <a:effectLst/>
                          <a:latin typeface="+mn-lt"/>
                          <a:cs typeface="Arial" panose="020B0604020202020204" pitchFamily="34" charset="0"/>
                        </a:rPr>
                        <a:t> </a:t>
                      </a:r>
                    </a:p>
                    <a:p>
                      <a:pPr marL="0" indent="0" algn="ctr">
                        <a:buNone/>
                      </a:pPr>
                      <a:endParaRPr lang="en-US" sz="1400" b="0" i="0">
                        <a:solidFill>
                          <a:srgbClr val="000000"/>
                        </a:solidFill>
                        <a:effectLst/>
                        <a:latin typeface="Arial" panose="020B0604020202020204" pitchFamily="34" charset="0"/>
                        <a:cs typeface="Arial" panose="020B0604020202020204" pitchFamily="34" charset="0"/>
                      </a:endParaRPr>
                    </a:p>
                  </a:txBody>
                  <a:tcPr>
                    <a:lnR w="76200" cap="flat" cmpd="sng" algn="ctr">
                      <a:solidFill>
                        <a:schemeClr val="bg1"/>
                      </a:solidFill>
                      <a:prstDash val="solid"/>
                      <a:round/>
                      <a:headEnd type="none" w="med" len="med"/>
                      <a:tailEnd type="none" w="med" len="med"/>
                    </a:lnR>
                    <a:lnB w="76200" cap="flat" cmpd="sng" algn="ctr">
                      <a:solidFill>
                        <a:schemeClr val="bg1"/>
                      </a:solidFill>
                      <a:prstDash val="solid"/>
                      <a:round/>
                      <a:headEnd type="none" w="med" len="med"/>
                      <a:tailEnd type="none" w="med" len="med"/>
                    </a:lnB>
                    <a:solidFill>
                      <a:srgbClr val="D2B3FB"/>
                    </a:solidFill>
                  </a:tcPr>
                </a:tc>
                <a:tc>
                  <a:txBody>
                    <a:bodyPr/>
                    <a:lstStyle/>
                    <a:p>
                      <a:pPr marL="0" indent="0" algn="ctr">
                        <a:buNone/>
                      </a:pPr>
                      <a:r>
                        <a:rPr lang="en-US" sz="1400" b="1" i="0">
                          <a:solidFill>
                            <a:srgbClr val="000000"/>
                          </a:solidFill>
                          <a:effectLst/>
                          <a:latin typeface="+mn-lt"/>
                          <a:cs typeface="Arial" panose="020B0604020202020204" pitchFamily="34" charset="0"/>
                        </a:rPr>
                        <a:t>Workshops, Forums and Training</a:t>
                      </a:r>
                    </a:p>
                    <a:p>
                      <a:pPr marL="0" indent="0" algn="ctr">
                        <a:buNone/>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The Consultants also facilitate free workshops which can be accessed on the LSCP’s training platform Enable. These include:</a:t>
                      </a: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Training is also available which covers Early Help in depth within the ‘Inter-Agency Safeguarding Children and Young People’ course on the </a:t>
                      </a:r>
                      <a:r>
                        <a:rPr lang="en-US" sz="1400" b="0" i="0">
                          <a:solidFill>
                            <a:srgbClr val="000000"/>
                          </a:solidFill>
                          <a:effectLst/>
                          <a:latin typeface="+mn-lt"/>
                          <a:cs typeface="Arial" panose="020B0604020202020204" pitchFamily="34" charset="0"/>
                          <a:hlinkClick r:id="rId5"/>
                        </a:rPr>
                        <a:t>LSCP 6-Year Safeguarding Children pathway</a:t>
                      </a:r>
                      <a:r>
                        <a:rPr lang="en-US" sz="1400" b="0" i="0">
                          <a:solidFill>
                            <a:srgbClr val="000000"/>
                          </a:solidFill>
                          <a:effectLst/>
                          <a:latin typeface="+mn-lt"/>
                          <a:cs typeface="Arial" panose="020B0604020202020204" pitchFamily="34" charset="0"/>
                        </a:rPr>
                        <a:t>. </a:t>
                      </a:r>
                    </a:p>
                    <a:p>
                      <a:pPr marL="0" marR="0" lvl="0" indent="0" algn="ctr" defTabSz="914400">
                        <a:lnSpc>
                          <a:spcPct val="100000"/>
                        </a:lnSpc>
                        <a:spcBef>
                          <a:spcPts val="0"/>
                        </a:spcBef>
                        <a:spcAft>
                          <a:spcPts val="0"/>
                        </a:spcAft>
                        <a:buClrTx/>
                        <a:buSzTx/>
                        <a:buFontTx/>
                        <a:buNone/>
                        <a:tabLst/>
                        <a:defRPr/>
                      </a:pPr>
                      <a:endParaRPr lang="en-US" sz="1400" b="0" i="0">
                        <a:solidFill>
                          <a:srgbClr val="000000"/>
                        </a:solidFill>
                        <a:effectLst/>
                        <a:latin typeface="+mn-lt"/>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rPr>
                        <a:t>Details on the Enable platform can be found here:</a:t>
                      </a:r>
                    </a:p>
                    <a:p>
                      <a:pPr marL="0" marR="0" lvl="0" indent="0" algn="ctr" defTabSz="914400">
                        <a:lnSpc>
                          <a:spcPct val="100000"/>
                        </a:lnSpc>
                        <a:spcBef>
                          <a:spcPts val="0"/>
                        </a:spcBef>
                        <a:spcAft>
                          <a:spcPts val="0"/>
                        </a:spcAft>
                        <a:buClrTx/>
                        <a:buSzTx/>
                        <a:buFontTx/>
                        <a:buNone/>
                        <a:tabLst/>
                        <a:defRPr/>
                      </a:pPr>
                      <a:r>
                        <a:rPr lang="en-US" sz="1400" b="0" i="0">
                          <a:solidFill>
                            <a:srgbClr val="000000"/>
                          </a:solidFill>
                          <a:effectLst/>
                          <a:latin typeface="+mn-lt"/>
                          <a:cs typeface="Arial" panose="020B0604020202020204" pitchFamily="34" charset="0"/>
                          <a:hlinkClick r:id="rId6"/>
                        </a:rPr>
                        <a:t>How to Use Enable </a:t>
                      </a:r>
                      <a:endParaRPr lang="en-US" sz="1400" b="0" i="0">
                        <a:solidFill>
                          <a:srgbClr val="000000"/>
                        </a:solidFill>
                        <a:effectLst/>
                        <a:latin typeface="Arial" panose="020B0604020202020204" pitchFamily="34" charset="0"/>
                        <a:cs typeface="Arial" panose="020B0604020202020204" pitchFamily="34" charset="0"/>
                      </a:endParaRPr>
                    </a:p>
                    <a:p>
                      <a:pPr marL="0" marR="0" lvl="0" indent="0" algn="ctr" defTabSz="914400">
                        <a:lnSpc>
                          <a:spcPct val="100000"/>
                        </a:lnSpc>
                        <a:spcBef>
                          <a:spcPts val="0"/>
                        </a:spcBef>
                        <a:spcAft>
                          <a:spcPts val="0"/>
                        </a:spcAft>
                        <a:buClrTx/>
                        <a:buSzTx/>
                        <a:buFontTx/>
                        <a:buNone/>
                        <a:tabLst/>
                        <a:defRPr/>
                      </a:pPr>
                      <a:endParaRPr lang="en-US" sz="1400">
                        <a:latin typeface="+mn-lt"/>
                        <a:cs typeface="Arial" panose="020B0604020202020204" pitchFamily="34" charset="0"/>
                      </a:endParaRPr>
                    </a:p>
                  </a:txBody>
                  <a:tcPr>
                    <a:lnL w="76200" cap="flat" cmpd="sng" algn="ctr">
                      <a:solidFill>
                        <a:schemeClr val="bg1"/>
                      </a:solidFill>
                      <a:prstDash val="solid"/>
                      <a:round/>
                      <a:headEnd type="none" w="med" len="med"/>
                      <a:tailEnd type="none" w="med" len="med"/>
                    </a:lnL>
                    <a:lnB w="76200" cap="flat" cmpd="sng" algn="ctr">
                      <a:solidFill>
                        <a:schemeClr val="bg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4166206843"/>
                  </a:ext>
                </a:extLst>
              </a:tr>
              <a:tr h="127210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a:solidFill>
                            <a:srgbClr val="000000"/>
                          </a:solidFill>
                          <a:effectLst/>
                          <a:latin typeface="+mn-lt"/>
                          <a:cs typeface="Arial" panose="020B0604020202020204" pitchFamily="34" charset="0"/>
                        </a:rPr>
                        <a:t>Supportive Documentation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0">
                        <a:solidFill>
                          <a:srgbClr val="000000"/>
                        </a:solidFill>
                        <a:effectLst/>
                        <a:latin typeface="+mn-lt"/>
                        <a:cs typeface="Arial" panose="020B0604020202020204" pitchFamily="34" charset="0"/>
                      </a:endParaRPr>
                    </a:p>
                    <a:p>
                      <a:pPr marL="0" indent="0" algn="l">
                        <a:buNone/>
                      </a:pPr>
                      <a:r>
                        <a:rPr lang="en-US" sz="1400" b="0" i="0">
                          <a:solidFill>
                            <a:srgbClr val="000000"/>
                          </a:solidFill>
                          <a:effectLst/>
                          <a:latin typeface="+mn-lt"/>
                          <a:cs typeface="Arial" panose="020B0604020202020204" pitchFamily="34" charset="0"/>
                        </a:rPr>
                        <a:t>The Early Help Assessment document and other resources such as the TAC Handbook, guidance on having </a:t>
                      </a:r>
                    </a:p>
                    <a:p>
                      <a:pPr marL="0" indent="0" algn="l">
                        <a:buNone/>
                      </a:pPr>
                      <a:r>
                        <a:rPr lang="en-US" sz="1400" b="0" i="0">
                          <a:solidFill>
                            <a:srgbClr val="000000"/>
                          </a:solidFill>
                          <a:effectLst/>
                          <a:latin typeface="+mn-lt"/>
                          <a:cs typeface="Arial" panose="020B0604020202020204" pitchFamily="34" charset="0"/>
                        </a:rPr>
                        <a:t>conversations in Early Help, leaflets for parents and examples of best questions can be located by </a:t>
                      </a:r>
                    </a:p>
                    <a:p>
                      <a:pPr marL="0" indent="0" algn="l">
                        <a:buNone/>
                      </a:pPr>
                      <a:r>
                        <a:rPr lang="en-US" sz="1400" b="0" i="0">
                          <a:solidFill>
                            <a:srgbClr val="000000"/>
                          </a:solidFill>
                          <a:effectLst/>
                          <a:latin typeface="+mn-lt"/>
                          <a:cs typeface="Arial" panose="020B0604020202020204" pitchFamily="34" charset="0"/>
                        </a:rPr>
                        <a:t>clicking on this image</a:t>
                      </a:r>
                    </a:p>
                  </a:txBody>
                  <a:tcPr>
                    <a:lnT w="76200" cap="flat" cmpd="sng" algn="ctr">
                      <a:solidFill>
                        <a:schemeClr val="bg1"/>
                      </a:solidFill>
                      <a:prstDash val="solid"/>
                      <a:round/>
                      <a:headEnd type="none" w="med" len="med"/>
                      <a:tailEnd type="none" w="med" len="med"/>
                    </a:lnT>
                    <a:solidFill>
                      <a:schemeClr val="accent5">
                        <a:lumMod val="40000"/>
                        <a:lumOff val="60000"/>
                      </a:schemeClr>
                    </a:solidFill>
                  </a:tcPr>
                </a:tc>
                <a:tc hMerge="1">
                  <a:txBody>
                    <a:bodyPr/>
                    <a:lstStyle/>
                    <a:p>
                      <a:pPr algn="ctr"/>
                      <a:endParaRPr lang="en-GB" sz="1400" b="0">
                        <a:latin typeface="Arial" panose="020B0604020202020204" pitchFamily="34" charset="0"/>
                        <a:cs typeface="Arial" panose="020B0604020202020204" pitchFamily="34" charset="0"/>
                      </a:endParaRPr>
                    </a:p>
                  </a:txBody>
                  <a:tcPr>
                    <a:lnL w="76200" cap="flat" cmpd="sng" algn="ctr">
                      <a:solidFill>
                        <a:schemeClr val="bg1"/>
                      </a:solidFill>
                      <a:prstDash val="solid"/>
                      <a:round/>
                      <a:headEnd type="none" w="med" len="med"/>
                      <a:tailEnd type="none" w="med" len="med"/>
                    </a:lnL>
                    <a:lnT w="76200" cap="flat" cmpd="sng" algn="ctr">
                      <a:solidFill>
                        <a:schemeClr val="bg1"/>
                      </a:solidFill>
                      <a:prstDash val="solid"/>
                      <a:round/>
                      <a:headEnd type="none" w="med" len="med"/>
                      <a:tailEnd type="none" w="med" len="med"/>
                    </a:lnT>
                    <a:solidFill>
                      <a:schemeClr val="bg2">
                        <a:lumMod val="90000"/>
                      </a:schemeClr>
                    </a:solidFill>
                  </a:tcPr>
                </a:tc>
                <a:extLst>
                  <a:ext uri="{0D108BD9-81ED-4DB2-BD59-A6C34878D82A}">
                    <a16:rowId xmlns:a16="http://schemas.microsoft.com/office/drawing/2014/main" val="3032956522"/>
                  </a:ext>
                </a:extLst>
              </a:tr>
            </a:tbl>
          </a:graphicData>
        </a:graphic>
      </p:graphicFrame>
      <p:sp>
        <p:nvSpPr>
          <p:cNvPr id="2" name="TextBox 1">
            <a:extLst>
              <a:ext uri="{FF2B5EF4-FFF2-40B4-BE49-F238E27FC236}">
                <a16:creationId xmlns:a16="http://schemas.microsoft.com/office/drawing/2014/main" id="{3065F9F4-ADA9-7838-78A9-9120802094BE}"/>
              </a:ext>
            </a:extLst>
          </p:cNvPr>
          <p:cNvSpPr txBox="1"/>
          <p:nvPr/>
        </p:nvSpPr>
        <p:spPr>
          <a:xfrm>
            <a:off x="1127470" y="6003428"/>
            <a:ext cx="9372600" cy="523220"/>
          </a:xfrm>
          <a:prstGeom prst="rect">
            <a:avLst/>
          </a:prstGeom>
          <a:noFill/>
        </p:spPr>
        <p:txBody>
          <a:bodyPr wrap="square" rtlCol="0">
            <a:spAutoFit/>
          </a:bodyPr>
          <a:lstStyle/>
          <a:p>
            <a:r>
              <a:rPr lang="en-GB" sz="1400">
                <a:cs typeface="Arial" panose="020B0604020202020204" pitchFamily="34" charset="0"/>
              </a:rPr>
              <a:t>The following section highlights key resources, tools and approaches which will support practitioners to complete an early help assessment with the family </a:t>
            </a:r>
          </a:p>
        </p:txBody>
      </p:sp>
      <p:sp>
        <p:nvSpPr>
          <p:cNvPr id="6" name="TextBox 5">
            <a:extLst>
              <a:ext uri="{FF2B5EF4-FFF2-40B4-BE49-F238E27FC236}">
                <a16:creationId xmlns:a16="http://schemas.microsoft.com/office/drawing/2014/main" id="{7A3CB44A-0EEF-9588-7C4E-249EC29CB8E1}"/>
              </a:ext>
            </a:extLst>
          </p:cNvPr>
          <p:cNvSpPr txBox="1"/>
          <p:nvPr/>
        </p:nvSpPr>
        <p:spPr>
          <a:xfrm>
            <a:off x="5399566" y="103047"/>
            <a:ext cx="8698735" cy="523220"/>
          </a:xfrm>
          <a:prstGeom prst="rect">
            <a:avLst/>
          </a:prstGeom>
          <a:noFill/>
        </p:spPr>
        <p:txBody>
          <a:bodyPr wrap="square" rtlCol="0">
            <a:spAutoFit/>
          </a:bodyPr>
          <a:lstStyle/>
          <a:p>
            <a:r>
              <a:rPr lang="en-GB" sz="1400">
                <a:cs typeface="Arial" panose="020B0604020202020204" pitchFamily="34" charset="0"/>
              </a:rPr>
              <a:t>There is a large amount of support available to all practitioners on the Early Help </a:t>
            </a:r>
          </a:p>
          <a:p>
            <a:r>
              <a:rPr lang="en-GB" sz="1400">
                <a:cs typeface="Arial" panose="020B0604020202020204" pitchFamily="34" charset="0"/>
              </a:rPr>
              <a:t>process, which includes:</a:t>
            </a:r>
          </a:p>
        </p:txBody>
      </p:sp>
      <p:pic>
        <p:nvPicPr>
          <p:cNvPr id="7" name="Picture 6">
            <a:hlinkClick r:id="rId7"/>
            <a:extLst>
              <a:ext uri="{FF2B5EF4-FFF2-40B4-BE49-F238E27FC236}">
                <a16:creationId xmlns:a16="http://schemas.microsoft.com/office/drawing/2014/main" id="{52F628FE-C17C-8254-2272-03751C438161}"/>
              </a:ext>
            </a:extLst>
          </p:cNvPr>
          <p:cNvPicPr>
            <a:picLocks noChangeAspect="1"/>
          </p:cNvPicPr>
          <p:nvPr/>
        </p:nvPicPr>
        <p:blipFill>
          <a:blip r:embed="rId8"/>
          <a:stretch>
            <a:fillRect/>
          </a:stretch>
        </p:blipFill>
        <p:spPr>
          <a:xfrm>
            <a:off x="10030119" y="4712456"/>
            <a:ext cx="1161799" cy="802518"/>
          </a:xfrm>
          <a:prstGeom prst="rect">
            <a:avLst/>
          </a:prstGeom>
        </p:spPr>
      </p:pic>
      <p:sp>
        <p:nvSpPr>
          <p:cNvPr id="3" name="Title 1">
            <a:extLst>
              <a:ext uri="{FF2B5EF4-FFF2-40B4-BE49-F238E27FC236}">
                <a16:creationId xmlns:a16="http://schemas.microsoft.com/office/drawing/2014/main" id="{7B845845-F056-20D4-8ADB-A55DB2A1A17A}"/>
              </a:ext>
            </a:extLst>
          </p:cNvPr>
          <p:cNvSpPr txBox="1">
            <a:spLocks/>
          </p:cNvSpPr>
          <p:nvPr/>
        </p:nvSpPr>
        <p:spPr>
          <a:xfrm>
            <a:off x="0" y="51461"/>
            <a:ext cx="5273749"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Early Help Assessment Support</a:t>
            </a:r>
          </a:p>
        </p:txBody>
      </p:sp>
      <p:graphicFrame>
        <p:nvGraphicFramePr>
          <p:cNvPr id="5" name="Table 4">
            <a:extLst>
              <a:ext uri="{FF2B5EF4-FFF2-40B4-BE49-F238E27FC236}">
                <a16:creationId xmlns:a16="http://schemas.microsoft.com/office/drawing/2014/main" id="{330549A6-7F4C-7073-842A-E2DC65B799D5}"/>
              </a:ext>
            </a:extLst>
          </p:cNvPr>
          <p:cNvGraphicFramePr>
            <a:graphicFrameLocks noGrp="1"/>
          </p:cNvGraphicFramePr>
          <p:nvPr>
            <p:extLst>
              <p:ext uri="{D42A27DB-BD31-4B8C-83A1-F6EECF244321}">
                <p14:modId xmlns:p14="http://schemas.microsoft.com/office/powerpoint/2010/main" val="703584070"/>
              </p:ext>
            </p:extLst>
          </p:nvPr>
        </p:nvGraphicFramePr>
        <p:xfrm>
          <a:off x="6455248" y="1848882"/>
          <a:ext cx="5156338" cy="889000"/>
        </p:xfrm>
        <a:graphic>
          <a:graphicData uri="http://schemas.openxmlformats.org/drawingml/2006/table">
            <a:tbl>
              <a:tblPr firstRow="1" bandRow="1">
                <a:tableStyleId>{5C22544A-7EE6-4342-B048-85BDC9FD1C3A}</a:tableStyleId>
              </a:tblPr>
              <a:tblGrid>
                <a:gridCol w="2578169">
                  <a:extLst>
                    <a:ext uri="{9D8B030D-6E8A-4147-A177-3AD203B41FA5}">
                      <a16:colId xmlns:a16="http://schemas.microsoft.com/office/drawing/2014/main" val="3925388689"/>
                    </a:ext>
                  </a:extLst>
                </a:gridCol>
                <a:gridCol w="2578169">
                  <a:extLst>
                    <a:ext uri="{9D8B030D-6E8A-4147-A177-3AD203B41FA5}">
                      <a16:colId xmlns:a16="http://schemas.microsoft.com/office/drawing/2014/main" val="2796870905"/>
                    </a:ext>
                  </a:extLst>
                </a:gridCol>
              </a:tblGrid>
              <a:tr h="370840">
                <a:tc>
                  <a:txBody>
                    <a:bodyPr/>
                    <a:lstStyle/>
                    <a:p>
                      <a:pPr algn="ctr"/>
                      <a:r>
                        <a:rPr lang="en-GB" sz="1400" b="0">
                          <a:solidFill>
                            <a:schemeClr val="tx1"/>
                          </a:solidFill>
                        </a:rPr>
                        <a:t>Signs of Safety/Early Help Assessment</a:t>
                      </a:r>
                    </a:p>
                  </a:txBody>
                  <a:tcPr>
                    <a:solidFill>
                      <a:schemeClr val="accent6">
                        <a:lumMod val="20000"/>
                        <a:lumOff val="80000"/>
                      </a:schemeClr>
                    </a:solidFill>
                  </a:tcPr>
                </a:tc>
                <a:tc>
                  <a:txBody>
                    <a:bodyPr/>
                    <a:lstStyle/>
                    <a:p>
                      <a:pPr algn="ctr"/>
                      <a:r>
                        <a:rPr lang="en-GB" sz="1400" b="0">
                          <a:solidFill>
                            <a:schemeClr val="tx1"/>
                          </a:solidFill>
                        </a:rPr>
                        <a:t>TAC Safety Planning</a:t>
                      </a:r>
                    </a:p>
                  </a:txBody>
                  <a:tcPr>
                    <a:solidFill>
                      <a:schemeClr val="accent6">
                        <a:lumMod val="20000"/>
                        <a:lumOff val="80000"/>
                      </a:schemeClr>
                    </a:solidFill>
                  </a:tcPr>
                </a:tc>
                <a:extLst>
                  <a:ext uri="{0D108BD9-81ED-4DB2-BD59-A6C34878D82A}">
                    <a16:rowId xmlns:a16="http://schemas.microsoft.com/office/drawing/2014/main" val="1039255301"/>
                  </a:ext>
                </a:extLst>
              </a:tr>
              <a:tr h="370840">
                <a:tc>
                  <a:txBody>
                    <a:bodyPr/>
                    <a:lstStyle/>
                    <a:p>
                      <a:pPr algn="ctr"/>
                      <a:r>
                        <a:rPr lang="en-GB" sz="1400" b="0">
                          <a:solidFill>
                            <a:schemeClr val="tx1"/>
                          </a:solidFill>
                        </a:rPr>
                        <a:t>TAC Family Networking</a:t>
                      </a:r>
                    </a:p>
                  </a:txBody>
                  <a:tcPr>
                    <a:solidFill>
                      <a:schemeClr val="accent6">
                        <a:lumMod val="20000"/>
                        <a:lumOff val="80000"/>
                      </a:schemeClr>
                    </a:solidFill>
                  </a:tcPr>
                </a:tc>
                <a:tc>
                  <a:txBody>
                    <a:bodyPr/>
                    <a:lstStyle/>
                    <a:p>
                      <a:pPr algn="ctr"/>
                      <a:r>
                        <a:rPr lang="en-GB" sz="1400" b="0">
                          <a:solidFill>
                            <a:schemeClr val="tx1"/>
                          </a:solidFill>
                        </a:rPr>
                        <a:t>Multi-Agency Forums</a:t>
                      </a:r>
                    </a:p>
                  </a:txBody>
                  <a:tcPr>
                    <a:solidFill>
                      <a:schemeClr val="accent6">
                        <a:lumMod val="20000"/>
                        <a:lumOff val="80000"/>
                      </a:schemeClr>
                    </a:solidFill>
                  </a:tcPr>
                </a:tc>
                <a:extLst>
                  <a:ext uri="{0D108BD9-81ED-4DB2-BD59-A6C34878D82A}">
                    <a16:rowId xmlns:a16="http://schemas.microsoft.com/office/drawing/2014/main" val="1176545396"/>
                  </a:ext>
                </a:extLst>
              </a:tr>
            </a:tbl>
          </a:graphicData>
        </a:graphic>
      </p:graphicFrame>
    </p:spTree>
    <p:extLst>
      <p:ext uri="{BB962C8B-B14F-4D97-AF65-F5344CB8AC3E}">
        <p14:creationId xmlns:p14="http://schemas.microsoft.com/office/powerpoint/2010/main" val="20060749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19ED0F8-E72E-1A36-574F-038CB8D9807F}"/>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3" name="TextBox 2">
            <a:extLst>
              <a:ext uri="{FF2B5EF4-FFF2-40B4-BE49-F238E27FC236}">
                <a16:creationId xmlns:a16="http://schemas.microsoft.com/office/drawing/2014/main" id="{DC0D4197-AA3B-0EAA-1641-14483809987E}"/>
              </a:ext>
            </a:extLst>
          </p:cNvPr>
          <p:cNvSpPr txBox="1"/>
          <p:nvPr/>
        </p:nvSpPr>
        <p:spPr>
          <a:xfrm>
            <a:off x="486184" y="1166099"/>
            <a:ext cx="4622530" cy="3754874"/>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cs typeface="Arial" panose="020B0604020202020204" pitchFamily="34" charset="0"/>
              </a:rPr>
              <a:t>An essential part of any assessment process is evaluating the carer's ability and motivation to change.</a:t>
            </a:r>
            <a:endParaRPr lang="en-US" sz="1400">
              <a:solidFill>
                <a:srgbClr val="000000"/>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cs typeface="Arial" panose="020B0604020202020204" pitchFamily="34" charset="0"/>
              </a:rPr>
              <a:t>For change to occur carers need to accept that change is necessary and agree what that change should be as well as engaging with support and interventions aimed at facilitating change and then maintaining it with a demonstrable effect on the child’s outcomes and needs.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cs typeface="Arial" panose="020B0604020202020204" pitchFamily="34" charset="0"/>
            </a:endParaRPr>
          </a:p>
          <a:p>
            <a:pPr>
              <a:defRPr/>
            </a:pPr>
            <a:r>
              <a:rPr lang="en-GB" sz="1400">
                <a:cs typeface="Arial" panose="020B0604020202020204" pitchFamily="34" charset="0"/>
              </a:rPr>
              <a:t>A carer must understand why a change is needed to act, clear and honest communication is key here. This includes regularly checking a carers understanding when worries are communicated and that any actions identified are clearly understood and realistic.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cs typeface="Arial" panose="020B0604020202020204" pitchFamily="34" charset="0"/>
            </a:endParaRPr>
          </a:p>
          <a:p>
            <a:pPr>
              <a:defRPr/>
            </a:pPr>
            <a:r>
              <a:rPr kumimoji="0" lang="en-US" sz="1400" i="0" strike="noStrike" kern="1200" cap="none" spc="0" normalizeH="0" baseline="0" noProof="0">
                <a:ln>
                  <a:noFill/>
                </a:ln>
                <a:solidFill>
                  <a:srgbClr val="000000"/>
                </a:solidFill>
                <a:effectLst/>
                <a:uLnTx/>
                <a:uFillTx/>
                <a:cs typeface="Arial" panose="020B0604020202020204" pitchFamily="34" charset="0"/>
              </a:rPr>
              <a:t>Capacity to change should be considered at an early point and regularly throughout the work you undertake. </a:t>
            </a:r>
            <a:endParaRPr lang="en-US" sz="1400">
              <a:solidFill>
                <a:srgbClr val="000000"/>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1693B823-B5BE-198A-D87B-E90132B38E09}"/>
              </a:ext>
            </a:extLst>
          </p:cNvPr>
          <p:cNvSpPr txBox="1"/>
          <p:nvPr/>
        </p:nvSpPr>
        <p:spPr>
          <a:xfrm>
            <a:off x="629545" y="5047757"/>
            <a:ext cx="10932910" cy="1169551"/>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Arial"/>
              </a:rPr>
              <a:t>Professionals should note evidence of changes and improvements made as a result of previous interventions and the impact of this for the child.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ea typeface="+mn-ea"/>
                <a:cs typeface="Arial"/>
              </a:rPr>
              <a:t>Tools within this section can support in evaluating a carers capacity to change. </a:t>
            </a:r>
            <a:r>
              <a:rPr kumimoji="0" lang="en-US" sz="1400" i="0" u="none" strike="noStrike" kern="1200" cap="none" spc="0" normalizeH="0" baseline="0" noProof="0">
                <a:ln>
                  <a:noFill/>
                </a:ln>
                <a:effectLst/>
                <a:uLnTx/>
                <a:uFillTx/>
                <a:ea typeface="+mn-ea"/>
                <a:cs typeface="Arial"/>
              </a:rPr>
              <a:t>These include the Early Help Assessment and </a:t>
            </a:r>
            <a:r>
              <a:rPr lang="en-US" sz="1400">
                <a:cs typeface="Arial"/>
              </a:rPr>
              <a:t>Chronologies.</a:t>
            </a:r>
            <a:endParaRPr lang="en-GB" sz="1400">
              <a:cs typeface="Arial"/>
            </a:endParaRPr>
          </a:p>
        </p:txBody>
      </p:sp>
      <p:sp>
        <p:nvSpPr>
          <p:cNvPr id="7" name="TextBox 6">
            <a:extLst>
              <a:ext uri="{FF2B5EF4-FFF2-40B4-BE49-F238E27FC236}">
                <a16:creationId xmlns:a16="http://schemas.microsoft.com/office/drawing/2014/main" id="{C9488EDB-7E32-5103-6193-06D224B8EC67}"/>
              </a:ext>
            </a:extLst>
          </p:cNvPr>
          <p:cNvSpPr txBox="1"/>
          <p:nvPr/>
        </p:nvSpPr>
        <p:spPr>
          <a:xfrm>
            <a:off x="5233032" y="1166099"/>
            <a:ext cx="6634864" cy="3754874"/>
          </a:xfrm>
          <a:prstGeom prst="rect">
            <a:avLst/>
          </a:prstGeom>
          <a:solidFill>
            <a:srgbClr val="D2B3FB"/>
          </a:solidFill>
        </p:spPr>
        <p:txBody>
          <a:bodyPr wrap="square" rtlCol="0">
            <a:spAutoFit/>
          </a:bodyPr>
          <a:lstStyle/>
          <a:p>
            <a:r>
              <a:rPr kumimoji="0" lang="en-US" sz="1400" b="0" i="0" u="none" strike="noStrike" kern="1200" cap="none" spc="0" normalizeH="0" baseline="0" noProof="0">
                <a:ln>
                  <a:noFill/>
                </a:ln>
                <a:solidFill>
                  <a:srgbClr val="000000"/>
                </a:solidFill>
                <a:effectLst/>
                <a:uLnTx/>
                <a:uFillTx/>
                <a:ea typeface="+mn-ea"/>
                <a:cs typeface="Arial" panose="020B0604020202020204" pitchFamily="34" charset="0"/>
              </a:rPr>
              <a:t>If carers do not accept there is a need for change, it will not happen, even if they attend appointments and interventions. Sometimes carers may say that they accept the need for change and agree what change should occur, but do not engage with support or interventions consistently. </a:t>
            </a:r>
          </a:p>
          <a:p>
            <a:endParaRPr lang="en-GB" sz="1400"/>
          </a:p>
          <a:p>
            <a:r>
              <a:rPr lang="en-GB" sz="1400"/>
              <a:t>Carers may take a dismissive approach to childcare responsibilities, or they might not see the child as their responsibility. They might consider any harm that the child experiences is the child’s fault, they might also believe the child deserves it. </a:t>
            </a:r>
          </a:p>
          <a:p>
            <a:endParaRPr lang="en-GB" sz="1400"/>
          </a:p>
          <a:p>
            <a:r>
              <a:rPr lang="en-GB" sz="1400"/>
              <a:t>In considering capacity to change, we need to understand a carers lived experiences to understand their approach to parenting. This should include being trauma informed in our approach. We should not assume that the advice and support we offer is understood or accepted as the right approach by the carer.</a:t>
            </a:r>
          </a:p>
          <a:p>
            <a:endParaRPr lang="en-GB" sz="1400"/>
          </a:p>
          <a:p>
            <a:r>
              <a:rPr lang="en-GB" sz="1400"/>
              <a:t>We should also consider the meaning of the child to that carer as highlighted in the </a:t>
            </a:r>
            <a:r>
              <a:rPr lang="en-GB" sz="1400">
                <a:hlinkClick r:id="" action="ppaction://noaction"/>
              </a:rPr>
              <a:t>trauma section</a:t>
            </a:r>
            <a:r>
              <a:rPr lang="en-GB" sz="1400"/>
              <a:t>.</a:t>
            </a:r>
          </a:p>
          <a:p>
            <a:endParaRPr lang="en-GB" sz="1400"/>
          </a:p>
        </p:txBody>
      </p:sp>
      <p:sp>
        <p:nvSpPr>
          <p:cNvPr id="2" name="Title 1">
            <a:extLst>
              <a:ext uri="{FF2B5EF4-FFF2-40B4-BE49-F238E27FC236}">
                <a16:creationId xmlns:a16="http://schemas.microsoft.com/office/drawing/2014/main" id="{A2AFB6B1-C1CE-3CB2-290D-D901CED6BD19}"/>
              </a:ext>
            </a:extLst>
          </p:cNvPr>
          <p:cNvSpPr txBox="1">
            <a:spLocks/>
          </p:cNvSpPr>
          <p:nvPr/>
        </p:nvSpPr>
        <p:spPr>
          <a:xfrm>
            <a:off x="1" y="51461"/>
            <a:ext cx="3285460"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Capacity to change</a:t>
            </a:r>
          </a:p>
        </p:txBody>
      </p:sp>
      <p:sp>
        <p:nvSpPr>
          <p:cNvPr id="8" name="TextBox 7">
            <a:extLst>
              <a:ext uri="{FF2B5EF4-FFF2-40B4-BE49-F238E27FC236}">
                <a16:creationId xmlns:a16="http://schemas.microsoft.com/office/drawing/2014/main" id="{BA7A108D-6B37-DB8D-FB7D-7EA1F6255F58}"/>
              </a:ext>
            </a:extLst>
          </p:cNvPr>
          <p:cNvSpPr txBox="1"/>
          <p:nvPr/>
        </p:nvSpPr>
        <p:spPr>
          <a:xfrm>
            <a:off x="3285461" y="13416"/>
            <a:ext cx="8906539" cy="1077218"/>
          </a:xfrm>
          <a:prstGeom prst="rect">
            <a:avLst/>
          </a:prstGeom>
          <a:noFill/>
        </p:spPr>
        <p:txBody>
          <a:bodyPr wrap="square">
            <a:spAutoFit/>
          </a:bodyPr>
          <a:lstStyle/>
          <a:p>
            <a:r>
              <a:rPr lang="en-GB" sz="1600"/>
              <a:t>Practitioners need to be particularly skilled in engaging and working with parents and carers whom services have found difficult to engage. Some examples may be parents and carers of disabled children, parents, and carers whose children are at risk of, or experiencing, harm from outside the home, fathers, and male carers, and those who are neurodivergent.</a:t>
            </a:r>
            <a:r>
              <a:rPr lang="en-GB" sz="1600">
                <a:hlinkClick r:id="rId4"/>
              </a:rPr>
              <a:t> </a:t>
            </a:r>
            <a:r>
              <a:rPr lang="en-GB" sz="800"/>
              <a:t>Working together 2023</a:t>
            </a:r>
          </a:p>
        </p:txBody>
      </p:sp>
    </p:spTree>
    <p:extLst>
      <p:ext uri="{BB962C8B-B14F-4D97-AF65-F5344CB8AC3E}">
        <p14:creationId xmlns:p14="http://schemas.microsoft.com/office/powerpoint/2010/main" val="6190019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2" action="ppaction://hlinksldjump"/>
            <a:extLst>
              <a:ext uri="{FF2B5EF4-FFF2-40B4-BE49-F238E27FC236}">
                <a16:creationId xmlns:a16="http://schemas.microsoft.com/office/drawing/2014/main" id="{519ED0F8-E72E-1A36-574F-038CB8D9807F}"/>
              </a:ext>
            </a:extLst>
          </p:cNvPr>
          <p:cNvPicPr>
            <a:picLocks noChangeAspect="1"/>
          </p:cNvPicPr>
          <p:nvPr/>
        </p:nvPicPr>
        <p:blipFill>
          <a:blip r:embed="rId3"/>
          <a:stretch>
            <a:fillRect/>
          </a:stretch>
        </p:blipFill>
        <p:spPr>
          <a:xfrm>
            <a:off x="11611586" y="6286212"/>
            <a:ext cx="512621" cy="526474"/>
          </a:xfrm>
          <a:prstGeom prst="rect">
            <a:avLst/>
          </a:prstGeom>
        </p:spPr>
      </p:pic>
      <p:pic>
        <p:nvPicPr>
          <p:cNvPr id="9" name="Picture 8" descr="A diagram of steps to a spiral&#10;&#10;Description automatically generated">
            <a:extLst>
              <a:ext uri="{FF2B5EF4-FFF2-40B4-BE49-F238E27FC236}">
                <a16:creationId xmlns:a16="http://schemas.microsoft.com/office/drawing/2014/main" id="{41F40E9A-8A58-96AA-A951-A365429E6751}"/>
              </a:ext>
            </a:extLst>
          </p:cNvPr>
          <p:cNvPicPr>
            <a:picLocks noChangeAspect="1"/>
          </p:cNvPicPr>
          <p:nvPr/>
        </p:nvPicPr>
        <p:blipFill rotWithShape="1">
          <a:blip r:embed="rId4">
            <a:extLst>
              <a:ext uri="{28A0092B-C50C-407E-A947-70E740481C1C}">
                <a14:useLocalDpi xmlns:a14="http://schemas.microsoft.com/office/drawing/2010/main" val="0"/>
              </a:ext>
            </a:extLst>
          </a:blip>
          <a:srcRect t="5901"/>
          <a:stretch/>
        </p:blipFill>
        <p:spPr>
          <a:xfrm>
            <a:off x="5635003" y="45314"/>
            <a:ext cx="6178502" cy="6826208"/>
          </a:xfrm>
          <a:prstGeom prst="rect">
            <a:avLst/>
          </a:prstGeom>
        </p:spPr>
      </p:pic>
      <p:pic>
        <p:nvPicPr>
          <p:cNvPr id="1026" name="Picture 2" descr="Hand drawn people asking questions illustration">
            <a:extLst>
              <a:ext uri="{FF2B5EF4-FFF2-40B4-BE49-F238E27FC236}">
                <a16:creationId xmlns:a16="http://schemas.microsoft.com/office/drawing/2014/main" id="{20B755EF-A626-7592-AA29-64F3CAB90D7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3281" y="949413"/>
            <a:ext cx="2129771" cy="14187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93B1F771-BC6E-F03A-E2DA-8735FD7A326F}"/>
              </a:ext>
            </a:extLst>
          </p:cNvPr>
          <p:cNvSpPr txBox="1"/>
          <p:nvPr/>
        </p:nvSpPr>
        <p:spPr>
          <a:xfrm>
            <a:off x="404421" y="890420"/>
            <a:ext cx="4331914" cy="5478423"/>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Think about a family you are currently working with and consider where they are on the cycle of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cs typeface="Arial" panose="020B0604020202020204" pitchFamily="34" charset="0"/>
              </a:rPr>
              <a:t>Has the carer accepted a change is needed?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Does the carer have the capacity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Where there are relapses are things still changing for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If not….think about what is needed to create change or what work can be carried out with the carer to support them to understand the need for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a:solidFill>
                <a:prstClr val="black"/>
              </a:solidFill>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cs typeface="Arial" panose="020B0604020202020204" pitchFamily="34" charset="0"/>
              </a:rPr>
              <a:t>As outlined previously, this could be complex so you could discuss this with your colleagues, a designated safeguarding lead or as part of supervision, group supervision or a case related training exercise. </a:t>
            </a:r>
          </a:p>
        </p:txBody>
      </p:sp>
      <p:sp>
        <p:nvSpPr>
          <p:cNvPr id="2" name="Title 1">
            <a:extLst>
              <a:ext uri="{FF2B5EF4-FFF2-40B4-BE49-F238E27FC236}">
                <a16:creationId xmlns:a16="http://schemas.microsoft.com/office/drawing/2014/main" id="{0ECD0AD4-DAE0-73D8-B3CC-DB2B90606678}"/>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Capacity to change</a:t>
            </a:r>
          </a:p>
        </p:txBody>
      </p:sp>
    </p:spTree>
    <p:extLst>
      <p:ext uri="{BB962C8B-B14F-4D97-AF65-F5344CB8AC3E}">
        <p14:creationId xmlns:p14="http://schemas.microsoft.com/office/powerpoint/2010/main" val="1130078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7705590"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7" name="Title 1">
            <a:extLst>
              <a:ext uri="{FF2B5EF4-FFF2-40B4-BE49-F238E27FC236}">
                <a16:creationId xmlns:a16="http://schemas.microsoft.com/office/drawing/2014/main" id="{09B89775-BF5B-3AB6-0818-03469CE5C029}"/>
              </a:ext>
            </a:extLst>
          </p:cNvPr>
          <p:cNvSpPr txBox="1">
            <a:spLocks/>
          </p:cNvSpPr>
          <p:nvPr/>
        </p:nvSpPr>
        <p:spPr>
          <a:xfrm>
            <a:off x="0" y="51461"/>
            <a:ext cx="7634796"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Using this resource for training or development</a:t>
            </a:r>
          </a:p>
        </p:txBody>
      </p:sp>
      <p:sp>
        <p:nvSpPr>
          <p:cNvPr id="2" name="TextBox 1">
            <a:extLst>
              <a:ext uri="{FF2B5EF4-FFF2-40B4-BE49-F238E27FC236}">
                <a16:creationId xmlns:a16="http://schemas.microsoft.com/office/drawing/2014/main" id="{43F58362-A2E9-16B4-EF93-5EEDBD4988B0}"/>
              </a:ext>
            </a:extLst>
          </p:cNvPr>
          <p:cNvSpPr txBox="1"/>
          <p:nvPr/>
        </p:nvSpPr>
        <p:spPr>
          <a:xfrm>
            <a:off x="124346" y="729315"/>
            <a:ext cx="7081304" cy="5755422"/>
          </a:xfrm>
          <a:prstGeom prst="rect">
            <a:avLst/>
          </a:prstGeom>
          <a:solidFill>
            <a:schemeClr val="bg1"/>
          </a:solidFill>
        </p:spPr>
        <p:txBody>
          <a:bodyPr wrap="square" lIns="91440" tIns="45720" rIns="91440" bIns="45720" rtlCol="0" anchor="t">
            <a:spAutoFit/>
          </a:bodyPr>
          <a:lstStyle/>
          <a:p>
            <a:r>
              <a:rPr lang="en-GB" sz="1600"/>
              <a:t>This resource can be used independently and as support for training or development by services. </a:t>
            </a:r>
          </a:p>
          <a:p>
            <a:endParaRPr lang="en-GB" sz="1600"/>
          </a:p>
          <a:p>
            <a:r>
              <a:rPr lang="en-GB" sz="1600"/>
              <a:t>Each section of this resource can be used in group training or supervision. </a:t>
            </a:r>
            <a:endParaRPr lang="en-GB" sz="1600">
              <a:cs typeface="Arial"/>
            </a:endParaRPr>
          </a:p>
          <a:p>
            <a:r>
              <a:rPr lang="en-GB" sz="1600"/>
              <a:t>Training exercises or discussions can be held around individual pages or themes highlighted. You might want to focus a session on types of or signs of neglect for instance or consider working on how the word neglect is used in practice. You could also hold sessions focusing on tools and approaches, such as chronologies, writing SMART targets or using the neglect Scales to inform assessments.  The content is designed to start conversations and reflections on a range of areas and can be used flexibly by any service. </a:t>
            </a:r>
            <a:endParaRPr lang="en-GB" sz="1600">
              <a:cs typeface="Arial"/>
            </a:endParaRPr>
          </a:p>
          <a:p>
            <a:endParaRPr lang="en-GB" sz="1600"/>
          </a:p>
          <a:p>
            <a:r>
              <a:rPr lang="en-GB" sz="1600"/>
              <a:t>You will find reflective exercises, case studies, videos and resources throughout which can be used in sessions, discussions or as directed learning which are designed to enhance learning and practice. </a:t>
            </a:r>
            <a:endParaRPr lang="en-GB" sz="1600">
              <a:cs typeface="Arial"/>
            </a:endParaRPr>
          </a:p>
          <a:p>
            <a:endParaRPr lang="en-GB" sz="1600"/>
          </a:p>
          <a:p>
            <a:r>
              <a:rPr lang="en-GB" sz="1600"/>
              <a:t>We encourage teams to use the resource and exercises in case discussions and during reflections of practice so that the learning can be applied to real life cases and is relevant to the work being undertaken in your teams.</a:t>
            </a:r>
            <a:endParaRPr lang="en-GB" sz="1600">
              <a:cs typeface="Arial"/>
            </a:endParaRPr>
          </a:p>
          <a:p>
            <a:endParaRPr lang="en-GB" sz="1600"/>
          </a:p>
          <a:p>
            <a:r>
              <a:rPr lang="en-GB" sz="1600"/>
              <a:t>This approach encourages ongoing learning, reflection, and development and will enable services to use the resource and tools in a way that supports practice within their service area. </a:t>
            </a:r>
            <a:endParaRPr lang="en-GB" sz="1600">
              <a:cs typeface="Arial"/>
            </a:endParaRPr>
          </a:p>
        </p:txBody>
      </p:sp>
    </p:spTree>
    <p:extLst>
      <p:ext uri="{BB962C8B-B14F-4D97-AF65-F5344CB8AC3E}">
        <p14:creationId xmlns:p14="http://schemas.microsoft.com/office/powerpoint/2010/main" val="22974369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CE13BD-334B-9BA2-B3CF-C9DDB7538F2F}"/>
              </a:ext>
            </a:extLst>
          </p:cNvPr>
          <p:cNvSpPr txBox="1">
            <a:spLocks/>
          </p:cNvSpPr>
          <p:nvPr/>
        </p:nvSpPr>
        <p:spPr>
          <a:xfrm>
            <a:off x="0" y="54644"/>
            <a:ext cx="6889072"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Neglect and the Criminal Justice System</a:t>
            </a:r>
          </a:p>
        </p:txBody>
      </p:sp>
      <p:sp>
        <p:nvSpPr>
          <p:cNvPr id="6" name="Content Placeholder 5">
            <a:extLst>
              <a:ext uri="{FF2B5EF4-FFF2-40B4-BE49-F238E27FC236}">
                <a16:creationId xmlns:a16="http://schemas.microsoft.com/office/drawing/2014/main" id="{A63D46BF-B96D-A17B-B6DA-E6B56015639A}"/>
              </a:ext>
            </a:extLst>
          </p:cNvPr>
          <p:cNvSpPr>
            <a:spLocks noGrp="1"/>
          </p:cNvSpPr>
          <p:nvPr>
            <p:ph idx="1"/>
          </p:nvPr>
        </p:nvSpPr>
        <p:spPr>
          <a:xfrm>
            <a:off x="321899" y="784611"/>
            <a:ext cx="11368596" cy="2317626"/>
          </a:xfrm>
          <a:solidFill>
            <a:srgbClr val="D2B3FB"/>
          </a:solidFill>
        </p:spPr>
        <p:txBody>
          <a:bodyPr vert="horz" lIns="91440" tIns="45720" rIns="91440" bIns="45720" rtlCol="0" anchor="t">
            <a:noAutofit/>
          </a:bodyPr>
          <a:lstStyle/>
          <a:p>
            <a:pPr marL="0" indent="0">
              <a:buNone/>
            </a:pPr>
            <a:r>
              <a:rPr lang="en-US" sz="1400">
                <a:effectLst/>
              </a:rPr>
              <a:t>The Children and Young Persons Act 1933 Section 1 states that an offence occurs where:</a:t>
            </a:r>
          </a:p>
          <a:p>
            <a:pPr marL="0" indent="0">
              <a:buNone/>
            </a:pPr>
            <a:endParaRPr lang="en-US" sz="1400">
              <a:effectLst/>
            </a:endParaRPr>
          </a:p>
          <a:p>
            <a:pPr>
              <a:spcBef>
                <a:spcPts val="0"/>
              </a:spcBef>
            </a:pPr>
            <a:r>
              <a:rPr lang="en-US" sz="1400"/>
              <a:t>a person who has attained the age of sixteen years;</a:t>
            </a:r>
            <a:endParaRPr lang="en-US" sz="1400">
              <a:cs typeface="Arial"/>
            </a:endParaRPr>
          </a:p>
          <a:p>
            <a:pPr>
              <a:spcBef>
                <a:spcPts val="0"/>
              </a:spcBef>
            </a:pPr>
            <a:r>
              <a:rPr lang="en-US" sz="1400"/>
              <a:t>who has responsibility for any child or young person under that age; willfully (i.e. intentionally or recklessly);</a:t>
            </a:r>
            <a:endParaRPr lang="en-US" sz="1400">
              <a:cs typeface="Arial"/>
            </a:endParaRPr>
          </a:p>
          <a:p>
            <a:pPr>
              <a:spcBef>
                <a:spcPts val="0"/>
              </a:spcBef>
            </a:pPr>
            <a:r>
              <a:rPr lang="en-US" sz="1400"/>
              <a:t>assaults, ill-treats (whether physically or otherwise), neglects, abandons or exposes him, or causes or procures him to be assaulted, ill-treated (whether physically or otherwise), neglected, abandoned, or exposed;</a:t>
            </a:r>
            <a:endParaRPr lang="en-US" sz="1400">
              <a:cs typeface="Arial"/>
            </a:endParaRPr>
          </a:p>
          <a:p>
            <a:pPr>
              <a:spcBef>
                <a:spcPts val="0"/>
              </a:spcBef>
            </a:pPr>
            <a:r>
              <a:rPr lang="en-US" sz="1400"/>
              <a:t> in a manner likely to cause him unnecessary suffering or injury to health (whether the suffering or injury is of a physical or a psychological nature).</a:t>
            </a:r>
            <a:endParaRPr lang="en-US" sz="1400">
              <a:cs typeface="Arial"/>
            </a:endParaRPr>
          </a:p>
          <a:p>
            <a:pPr marL="0" indent="0">
              <a:buNone/>
            </a:pPr>
            <a:r>
              <a:rPr lang="en-US" sz="1400">
                <a:effectLst/>
              </a:rPr>
              <a:t>This Act has been updated and modernised by the Serious Crime Act 2015 Section 66, by </a:t>
            </a:r>
            <a:r>
              <a:rPr lang="en-US" sz="1400"/>
              <a:t>making it explicit that the offence applies regardless of whether the suffering or injury caused to a child was physical or psychological in nature (which was already implicit).</a:t>
            </a:r>
            <a:br>
              <a:rPr lang="en-US" sz="1600">
                <a:effectLst/>
              </a:rPr>
            </a:br>
            <a:br>
              <a:rPr lang="en-US" sz="1600">
                <a:effectLst/>
              </a:rPr>
            </a:br>
            <a:endParaRPr lang="en-US" sz="1600">
              <a:effectLst/>
            </a:endParaRPr>
          </a:p>
          <a:p>
            <a:endParaRPr lang="en-GB" sz="1600"/>
          </a:p>
        </p:txBody>
      </p:sp>
      <p:sp>
        <p:nvSpPr>
          <p:cNvPr id="8" name="TextBox 7">
            <a:extLst>
              <a:ext uri="{FF2B5EF4-FFF2-40B4-BE49-F238E27FC236}">
                <a16:creationId xmlns:a16="http://schemas.microsoft.com/office/drawing/2014/main" id="{67AA3EDE-4B1D-7DCA-DE95-37B7F54E0D04}"/>
              </a:ext>
            </a:extLst>
          </p:cNvPr>
          <p:cNvSpPr txBox="1"/>
          <p:nvPr/>
        </p:nvSpPr>
        <p:spPr>
          <a:xfrm>
            <a:off x="321900" y="3293132"/>
            <a:ext cx="11368595" cy="1383969"/>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ea typeface="+mn-ea"/>
                <a:cs typeface="+mn-cs"/>
              </a:rPr>
              <a:t>It is important to intervening early and effectively to support families so that the criminal threshold is not met. Professionals need to ensure that children are not subjected to neglect and seek to ensure that families are not criminali</a:t>
            </a:r>
            <a:r>
              <a:rPr lang="en-US" sz="1400">
                <a:solidFill>
                  <a:prstClr val="black"/>
                </a:solidFill>
              </a:rPr>
              <a:t>s</a:t>
            </a:r>
            <a:r>
              <a:rPr kumimoji="0" lang="en-US" sz="1400" b="0" i="0" u="none" strike="noStrike" kern="1200" cap="none" spc="0" normalizeH="0" baseline="0" noProof="0">
                <a:ln>
                  <a:noFill/>
                </a:ln>
                <a:solidFill>
                  <a:prstClr val="black"/>
                </a:solidFill>
                <a:effectLst/>
                <a:uLnTx/>
                <a:uFillTx/>
                <a:ea typeface="+mn-ea"/>
                <a:cs typeface="+mn-cs"/>
              </a:rPr>
              <a:t>ed, where possible. However, in the most serious cases a criminal justice response is required.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400" b="0" i="0" u="none" strike="noStrike" kern="1200" cap="none" spc="0" normalizeH="0" baseline="0" noProof="0">
                <a:ln>
                  <a:noFill/>
                </a:ln>
                <a:solidFill>
                  <a:prstClr val="black"/>
                </a:solidFill>
                <a:effectLst/>
                <a:uLnTx/>
                <a:uFillTx/>
                <a:ea typeface="+mn-ea"/>
                <a:cs typeface="+mn-cs"/>
              </a:rPr>
              <a:t>Professionals should take steps to ensure that evidence is preserved that may support a future conviction throughout their work with children and families. Police should support professionals to understand the criminal threshold for neglect and must respond in a timely, coordinated way with other professionals to pursue successful prosecution. </a:t>
            </a:r>
          </a:p>
        </p:txBody>
      </p:sp>
      <p:pic>
        <p:nvPicPr>
          <p:cNvPr id="9" name="Picture 2" descr="Hand drawn people asking questions illustration">
            <a:extLst>
              <a:ext uri="{FF2B5EF4-FFF2-40B4-BE49-F238E27FC236}">
                <a16:creationId xmlns:a16="http://schemas.microsoft.com/office/drawing/2014/main" id="{A353B3B2-1CAF-9A13-B88B-78DB938FE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43" y="5001161"/>
            <a:ext cx="1098528" cy="73176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97F9F51-4C9D-1B83-2622-214CB28AD9F6}"/>
              </a:ext>
            </a:extLst>
          </p:cNvPr>
          <p:cNvSpPr txBox="1"/>
          <p:nvPr/>
        </p:nvSpPr>
        <p:spPr>
          <a:xfrm>
            <a:off x="463943" y="4926210"/>
            <a:ext cx="11147643" cy="1815882"/>
          </a:xfrm>
          <a:prstGeom prst="rect">
            <a:avLst/>
          </a:prstGeom>
          <a:noFill/>
          <a:ln>
            <a:solidFill>
              <a:schemeClr val="tx1"/>
            </a:solidFill>
          </a:ln>
        </p:spPr>
        <p:txBody>
          <a:bodyPr wrap="square" rtlCol="0">
            <a:spAutoFit/>
          </a:bodyPr>
          <a:lstStyle/>
          <a:p>
            <a:r>
              <a:rPr lang="en-GB" sz="1400"/>
              <a:t>	  Considering the importance of record keeping in identifying neglect and for potential prosecution how might your agency keep 	  accurate records of key events, discussions, and observations? </a:t>
            </a:r>
          </a:p>
          <a:p>
            <a:endParaRPr lang="en-GB" sz="1400"/>
          </a:p>
          <a:p>
            <a:endParaRPr lang="en-GB" sz="1400"/>
          </a:p>
          <a:p>
            <a:r>
              <a:rPr lang="en-GB" sz="1400"/>
              <a:t>You may wish to consider the examples and questions provided on the next slide to support with this task. Some of these questions might feel uncomfortable, so consider what approach you would take in these instances. Some areas you are asking about are going to feel uncomfortable, remember the earlier section on </a:t>
            </a:r>
            <a:r>
              <a:rPr lang="en-GB" sz="1400">
                <a:hlinkClick r:id="rId3" action="ppaction://hlinksldjump"/>
              </a:rPr>
              <a:t>‘The Word ‘Neglect’’ </a:t>
            </a:r>
            <a:r>
              <a:rPr lang="en-GB" sz="1400"/>
              <a:t>. Asking about nutrition or reasons for non-attendance might stir up similar feelings – consider why this might be…</a:t>
            </a:r>
          </a:p>
        </p:txBody>
      </p:sp>
      <p:pic>
        <p:nvPicPr>
          <p:cNvPr id="11" name="Picture 10">
            <a:hlinkClick r:id="rId4" action="ppaction://hlinksldjump"/>
            <a:extLst>
              <a:ext uri="{FF2B5EF4-FFF2-40B4-BE49-F238E27FC236}">
                <a16:creationId xmlns:a16="http://schemas.microsoft.com/office/drawing/2014/main" id="{5EFBB9DE-673A-B469-7892-74D36E521011}"/>
              </a:ext>
            </a:extLst>
          </p:cNvPr>
          <p:cNvPicPr>
            <a:picLocks noChangeAspect="1"/>
          </p:cNvPicPr>
          <p:nvPr/>
        </p:nvPicPr>
        <p:blipFill>
          <a:blip r:embed="rId5"/>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50226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8E102-CBB5-332E-8B21-278D76EC856D}"/>
              </a:ext>
            </a:extLst>
          </p:cNvPr>
          <p:cNvSpPr>
            <a:spLocks noGrp="1"/>
          </p:cNvSpPr>
          <p:nvPr>
            <p:ph idx="1"/>
          </p:nvPr>
        </p:nvSpPr>
        <p:spPr>
          <a:xfrm>
            <a:off x="3615071" y="33187"/>
            <a:ext cx="8509136" cy="626393"/>
          </a:xfrm>
        </p:spPr>
        <p:txBody>
          <a:bodyPr>
            <a:noAutofit/>
          </a:bodyPr>
          <a:lstStyle/>
          <a:p>
            <a:pPr marL="0" indent="0">
              <a:buNone/>
            </a:pPr>
            <a:r>
              <a:rPr lang="en-GB" sz="1200"/>
              <a:t>Using your professional curiosity is also key to exploring a carer’s motivation. Asking questions and good record keeping of responses can be used to evidence where a carer consistently fails to respond to advice or support, which results in continued neglect for a child. These records can aid conversations with a family and provide evidence of concerns; they can also be used as evidence where criminal charges are appropriate and can demonstrate evidence of wilful neglect or neglect through recklessness. Look at the examples below to see how professional curiosity might be used and what to record. </a:t>
            </a:r>
          </a:p>
        </p:txBody>
      </p:sp>
      <p:sp>
        <p:nvSpPr>
          <p:cNvPr id="4" name="Title 1">
            <a:extLst>
              <a:ext uri="{FF2B5EF4-FFF2-40B4-BE49-F238E27FC236}">
                <a16:creationId xmlns:a16="http://schemas.microsoft.com/office/drawing/2014/main" id="{E6CE13BD-334B-9BA2-B3CF-C9DDB7538F2F}"/>
              </a:ext>
            </a:extLst>
          </p:cNvPr>
          <p:cNvSpPr txBox="1">
            <a:spLocks/>
          </p:cNvSpPr>
          <p:nvPr/>
        </p:nvSpPr>
        <p:spPr>
          <a:xfrm>
            <a:off x="1" y="54644"/>
            <a:ext cx="3615069" cy="935956"/>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Professional curiosity </a:t>
            </a:r>
          </a:p>
          <a:p>
            <a:pPr algn="l"/>
            <a:r>
              <a:rPr lang="en-GB" sz="2800">
                <a:solidFill>
                  <a:schemeClr val="bg1"/>
                </a:solidFill>
              </a:rPr>
              <a:t>and record keeping </a:t>
            </a:r>
          </a:p>
        </p:txBody>
      </p:sp>
      <p:graphicFrame>
        <p:nvGraphicFramePr>
          <p:cNvPr id="5" name="Table 4">
            <a:extLst>
              <a:ext uri="{FF2B5EF4-FFF2-40B4-BE49-F238E27FC236}">
                <a16:creationId xmlns:a16="http://schemas.microsoft.com/office/drawing/2014/main" id="{7F8F17A4-F937-C2FA-FD7E-61C5F052C1A1}"/>
              </a:ext>
            </a:extLst>
          </p:cNvPr>
          <p:cNvGraphicFramePr>
            <a:graphicFrameLocks noGrp="1"/>
          </p:cNvGraphicFramePr>
          <p:nvPr>
            <p:extLst>
              <p:ext uri="{D42A27DB-BD31-4B8C-83A1-F6EECF244321}">
                <p14:modId xmlns:p14="http://schemas.microsoft.com/office/powerpoint/2010/main" val="2016858908"/>
              </p:ext>
            </p:extLst>
          </p:nvPr>
        </p:nvGraphicFramePr>
        <p:xfrm>
          <a:off x="67793" y="1228920"/>
          <a:ext cx="12056414" cy="5311139"/>
        </p:xfrm>
        <a:graphic>
          <a:graphicData uri="http://schemas.openxmlformats.org/drawingml/2006/table">
            <a:tbl>
              <a:tblPr firstRow="1" bandRow="1">
                <a:tableStyleId>{5C22544A-7EE6-4342-B048-85BDC9FD1C3A}</a:tableStyleId>
              </a:tblPr>
              <a:tblGrid>
                <a:gridCol w="3026281">
                  <a:extLst>
                    <a:ext uri="{9D8B030D-6E8A-4147-A177-3AD203B41FA5}">
                      <a16:colId xmlns:a16="http://schemas.microsoft.com/office/drawing/2014/main" val="922692391"/>
                    </a:ext>
                  </a:extLst>
                </a:gridCol>
                <a:gridCol w="3040912">
                  <a:extLst>
                    <a:ext uri="{9D8B030D-6E8A-4147-A177-3AD203B41FA5}">
                      <a16:colId xmlns:a16="http://schemas.microsoft.com/office/drawing/2014/main" val="952525295"/>
                    </a:ext>
                  </a:extLst>
                </a:gridCol>
                <a:gridCol w="3253563">
                  <a:extLst>
                    <a:ext uri="{9D8B030D-6E8A-4147-A177-3AD203B41FA5}">
                      <a16:colId xmlns:a16="http://schemas.microsoft.com/office/drawing/2014/main" val="192694286"/>
                    </a:ext>
                  </a:extLst>
                </a:gridCol>
                <a:gridCol w="2735658">
                  <a:extLst>
                    <a:ext uri="{9D8B030D-6E8A-4147-A177-3AD203B41FA5}">
                      <a16:colId xmlns:a16="http://schemas.microsoft.com/office/drawing/2014/main" val="3009112919"/>
                    </a:ext>
                  </a:extLst>
                </a:gridCol>
              </a:tblGrid>
              <a:tr h="474209">
                <a:tc>
                  <a:txBody>
                    <a:bodyPr/>
                    <a:lstStyle/>
                    <a:p>
                      <a:pPr algn="ctr"/>
                      <a:r>
                        <a:rPr lang="en-GB" sz="1200"/>
                        <a:t>Poor Nutrition</a:t>
                      </a:r>
                    </a:p>
                  </a:txBody>
                  <a:tcPr>
                    <a:solidFill>
                      <a:schemeClr val="accent6">
                        <a:lumMod val="50000"/>
                      </a:schemeClr>
                    </a:solidFill>
                  </a:tcPr>
                </a:tc>
                <a:tc>
                  <a:txBody>
                    <a:bodyPr/>
                    <a:lstStyle/>
                    <a:p>
                      <a:pPr algn="ctr"/>
                      <a:r>
                        <a:rPr lang="en-GB" sz="1200"/>
                        <a:t>School Attendance</a:t>
                      </a:r>
                    </a:p>
                  </a:txBody>
                  <a:tcPr>
                    <a:solidFill>
                      <a:schemeClr val="accent5">
                        <a:lumMod val="50000"/>
                      </a:schemeClr>
                    </a:solidFill>
                  </a:tcPr>
                </a:tc>
                <a:tc>
                  <a:txBody>
                    <a:bodyPr/>
                    <a:lstStyle/>
                    <a:p>
                      <a:pPr algn="ctr"/>
                      <a:r>
                        <a:rPr lang="en-GB" sz="1200"/>
                        <a:t>Child not Brought to Appointments</a:t>
                      </a:r>
                    </a:p>
                  </a:txBody>
                  <a:tcPr>
                    <a:solidFill>
                      <a:srgbClr val="7030A0"/>
                    </a:solidFill>
                  </a:tcPr>
                </a:tc>
                <a:tc>
                  <a:txBody>
                    <a:bodyPr/>
                    <a:lstStyle/>
                    <a:p>
                      <a:pPr algn="ctr"/>
                      <a:r>
                        <a:rPr lang="en-GB" sz="1200"/>
                        <a:t>Failure to Seek Medical Care </a:t>
                      </a:r>
                    </a:p>
                  </a:txBody>
                  <a:tcPr>
                    <a:solidFill>
                      <a:schemeClr val="accent6">
                        <a:lumMod val="50000"/>
                      </a:schemeClr>
                    </a:solidFill>
                  </a:tcPr>
                </a:tc>
                <a:extLst>
                  <a:ext uri="{0D108BD9-81ED-4DB2-BD59-A6C34878D82A}">
                    <a16:rowId xmlns:a16="http://schemas.microsoft.com/office/drawing/2014/main" val="1642761449"/>
                  </a:ext>
                </a:extLst>
              </a:tr>
              <a:tr h="4836930">
                <a:tc>
                  <a:txBody>
                    <a:bodyPr/>
                    <a:lstStyle/>
                    <a:p>
                      <a:r>
                        <a:rPr lang="en-GB" sz="1200"/>
                        <a:t>You may have spent time advising a family on nutrition and healthy eating; however, you may continue to have concerns if you notice unhealthy food during visits or within a child’s lunchbox.</a:t>
                      </a:r>
                    </a:p>
                    <a:p>
                      <a:endParaRPr lang="en-GB" sz="1200"/>
                    </a:p>
                    <a:p>
                      <a:r>
                        <a:rPr lang="en-GB" sz="1200"/>
                        <a:t>Ask why this is the case. </a:t>
                      </a:r>
                    </a:p>
                    <a:p>
                      <a:r>
                        <a:rPr lang="en-GB" sz="1200"/>
                        <a:t>You might be told that it was only a one off.</a:t>
                      </a:r>
                    </a:p>
                    <a:p>
                      <a:pPr marL="171450" indent="-171450">
                        <a:buFont typeface="Arial" panose="020B0604020202020204" pitchFamily="34" charset="0"/>
                        <a:buChar char="•"/>
                      </a:pPr>
                      <a:r>
                        <a:rPr lang="en-GB" sz="1200"/>
                        <a:t>make an observation about whether it looks like meals are being prepared or if there is healthy food in the fridge or cupboards, for instance.</a:t>
                      </a:r>
                    </a:p>
                    <a:p>
                      <a:pPr marL="171450" indent="-171450">
                        <a:buFont typeface="Arial" panose="020B0604020202020204" pitchFamily="34" charset="0"/>
                        <a:buChar char="•"/>
                      </a:pPr>
                      <a:r>
                        <a:rPr lang="en-GB" sz="1200"/>
                        <a:t>ask about meal planning and budgets to identify if there is a cause or consider if this might be an example of advice not being followed</a:t>
                      </a:r>
                    </a:p>
                    <a:p>
                      <a:pPr marL="171450" indent="-171450">
                        <a:buFont typeface="Arial" panose="020B0604020202020204" pitchFamily="34" charset="0"/>
                        <a:buChar char="•"/>
                      </a:pPr>
                      <a:endParaRPr lang="en-GB" sz="1200"/>
                    </a:p>
                    <a:p>
                      <a:r>
                        <a:rPr lang="en-GB" sz="1200"/>
                        <a:t>Record these conversations and observations. Record the advice provided and any responses to this. This can evidence continued failure to respond, despite the carer being provided with advice and support. </a:t>
                      </a:r>
                    </a:p>
                  </a:txBody>
                  <a:tcPr>
                    <a:solidFill>
                      <a:schemeClr val="accent6">
                        <a:lumMod val="20000"/>
                        <a:lumOff val="80000"/>
                      </a:schemeClr>
                    </a:solidFill>
                  </a:tcPr>
                </a:tc>
                <a:tc>
                  <a:txBody>
                    <a:bodyPr/>
                    <a:lstStyle/>
                    <a:p>
                      <a:r>
                        <a:rPr lang="en-GB" sz="1200"/>
                        <a:t>You may notice that a child has repeated dental appointments and is being brought late to school or missing school for these. You may also notice that the child’s dental hygiene is poor. </a:t>
                      </a:r>
                    </a:p>
                    <a:p>
                      <a:endParaRPr lang="en-GB" sz="1200"/>
                    </a:p>
                    <a:p>
                      <a:r>
                        <a:rPr lang="en-GB" sz="1200"/>
                        <a:t>You can ask the child about the appointment/s, what time was it, how did they get there. They might not be able to explain what a dentist appointment is. </a:t>
                      </a:r>
                    </a:p>
                    <a:p>
                      <a:endParaRPr lang="en-GB" sz="1200"/>
                    </a:p>
                    <a:p>
                      <a:r>
                        <a:rPr lang="en-GB" sz="1200"/>
                        <a:t>Ask the carer similar questions about where the dentist is and what the appointments are for.</a:t>
                      </a:r>
                    </a:p>
                    <a:p>
                      <a:endParaRPr lang="en-GB" sz="1200"/>
                    </a:p>
                    <a:p>
                      <a:r>
                        <a:rPr lang="en-GB" sz="1200"/>
                        <a:t>The responses may bring to light further concerns about the child’s care; you should address this accordingly with the family. Record the child and carers responses to evidence the circumstances and what you are being told. </a:t>
                      </a:r>
                    </a:p>
                    <a:p>
                      <a:endParaRPr lang="en-GB" sz="1200"/>
                    </a:p>
                    <a:p>
                      <a:endParaRPr lang="en-GB" sz="1200"/>
                    </a:p>
                  </a:txBody>
                  <a:tcPr>
                    <a:solidFill>
                      <a:schemeClr val="accent1">
                        <a:lumMod val="20000"/>
                        <a:lumOff val="80000"/>
                      </a:schemeClr>
                    </a:solidFill>
                  </a:tcPr>
                </a:tc>
                <a:tc>
                  <a:txBody>
                    <a:bodyPr/>
                    <a:lstStyle/>
                    <a:p>
                      <a:r>
                        <a:rPr lang="en-GB" sz="1200"/>
                        <a:t>You might notice repeated episodes of a child not being brought to appointments. Keep a record of this and any reasons for the non-attendance. You should explain the importance of the appointment to the carer and any impact missing the appointment might have on the child. </a:t>
                      </a:r>
                    </a:p>
                    <a:p>
                      <a:endParaRPr lang="en-GB" sz="1200"/>
                    </a:p>
                    <a:p>
                      <a:r>
                        <a:rPr lang="en-GB" sz="1200"/>
                        <a:t>You might notice a pattern of repeated excuses, such as a car breaking down or delayed transport. Ask questions:</a:t>
                      </a:r>
                    </a:p>
                    <a:p>
                      <a:endParaRPr lang="en-GB" sz="1200"/>
                    </a:p>
                    <a:p>
                      <a:pPr marL="171450" indent="-171450">
                        <a:buFont typeface="Arial" panose="020B0604020202020204" pitchFamily="34" charset="0"/>
                        <a:buChar char="•"/>
                      </a:pPr>
                      <a:r>
                        <a:rPr lang="en-GB" sz="1200"/>
                        <a:t>Has the car been fixed, ask for more detail around what occurred as it may become important later</a:t>
                      </a:r>
                    </a:p>
                    <a:p>
                      <a:pPr marL="171450" indent="-171450">
                        <a:buFont typeface="Arial" panose="020B0604020202020204" pitchFamily="34" charset="0"/>
                        <a:buChar char="•"/>
                      </a:pPr>
                      <a:r>
                        <a:rPr lang="en-GB" sz="1200"/>
                        <a:t>Do they have a recovery plan for future?</a:t>
                      </a:r>
                    </a:p>
                    <a:p>
                      <a:pPr marL="171450" indent="-171450">
                        <a:buFont typeface="Arial" panose="020B0604020202020204" pitchFamily="34" charset="0"/>
                        <a:buChar char="•"/>
                      </a:pPr>
                      <a:r>
                        <a:rPr lang="en-GB" sz="1200"/>
                        <a:t>Did they manage to get to where they needed to go that day?</a:t>
                      </a:r>
                    </a:p>
                    <a:p>
                      <a:pPr marL="171450" indent="-171450">
                        <a:buFont typeface="Arial" panose="020B0604020202020204" pitchFamily="34" charset="0"/>
                        <a:buChar char="•"/>
                      </a:pPr>
                      <a:r>
                        <a:rPr lang="en-GB" sz="1200"/>
                        <a:t>Is there alternative travel they can identify for future?</a:t>
                      </a:r>
                    </a:p>
                    <a:p>
                      <a:pPr marL="171450" indent="-171450">
                        <a:buFont typeface="Arial" panose="020B0604020202020204" pitchFamily="34" charset="0"/>
                        <a:buChar char="•"/>
                      </a:pPr>
                      <a:endParaRPr lang="en-GB" sz="1200"/>
                    </a:p>
                    <a:p>
                      <a:pPr marL="0" indent="0">
                        <a:buFont typeface="Arial" panose="020B0604020202020204" pitchFamily="34" charset="0"/>
                        <a:buNone/>
                      </a:pPr>
                      <a:r>
                        <a:rPr lang="en-GB" sz="1200"/>
                        <a:t>Record all of this to build up patterns, responses and detailed information about what a carer might have considered as a plan for future.</a:t>
                      </a:r>
                    </a:p>
                  </a:txBody>
                  <a:tcPr>
                    <a:solidFill>
                      <a:srgbClr val="E7D7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Where a carer fails to seek medical care for an unwell child or for injuries.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You can enquire about what the carer might do if they were unwell or injured. If they recognise, they need or should seek medical care, then you can advise that this applies to a child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If this conversation and understanding is recorded, this can be drawn on later if the child’s medical needs continue to be neglected.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Where a pattern is built up and reasons provided by a carer you can ask for more detail (similar to those questions in the ‘not brought to appointments’ column). </a:t>
                      </a:r>
                    </a:p>
                  </a:txBody>
                  <a:tcPr>
                    <a:solidFill>
                      <a:schemeClr val="accent6">
                        <a:lumMod val="20000"/>
                        <a:lumOff val="80000"/>
                      </a:schemeClr>
                    </a:solidFill>
                  </a:tcPr>
                </a:tc>
                <a:extLst>
                  <a:ext uri="{0D108BD9-81ED-4DB2-BD59-A6C34878D82A}">
                    <a16:rowId xmlns:a16="http://schemas.microsoft.com/office/drawing/2014/main" val="2420346437"/>
                  </a:ext>
                </a:extLst>
              </a:tr>
            </a:tbl>
          </a:graphicData>
        </a:graphic>
      </p:graphicFrame>
      <p:pic>
        <p:nvPicPr>
          <p:cNvPr id="8" name="Picture 7">
            <a:hlinkClick r:id="rId2" action="ppaction://hlinksldjump"/>
            <a:extLst>
              <a:ext uri="{FF2B5EF4-FFF2-40B4-BE49-F238E27FC236}">
                <a16:creationId xmlns:a16="http://schemas.microsoft.com/office/drawing/2014/main" id="{719B5AE0-35CA-9D9D-C6D4-FA21CCEC2EA8}"/>
              </a:ext>
            </a:extLst>
          </p:cNvPr>
          <p:cNvPicPr>
            <a:picLocks noChangeAspect="1"/>
          </p:cNvPicPr>
          <p:nvPr/>
        </p:nvPicPr>
        <p:blipFill>
          <a:blip r:embed="rId3"/>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281891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2183349-E077-3AFB-3FA4-D8B812469BAC}"/>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2" name="TextBox 1">
            <a:extLst>
              <a:ext uri="{FF2B5EF4-FFF2-40B4-BE49-F238E27FC236}">
                <a16:creationId xmlns:a16="http://schemas.microsoft.com/office/drawing/2014/main" id="{9C2F3C00-88B8-FAF2-7D49-85AF3B3DB143}"/>
              </a:ext>
            </a:extLst>
          </p:cNvPr>
          <p:cNvSpPr txBox="1"/>
          <p:nvPr/>
        </p:nvSpPr>
        <p:spPr>
          <a:xfrm>
            <a:off x="428638" y="4981917"/>
            <a:ext cx="11197744" cy="1569660"/>
          </a:xfrm>
          <a:prstGeom prst="rect">
            <a:avLst/>
          </a:prstGeom>
          <a:solidFill>
            <a:schemeClr val="accent5">
              <a:lumMod val="40000"/>
              <a:lumOff val="60000"/>
            </a:schemeClr>
          </a:solidFill>
        </p:spPr>
        <p:txBody>
          <a:bodyPr wrap="square">
            <a:spAutoFit/>
          </a:bodyPr>
          <a:lstStyle/>
          <a:p>
            <a:r>
              <a:rPr lang="en-US" sz="1200"/>
              <a:t>Small, practical steps can be identified to appropriately sequence a plan. Change can be measured in the short term to avoid drift and delay. Examples might include: </a:t>
            </a:r>
          </a:p>
          <a:p>
            <a:endParaRPr lang="en-US" sz="1200"/>
          </a:p>
          <a:p>
            <a:pPr marL="171450" indent="-171450">
              <a:buFont typeface="Arial" panose="020B0604020202020204" pitchFamily="34" charset="0"/>
              <a:buChar char="•"/>
            </a:pPr>
            <a:r>
              <a:rPr lang="en-US" sz="1200"/>
              <a:t>clearing small areas of a home environment and setting clear timeframes on this action, such as by the next visit, rather than the family moving to a bigger property to gain space.</a:t>
            </a:r>
          </a:p>
          <a:p>
            <a:pPr marL="171450" indent="-171450">
              <a:buFont typeface="Arial" panose="020B0604020202020204" pitchFamily="34" charset="0"/>
              <a:buChar char="•"/>
            </a:pPr>
            <a:r>
              <a:rPr lang="en-US" sz="1200"/>
              <a:t>supporting the carer to take the first step in moving forward with a problem by supporting them to contact a support service. </a:t>
            </a:r>
          </a:p>
          <a:p>
            <a:pPr marL="171450" indent="-171450">
              <a:buFont typeface="Arial" panose="020B0604020202020204" pitchFamily="34" charset="0"/>
              <a:buChar char="•"/>
            </a:pPr>
            <a:endParaRPr lang="en-US" sz="1200"/>
          </a:p>
          <a:p>
            <a:r>
              <a:rPr lang="en-US" sz="1200"/>
              <a:t>These steps can easily be evidenced, and successes can help to build confidence with the family. </a:t>
            </a:r>
          </a:p>
        </p:txBody>
      </p:sp>
      <p:sp>
        <p:nvSpPr>
          <p:cNvPr id="8" name="TextBox 7">
            <a:extLst>
              <a:ext uri="{FF2B5EF4-FFF2-40B4-BE49-F238E27FC236}">
                <a16:creationId xmlns:a16="http://schemas.microsoft.com/office/drawing/2014/main" id="{FA8865C7-4997-12C3-0479-7B038D80DE70}"/>
              </a:ext>
            </a:extLst>
          </p:cNvPr>
          <p:cNvSpPr txBox="1"/>
          <p:nvPr/>
        </p:nvSpPr>
        <p:spPr>
          <a:xfrm>
            <a:off x="428638" y="825549"/>
            <a:ext cx="4307697" cy="3970318"/>
          </a:xfrm>
          <a:prstGeom prst="rect">
            <a:avLst/>
          </a:prstGeom>
          <a:solidFill>
            <a:srgbClr val="D2B3FB"/>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Multi-agency plans should be in place for children who are in need or vulnerable as a result of neglect.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Plans should be in place whatever level of service or intervention is being offered, and whether it is a single or a multi-agency intervention, known as Team Around Child (TAC).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The plan should be drawn up with the family, including the child wherever possible, together with any other agencies involved.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Disagreements about the level of concern or interventions to be offered must always be addressed and resolved with the child's needs as the central factor.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Professional disagreements can derail intervention designed to improve circumstances, if at any stage there are concerns about how another professional or service are responding, please follow the </a:t>
            </a:r>
            <a:r>
              <a:rPr lang="en-US" sz="1200">
                <a:effectLst/>
                <a:cs typeface="Arial" panose="020B0604020202020204" pitchFamily="34" charset="0"/>
                <a:hlinkClick r:id="rId4"/>
              </a:rPr>
              <a:t>Professional Resolution and Escalation Protocol</a:t>
            </a:r>
            <a:r>
              <a:rPr lang="en-US" sz="1200">
                <a:cs typeface="Arial" panose="020B0604020202020204" pitchFamily="34" charset="0"/>
                <a:hlinkClick r:id="rId4"/>
              </a:rPr>
              <a:t> </a:t>
            </a:r>
            <a:r>
              <a:rPr lang="en-US" sz="1200">
                <a:cs typeface="Arial" panose="020B0604020202020204" pitchFamily="34" charset="0"/>
              </a:rPr>
              <a:t>to resolve these in a supportive and timely manner.</a:t>
            </a:r>
            <a:endParaRPr lang="en-GB" sz="1200">
              <a:cs typeface="Arial" panose="020B0604020202020204" pitchFamily="34" charset="0"/>
            </a:endParaRPr>
          </a:p>
        </p:txBody>
      </p:sp>
      <p:sp>
        <p:nvSpPr>
          <p:cNvPr id="3" name="Title 1">
            <a:extLst>
              <a:ext uri="{FF2B5EF4-FFF2-40B4-BE49-F238E27FC236}">
                <a16:creationId xmlns:a16="http://schemas.microsoft.com/office/drawing/2014/main" id="{7F9445E6-00D8-46FB-F2E1-1741073FA935}"/>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Planning an Intervention</a:t>
            </a:r>
          </a:p>
        </p:txBody>
      </p:sp>
      <p:sp>
        <p:nvSpPr>
          <p:cNvPr id="5" name="TextBox 4">
            <a:extLst>
              <a:ext uri="{FF2B5EF4-FFF2-40B4-BE49-F238E27FC236}">
                <a16:creationId xmlns:a16="http://schemas.microsoft.com/office/drawing/2014/main" id="{4923DF2E-A66B-E64D-BA3B-6FD5B3035E7C}"/>
              </a:ext>
            </a:extLst>
          </p:cNvPr>
          <p:cNvSpPr txBox="1"/>
          <p:nvPr/>
        </p:nvSpPr>
        <p:spPr>
          <a:xfrm>
            <a:off x="4736335" y="69878"/>
            <a:ext cx="7387872" cy="646331"/>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cs typeface="Arial" panose="020B0604020202020204" pitchFamily="34" charset="0"/>
              </a:rPr>
              <a:t>When using the Neglect Scales practitioners are prompted to consider a range of questions after each ‘Area of Care’. These questions should highlight the level of risk and should inform the response and plan. Where an immediate safeguarding concern is identified, then a safeguarding referral should be made. </a:t>
            </a:r>
          </a:p>
        </p:txBody>
      </p:sp>
      <p:sp>
        <p:nvSpPr>
          <p:cNvPr id="7" name="TextBox 6">
            <a:extLst>
              <a:ext uri="{FF2B5EF4-FFF2-40B4-BE49-F238E27FC236}">
                <a16:creationId xmlns:a16="http://schemas.microsoft.com/office/drawing/2014/main" id="{36C9F14A-4478-2A9F-CC80-505DDF16DC40}"/>
              </a:ext>
            </a:extLst>
          </p:cNvPr>
          <p:cNvSpPr txBox="1"/>
          <p:nvPr/>
        </p:nvSpPr>
        <p:spPr>
          <a:xfrm>
            <a:off x="4909351" y="825549"/>
            <a:ext cx="6717031" cy="3970318"/>
          </a:xfrm>
          <a:prstGeom prst="rect">
            <a:avLst/>
          </a:prstGeom>
          <a:solidFill>
            <a:schemeClr val="accent6">
              <a:lumMod val="40000"/>
              <a:lumOff val="60000"/>
            </a:schemeClr>
          </a:solidFill>
        </p:spPr>
        <p:txBody>
          <a:bodyPr wrap="square" rtlCol="0">
            <a:spAutoFit/>
          </a:bodyPr>
          <a:lstStyle/>
          <a:p>
            <a:r>
              <a:rPr lang="en-US" sz="1200">
                <a:effectLst/>
              </a:rPr>
              <a:t>Interventions are more likely to succeed if they are multi-faceted, tackling multiple risk factors.</a:t>
            </a:r>
            <a:r>
              <a:rPr lang="en-US" sz="1200"/>
              <a:t> </a:t>
            </a:r>
            <a:r>
              <a:rPr lang="en-US" sz="1200">
                <a:effectLst/>
              </a:rPr>
              <a:t>Packages of care may include a combination of interventions addressing a range of needs, such as mental health issues, domestic abuse, substance misuse.</a:t>
            </a:r>
          </a:p>
          <a:p>
            <a:endParaRPr lang="en-US" sz="1200"/>
          </a:p>
          <a:p>
            <a:r>
              <a:rPr lang="en-US" sz="1200"/>
              <a:t>Given these complexities, plans should be sequenced in line with priorities and what is realistic to achieve, in relation to risk. SMART targets and goals should be agreed upon. Strong coordination is required to move forward and therefore a multi-agency approach should be utilised. Appropriate services, professionals and/or family networks should be clearly named, with certain aspects of a plan aligned to the most relevant services or people who can provide the support required. </a:t>
            </a:r>
          </a:p>
          <a:p>
            <a:endParaRPr lang="en-US" sz="1200"/>
          </a:p>
          <a:p>
            <a:r>
              <a:rPr lang="en-US" sz="1200">
                <a:effectLst/>
                <a:cs typeface="Arial" panose="020B0604020202020204" pitchFamily="34" charset="0"/>
              </a:rPr>
              <a:t>There should be clear timescales set, and regular reviews planned to focus on what is changing for the child. Where possible, outcomes should be identified in terms of behaviours and should include how the anticipated changes will help the children develop and reach their potential. </a:t>
            </a:r>
          </a:p>
          <a:p>
            <a:endParaRPr lang="en-US" sz="1200"/>
          </a:p>
          <a:p>
            <a:r>
              <a:rPr lang="en-US" sz="1200">
                <a:effectLst/>
                <a:cs typeface="Arial" panose="020B0604020202020204" pitchFamily="34" charset="0"/>
              </a:rPr>
              <a:t>You should outline what will happen should things not change to ensure you are working in an open and honest way. This should include providing evidence and examples of what needs to change to demonstrate progress, so that it is clear what needs to happen for the family. </a:t>
            </a:r>
          </a:p>
          <a:p>
            <a:endParaRPr lang="en-US" sz="1200">
              <a:cs typeface="Arial" panose="020B0604020202020204" pitchFamily="34" charset="0"/>
            </a:endParaRPr>
          </a:p>
          <a:p>
            <a:r>
              <a:rPr lang="en-US" sz="1200">
                <a:effectLst/>
                <a:cs typeface="Arial" panose="020B0604020202020204" pitchFamily="34" charset="0"/>
              </a:rPr>
              <a:t>Working cooperatively with families in this way is more likely to encourage and create sustainable change. </a:t>
            </a:r>
          </a:p>
        </p:txBody>
      </p:sp>
    </p:spTree>
    <p:extLst>
      <p:ext uri="{BB962C8B-B14F-4D97-AF65-F5344CB8AC3E}">
        <p14:creationId xmlns:p14="http://schemas.microsoft.com/office/powerpoint/2010/main" val="19807475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E2183349-E077-3AFB-3FA4-D8B812469BAC}"/>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9" name="TextBox 8">
            <a:extLst>
              <a:ext uri="{FF2B5EF4-FFF2-40B4-BE49-F238E27FC236}">
                <a16:creationId xmlns:a16="http://schemas.microsoft.com/office/drawing/2014/main" id="{6382089E-D985-2C4C-F7C2-E1CAA55AF040}"/>
              </a:ext>
            </a:extLst>
          </p:cNvPr>
          <p:cNvSpPr txBox="1"/>
          <p:nvPr/>
        </p:nvSpPr>
        <p:spPr>
          <a:xfrm>
            <a:off x="488272" y="4076441"/>
            <a:ext cx="11289885" cy="2123658"/>
          </a:xfrm>
          <a:prstGeom prst="rect">
            <a:avLst/>
          </a:prstGeom>
          <a:solidFill>
            <a:schemeClr val="accent6">
              <a:lumMod val="40000"/>
              <a:lumOff val="6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Further considerations should also be made to the learning needs and styles of the carer to ensure that what is being offered to them is suitable and understood.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Consider whether the service you are proposing or providing is empowering a family, or whether it is contributing to feelings of dependency.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 </a:t>
            </a:r>
            <a:br>
              <a:rPr lang="en-US" sz="1200">
                <a:effectLst/>
                <a:cs typeface="Arial" panose="020B0604020202020204" pitchFamily="34" charset="0"/>
              </a:rPr>
            </a:br>
            <a:r>
              <a:rPr lang="en-US" sz="1200">
                <a:effectLst/>
                <a:cs typeface="Arial" panose="020B0604020202020204" pitchFamily="34" charset="0"/>
              </a:rPr>
              <a:t>Think specifically about how each child is included in the plan – does the child need help and support to improve their self-esteem, build resilience or cope with some aspect of their lives, for instance</a:t>
            </a:r>
            <a:r>
              <a:rPr lang="en-US" sz="1200">
                <a:cs typeface="Arial" panose="020B0604020202020204" pitchFamily="34" charset="0"/>
              </a:rPr>
              <a:t>.</a:t>
            </a:r>
            <a:r>
              <a:rPr lang="en-US" sz="1200">
                <a:effectLs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Consider any needs that remain un-met and whether this will undermine the carers capacity for change. There may be a need to involve adult orientated services if this is the case.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cs typeface="Arial" panose="020B0604020202020204" pitchFamily="34" charset="0"/>
              </a:rPr>
              <a:t> </a:t>
            </a:r>
            <a:br>
              <a:rPr lang="en-US" sz="1200">
                <a:effectLst/>
                <a:cs typeface="Arial" panose="020B0604020202020204" pitchFamily="34" charset="0"/>
              </a:rPr>
            </a:br>
            <a:r>
              <a:rPr lang="en-US" sz="1200">
                <a:effectLst/>
                <a:cs typeface="Arial" panose="020B0604020202020204" pitchFamily="34" charset="0"/>
              </a:rPr>
              <a:t>Try to ensure that the plans are coordinated and agreed across services so that the family experiences clarity and consistency about the required changes. </a:t>
            </a:r>
          </a:p>
        </p:txBody>
      </p:sp>
      <p:sp>
        <p:nvSpPr>
          <p:cNvPr id="3" name="Title 1">
            <a:extLst>
              <a:ext uri="{FF2B5EF4-FFF2-40B4-BE49-F238E27FC236}">
                <a16:creationId xmlns:a16="http://schemas.microsoft.com/office/drawing/2014/main" id="{7F9445E6-00D8-46FB-F2E1-1741073FA935}"/>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Planning an Intervention</a:t>
            </a:r>
          </a:p>
        </p:txBody>
      </p:sp>
      <p:sp>
        <p:nvSpPr>
          <p:cNvPr id="2" name="TextBox 1">
            <a:extLst>
              <a:ext uri="{FF2B5EF4-FFF2-40B4-BE49-F238E27FC236}">
                <a16:creationId xmlns:a16="http://schemas.microsoft.com/office/drawing/2014/main" id="{97225447-4201-A9AC-D5BE-AA6041BFEB12}"/>
              </a:ext>
            </a:extLst>
          </p:cNvPr>
          <p:cNvSpPr txBox="1"/>
          <p:nvPr/>
        </p:nvSpPr>
        <p:spPr>
          <a:xfrm>
            <a:off x="4736335" y="110508"/>
            <a:ext cx="7041822" cy="584775"/>
          </a:xfrm>
          <a:prstGeom prst="rect">
            <a:avLst/>
          </a:prstGeom>
          <a:noFill/>
        </p:spPr>
        <p:txBody>
          <a:bodyPr wrap="square" rtlCol="0">
            <a:spAutoFit/>
          </a:bodyPr>
          <a:lstStyle/>
          <a:p>
            <a:r>
              <a:rPr lang="en-GB" sz="1600"/>
              <a:t>Outside of the logistics of creating a plan with the family, there are some wider considerations to make that should inform any intervention.</a:t>
            </a:r>
          </a:p>
        </p:txBody>
      </p:sp>
      <p:sp>
        <p:nvSpPr>
          <p:cNvPr id="5" name="TextBox 4">
            <a:extLst>
              <a:ext uri="{FF2B5EF4-FFF2-40B4-BE49-F238E27FC236}">
                <a16:creationId xmlns:a16="http://schemas.microsoft.com/office/drawing/2014/main" id="{203C15F6-10A6-27A8-9DF9-7CDFA8C66132}"/>
              </a:ext>
            </a:extLst>
          </p:cNvPr>
          <p:cNvSpPr txBox="1"/>
          <p:nvPr/>
        </p:nvSpPr>
        <p:spPr>
          <a:xfrm>
            <a:off x="488272" y="943341"/>
            <a:ext cx="11289886" cy="3046988"/>
          </a:xfrm>
          <a:prstGeom prst="rect">
            <a:avLst/>
          </a:prstGeom>
          <a:solidFill>
            <a:srgbClr val="D2B3FB"/>
          </a:solidFill>
        </p:spPr>
        <p:txBody>
          <a:bodyPr wrap="square" rtlCol="0">
            <a:spAutoFit/>
          </a:bodyPr>
          <a:lstStyle/>
          <a:p>
            <a:r>
              <a:rPr lang="en-US" sz="1200">
                <a:effectLst/>
              </a:rPr>
              <a:t>Neglect is often chronic in nature, involving a complex interplay of entrenched family difficulties. There is not likely to be a ‘quick fix’ remedy available. Services working with these families may need to work with some families on a long-term basis. </a:t>
            </a:r>
            <a:endParaRPr lang="en-US" sz="1200"/>
          </a:p>
          <a:p>
            <a:endParaRPr lang="en-US" sz="1200">
              <a:effectLst/>
            </a:endParaRPr>
          </a:p>
          <a:p>
            <a:r>
              <a:rPr lang="en-US" sz="1200">
                <a:effectLst/>
              </a:rPr>
              <a:t>When carers experience attachment difficulties in relationships, it is likely that they may also experience difficulties in their relationships with agencies that are attempting to intervene. Carer’s feelings of mistrust and of being blamed can reduce the success of an intervention, and such feelings are often present where neglect exists. </a:t>
            </a:r>
          </a:p>
          <a:p>
            <a:endParaRPr lang="en-US" sz="1200"/>
          </a:p>
          <a:p>
            <a:r>
              <a:rPr lang="en-US" sz="1200">
                <a:effectLst/>
              </a:rPr>
              <a:t>Professionals will likely need to consider how to build effective and trusting working relationships with families in challenging circumstances. To do this, </a:t>
            </a:r>
            <a:r>
              <a:rPr lang="en-US" sz="1200"/>
              <a:t>a </a:t>
            </a:r>
            <a:r>
              <a:rPr lang="en-US" sz="1200">
                <a:effectLst/>
              </a:rPr>
              <a:t>trauma informed approach should be taken to ensure that we work empathically, respectfully, and in partnership with families, rather than being seen as doing things to families.</a:t>
            </a:r>
            <a:endParaRPr lang="en-US" sz="1200"/>
          </a:p>
          <a:p>
            <a:br>
              <a:rPr lang="en-US" sz="1200">
                <a:effectLst/>
              </a:rPr>
            </a:br>
            <a:r>
              <a:rPr lang="en-US" sz="1200">
                <a:effectLst/>
              </a:rPr>
              <a:t>Children who are neglected are often isolated within the community, by their peers and sometimes within their own families. Plans for children should consider ways in which they would like to become involved in activities to reduce their experience of isolation. </a:t>
            </a:r>
          </a:p>
          <a:p>
            <a:endParaRPr lang="en-US" sz="1200"/>
          </a:p>
          <a:p>
            <a:r>
              <a:rPr lang="en-US" sz="1200">
                <a:effectLst/>
              </a:rPr>
              <a:t>To reduce risks, plans for children who have been neglected need to address the process of building resilience. Building resilience might include linking a child with leisure or community services, school-based activities or connecting the child with a safe adult or friend who might be willing to spend time doing activities with them.</a:t>
            </a:r>
          </a:p>
        </p:txBody>
      </p:sp>
    </p:spTree>
    <p:extLst>
      <p:ext uri="{BB962C8B-B14F-4D97-AF65-F5344CB8AC3E}">
        <p14:creationId xmlns:p14="http://schemas.microsoft.com/office/powerpoint/2010/main" val="2882783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E9BB5A5B-DFC3-E3D0-47EA-BED2D78CB6E5}"/>
              </a:ext>
            </a:extLst>
          </p:cNvPr>
          <p:cNvSpPr txBox="1">
            <a:spLocks/>
          </p:cNvSpPr>
          <p:nvPr/>
        </p:nvSpPr>
        <p:spPr>
          <a:xfrm>
            <a:off x="1274057" y="787188"/>
            <a:ext cx="2312543" cy="250343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400">
              <a:solidFill>
                <a:srgbClr val="111111"/>
              </a:solidFill>
              <a:latin typeface="-apple-system"/>
            </a:endParaRPr>
          </a:p>
          <a:p>
            <a:endParaRPr lang="en-GB"/>
          </a:p>
        </p:txBody>
      </p:sp>
      <p:pic>
        <p:nvPicPr>
          <p:cNvPr id="4" name="Picture 3">
            <a:hlinkClick r:id="rId3" action="ppaction://hlinksldjump"/>
            <a:extLst>
              <a:ext uri="{FF2B5EF4-FFF2-40B4-BE49-F238E27FC236}">
                <a16:creationId xmlns:a16="http://schemas.microsoft.com/office/drawing/2014/main" id="{E2183349-E077-3AFB-3FA4-D8B812469BAC}"/>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8" name="Title 1">
            <a:extLst>
              <a:ext uri="{FF2B5EF4-FFF2-40B4-BE49-F238E27FC236}">
                <a16:creationId xmlns:a16="http://schemas.microsoft.com/office/drawing/2014/main" id="{8B74FABC-942B-C80A-A0A4-0AF21B73FD72}"/>
              </a:ext>
            </a:extLst>
          </p:cNvPr>
          <p:cNvSpPr txBox="1">
            <a:spLocks/>
          </p:cNvSpPr>
          <p:nvPr/>
        </p:nvSpPr>
        <p:spPr>
          <a:xfrm>
            <a:off x="-1" y="55296"/>
            <a:ext cx="4369253" cy="740741"/>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Planning and intervention Think Family</a:t>
            </a:r>
          </a:p>
        </p:txBody>
      </p:sp>
      <p:sp>
        <p:nvSpPr>
          <p:cNvPr id="11" name="TextBox 10">
            <a:extLst>
              <a:ext uri="{FF2B5EF4-FFF2-40B4-BE49-F238E27FC236}">
                <a16:creationId xmlns:a16="http://schemas.microsoft.com/office/drawing/2014/main" id="{78B79D23-70A2-9498-5FDA-D801216AF367}"/>
              </a:ext>
            </a:extLst>
          </p:cNvPr>
          <p:cNvSpPr txBox="1"/>
          <p:nvPr/>
        </p:nvSpPr>
        <p:spPr>
          <a:xfrm>
            <a:off x="4358522" y="73450"/>
            <a:ext cx="7833478" cy="646331"/>
          </a:xfrm>
          <a:prstGeom prst="rect">
            <a:avLst/>
          </a:prstGeom>
          <a:noFill/>
        </p:spPr>
        <p:txBody>
          <a:bodyPr wrap="square" rtlCol="0">
            <a:spAutoFit/>
          </a:bodyPr>
          <a:lstStyle/>
          <a:p>
            <a:r>
              <a:rPr lang="en-GB" sz="1200"/>
              <a:t>Professionals should always be thinking about what might be going on for a family which might be impacting on a child’s life. When working with families, the whole family and wider family network should be considered in relation to who/what can support to keep the child safe. Click left to right below to find resources that can support. </a:t>
            </a:r>
          </a:p>
        </p:txBody>
      </p:sp>
      <p:sp>
        <p:nvSpPr>
          <p:cNvPr id="16" name="Rectangle 15">
            <a:extLst>
              <a:ext uri="{FF2B5EF4-FFF2-40B4-BE49-F238E27FC236}">
                <a16:creationId xmlns:a16="http://schemas.microsoft.com/office/drawing/2014/main" id="{E3C88D7A-9B84-B4C5-7432-1D5F34782D61}"/>
              </a:ext>
            </a:extLst>
          </p:cNvPr>
          <p:cNvSpPr/>
          <p:nvPr/>
        </p:nvSpPr>
        <p:spPr>
          <a:xfrm>
            <a:off x="170625" y="820903"/>
            <a:ext cx="4041231" cy="3368091"/>
          </a:xfrm>
          <a:prstGeom prst="rec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200" b="0" i="0" u="none" strike="noStrike">
                <a:solidFill>
                  <a:srgbClr val="000000"/>
                </a:solidFill>
                <a:effectLst/>
              </a:rPr>
              <a:t>Please help the family to access </a:t>
            </a:r>
            <a:r>
              <a:rPr lang="en-GB" sz="1200" b="0" i="0" u="sng" strike="noStrike">
                <a:solidFill>
                  <a:srgbClr val="0563C1"/>
                </a:solidFill>
                <a:effectLst/>
                <a:hlinkClick r:id="rId5"/>
              </a:rPr>
              <a:t>Lincolnshire's family directory</a:t>
            </a:r>
            <a:r>
              <a:rPr lang="en-GB" sz="1200" b="0" i="0" u="sng" strike="noStrike">
                <a:solidFill>
                  <a:srgbClr val="0563C1"/>
                </a:solidFill>
                <a:effectLst/>
              </a:rPr>
              <a:t>,</a:t>
            </a:r>
            <a:r>
              <a:rPr lang="en-GB" sz="1200" b="0" i="0" u="none" strike="noStrike">
                <a:solidFill>
                  <a:srgbClr val="000000"/>
                </a:solidFill>
                <a:effectLst/>
              </a:rPr>
              <a:t> </a:t>
            </a:r>
            <a:r>
              <a:rPr lang="en-GB" sz="1200" b="0" i="0" u="sng" strike="noStrike">
                <a:solidFill>
                  <a:srgbClr val="0563C1"/>
                </a:solidFill>
                <a:effectLst/>
                <a:hlinkClick r:id="rId6"/>
              </a:rPr>
              <a:t>Connect to Support Lincolnshire | Lincolnshire</a:t>
            </a:r>
            <a:r>
              <a:rPr lang="en-GB" sz="1200" b="0" i="0" u="none" strike="noStrike">
                <a:solidFill>
                  <a:srgbClr val="000000"/>
                </a:solidFill>
                <a:effectLst/>
              </a:rPr>
              <a:t> &amp; </a:t>
            </a:r>
            <a:r>
              <a:rPr lang="en-GB" sz="1200" b="0" i="0" u="sng" strike="noStrike">
                <a:solidFill>
                  <a:srgbClr val="0563C1"/>
                </a:solidFill>
                <a:effectLst/>
                <a:hlinkClick r:id="rId7"/>
              </a:rPr>
              <a:t>LPCF Home (lincspcf.org.uk)</a:t>
            </a:r>
            <a:r>
              <a:rPr lang="en-GB" sz="1200" b="0" i="0">
                <a:solidFill>
                  <a:srgbClr val="000000"/>
                </a:solidFill>
                <a:effectLst/>
              </a:rPr>
              <a:t>​</a:t>
            </a:r>
          </a:p>
          <a:p>
            <a:pPr algn="ctr" fontAlgn="base"/>
            <a:endParaRPr lang="en-GB" sz="1200">
              <a:solidFill>
                <a:srgbClr val="000000"/>
              </a:solidFill>
            </a:endParaRPr>
          </a:p>
          <a:p>
            <a:pPr algn="ctr" fontAlgn="base"/>
            <a:r>
              <a:rPr lang="en-GB" sz="1200" b="0" i="0">
                <a:solidFill>
                  <a:srgbClr val="000000"/>
                </a:solidFill>
                <a:effectLst/>
              </a:rPr>
              <a:t>The LSCP resources site includes resources relating to Family Networks in the </a:t>
            </a:r>
            <a:r>
              <a:rPr lang="en-GB" sz="1200" b="0" i="0">
                <a:solidFill>
                  <a:srgbClr val="000000"/>
                </a:solidFill>
                <a:effectLst/>
                <a:hlinkClick r:id="rId8"/>
              </a:rPr>
              <a:t>‘Family networks and Family Network Support Packages</a:t>
            </a:r>
            <a:r>
              <a:rPr lang="en-GB" sz="1200" b="0" i="0">
                <a:solidFill>
                  <a:srgbClr val="000000"/>
                </a:solidFill>
                <a:effectLst/>
              </a:rPr>
              <a:t>’ area. </a:t>
            </a:r>
          </a:p>
          <a:p>
            <a:pPr algn="ctr" fontAlgn="base"/>
            <a:endParaRPr lang="en-GB" sz="1200">
              <a:solidFill>
                <a:srgbClr val="000000"/>
              </a:solidFill>
            </a:endParaRPr>
          </a:p>
          <a:p>
            <a:pPr algn="ctr" fontAlgn="base"/>
            <a:r>
              <a:rPr lang="en-GB" sz="1200" b="0" i="0">
                <a:solidFill>
                  <a:srgbClr val="000000"/>
                </a:solidFill>
                <a:effectLst/>
              </a:rPr>
              <a:t>You should always consider who in the family network can make a difference to a child’s life. Direct engagement with male carers and paternal networks, should also be considered. </a:t>
            </a:r>
          </a:p>
          <a:p>
            <a:pPr algn="ctr" fontAlgn="base"/>
            <a:endParaRPr lang="en-GB" sz="1200" b="0" i="0">
              <a:solidFill>
                <a:srgbClr val="000000"/>
              </a:solidFill>
              <a:effectLst/>
            </a:endParaRPr>
          </a:p>
          <a:p>
            <a:pPr algn="ctr" fontAlgn="base"/>
            <a:r>
              <a:rPr lang="en-GB" sz="1200">
                <a:solidFill>
                  <a:srgbClr val="000000"/>
                </a:solidFill>
              </a:rPr>
              <a:t>There are additional resources and tools available </a:t>
            </a:r>
            <a:r>
              <a:rPr lang="en-GB" sz="1200">
                <a:solidFill>
                  <a:srgbClr val="333333"/>
                </a:solidFill>
                <a:hlinkClick r:id="rId9"/>
              </a:rPr>
              <a:t>here</a:t>
            </a:r>
            <a:endParaRPr lang="en-GB" sz="1200">
              <a:solidFill>
                <a:srgbClr val="333333"/>
              </a:solidFill>
            </a:endParaRPr>
          </a:p>
          <a:p>
            <a:pPr algn="ctr" fontAlgn="base"/>
            <a:endParaRPr lang="en-GB" sz="1200">
              <a:solidFill>
                <a:srgbClr val="333333"/>
              </a:solidFill>
            </a:endParaRPr>
          </a:p>
          <a:p>
            <a:pPr algn="ctr" fontAlgn="base"/>
            <a:r>
              <a:rPr lang="en-GB" sz="1200">
                <a:solidFill>
                  <a:srgbClr val="000000"/>
                </a:solidFill>
              </a:rPr>
              <a:t>Essential reading on this topic can be found in </a:t>
            </a:r>
            <a:r>
              <a:rPr lang="en-GB" sz="1200" b="0" i="0">
                <a:solidFill>
                  <a:srgbClr val="333333"/>
                </a:solidFill>
                <a:effectLst/>
                <a:hlinkClick r:id="rId10"/>
              </a:rPr>
              <a:t>stable homes built on love</a:t>
            </a:r>
            <a:endParaRPr lang="en-GB" sz="1200" b="0" i="0">
              <a:solidFill>
                <a:srgbClr val="333333"/>
              </a:solidFill>
              <a:effectLst/>
            </a:endParaRPr>
          </a:p>
          <a:p>
            <a:pPr algn="ctr" fontAlgn="base"/>
            <a:endParaRPr lang="en-GB" sz="1200"/>
          </a:p>
        </p:txBody>
      </p:sp>
      <p:sp>
        <p:nvSpPr>
          <p:cNvPr id="24" name="TextBox 23">
            <a:extLst>
              <a:ext uri="{FF2B5EF4-FFF2-40B4-BE49-F238E27FC236}">
                <a16:creationId xmlns:a16="http://schemas.microsoft.com/office/drawing/2014/main" id="{84DA3F51-9E8E-E9DE-ED82-2A7F830DFECE}"/>
              </a:ext>
            </a:extLst>
          </p:cNvPr>
          <p:cNvSpPr txBox="1"/>
          <p:nvPr/>
        </p:nvSpPr>
        <p:spPr>
          <a:xfrm>
            <a:off x="9204032" y="869129"/>
            <a:ext cx="2918897" cy="3231654"/>
          </a:xfrm>
          <a:prstGeom prst="rect">
            <a:avLst/>
          </a:prstGeom>
          <a:solidFill>
            <a:srgbClr val="D2B3FB"/>
          </a:solidFill>
          <a:ln>
            <a:solidFill>
              <a:srgbClr val="D2B3FB"/>
            </a:solidFill>
          </a:ln>
        </p:spPr>
        <p:txBody>
          <a:bodyPr wrap="square" lIns="91440" tIns="45720" rIns="91440" bIns="45720" anchor="t">
            <a:spAutoFit/>
          </a:bodyPr>
          <a:lstStyle/>
          <a:p>
            <a:pPr algn="ctr"/>
            <a:endParaRPr lang="en-GB" sz="1200">
              <a:solidFill>
                <a:srgbClr val="000000"/>
              </a:solidFill>
            </a:endParaRPr>
          </a:p>
          <a:p>
            <a:pPr algn="ctr"/>
            <a:r>
              <a:rPr lang="en-GB" sz="1200" b="0" i="0" u="none" strike="noStrike">
                <a:solidFill>
                  <a:srgbClr val="000000"/>
                </a:solidFill>
                <a:effectLst/>
                <a:latin typeface="+mn-lt"/>
              </a:rPr>
              <a:t>Consider if anyone is a carer in the family. </a:t>
            </a:r>
            <a:r>
              <a:rPr lang="en-GB" sz="1200">
                <a:solidFill>
                  <a:srgbClr val="000000"/>
                </a:solidFill>
                <a:hlinkClick r:id="rId11"/>
              </a:rPr>
              <a:t>Support for carers </a:t>
            </a:r>
            <a:r>
              <a:rPr lang="en-GB" sz="1200">
                <a:solidFill>
                  <a:srgbClr val="000000"/>
                </a:solidFill>
              </a:rPr>
              <a:t>is a useful site which provides information and support for both adult and young carers. </a:t>
            </a:r>
            <a:endParaRPr lang="en-GB"/>
          </a:p>
          <a:p>
            <a:pPr algn="ctr"/>
            <a:endParaRPr lang="en-GB" sz="1200">
              <a:solidFill>
                <a:srgbClr val="000000"/>
              </a:solidFill>
            </a:endParaRPr>
          </a:p>
          <a:p>
            <a:pPr algn="ctr"/>
            <a:r>
              <a:rPr lang="en-GB" sz="1200">
                <a:solidFill>
                  <a:srgbClr val="000000"/>
                </a:solidFill>
              </a:rPr>
              <a:t>You might also find the below helpful:</a:t>
            </a:r>
            <a:endParaRPr lang="en-GB" sz="1200">
              <a:solidFill>
                <a:srgbClr val="000000"/>
              </a:solidFill>
              <a:cs typeface="Arial"/>
            </a:endParaRPr>
          </a:p>
          <a:p>
            <a:pPr algn="ctr"/>
            <a:r>
              <a:rPr lang="en-GB" sz="1200">
                <a:solidFill>
                  <a:srgbClr val="000000"/>
                </a:solidFill>
                <a:hlinkClick r:id="rId12"/>
              </a:rPr>
              <a:t>LSCP Policy to support Young Carers and their families</a:t>
            </a:r>
            <a:endParaRPr lang="en-GB" sz="1200">
              <a:solidFill>
                <a:srgbClr val="000000"/>
              </a:solidFill>
            </a:endParaRPr>
          </a:p>
          <a:p>
            <a:pPr algn="ctr"/>
            <a:endParaRPr lang="en-GB" sz="1200">
              <a:solidFill>
                <a:srgbClr val="000000"/>
              </a:solidFill>
            </a:endParaRPr>
          </a:p>
          <a:p>
            <a:pPr algn="ctr"/>
            <a:r>
              <a:rPr lang="en-GB" sz="1200">
                <a:solidFill>
                  <a:srgbClr val="000000"/>
                </a:solidFill>
                <a:hlinkClick r:id="rId13"/>
              </a:rPr>
              <a:t>Reducing Barriers and improving support for young carers </a:t>
            </a:r>
            <a:r>
              <a:rPr lang="en-GB" sz="1200">
                <a:solidFill>
                  <a:srgbClr val="000000"/>
                </a:solidFill>
              </a:rPr>
              <a:t>(short video)</a:t>
            </a:r>
            <a:endParaRPr lang="en-GB" sz="1200">
              <a:solidFill>
                <a:srgbClr val="000000"/>
              </a:solidFill>
              <a:cs typeface="Arial"/>
            </a:endParaRPr>
          </a:p>
          <a:p>
            <a:pPr algn="ctr"/>
            <a:endParaRPr lang="en-GB" sz="1200" b="0" i="0" u="none" strike="noStrike">
              <a:solidFill>
                <a:srgbClr val="000000"/>
              </a:solidFill>
              <a:effectLst/>
              <a:latin typeface="+mn-lt"/>
            </a:endParaRPr>
          </a:p>
          <a:p>
            <a:pPr algn="ctr"/>
            <a:r>
              <a:rPr lang="en-GB" sz="1200" b="0" i="0" u="none" strike="noStrike">
                <a:solidFill>
                  <a:srgbClr val="000000"/>
                </a:solidFill>
                <a:effectLst/>
                <a:latin typeface="+mn-lt"/>
                <a:hlinkClick r:id="rId14"/>
              </a:rPr>
              <a:t> Young carers rights explained </a:t>
            </a:r>
            <a:endParaRPr lang="en-GB" sz="1200" b="0" i="0" u="none" strike="noStrike">
              <a:solidFill>
                <a:srgbClr val="000000"/>
              </a:solidFill>
              <a:effectLst/>
              <a:latin typeface="+mn-lt"/>
              <a:cs typeface="Arial"/>
              <a:hlinkClick r:id="rId14"/>
            </a:endParaRPr>
          </a:p>
          <a:p>
            <a:pPr algn="ctr"/>
            <a:endParaRPr lang="en-GB" sz="1200" b="0" i="0" u="none" strike="noStrike">
              <a:solidFill>
                <a:srgbClr val="000000"/>
              </a:solidFill>
              <a:effectLst/>
              <a:latin typeface="+mn-lt"/>
              <a:hlinkClick r:id="rId14"/>
            </a:endParaRPr>
          </a:p>
          <a:p>
            <a:pPr algn="ctr"/>
            <a:r>
              <a:rPr lang="en-GB" sz="1200" b="0" i="0">
                <a:solidFill>
                  <a:srgbClr val="333333"/>
                </a:solidFill>
                <a:effectLst/>
                <a:latin typeface="+mn-lt"/>
                <a:hlinkClick r:id="rId15"/>
              </a:rPr>
              <a:t>Lincolnshire connect page for carers</a:t>
            </a:r>
            <a:endParaRPr lang="en-GB" sz="1200">
              <a:solidFill>
                <a:srgbClr val="000000"/>
              </a:solidFill>
            </a:endParaRPr>
          </a:p>
          <a:p>
            <a:pPr algn="ctr"/>
            <a:endParaRPr lang="en-GB" sz="1200" b="0" i="0" u="none" strike="noStrike">
              <a:solidFill>
                <a:srgbClr val="000000"/>
              </a:solidFill>
              <a:effectLst/>
              <a:latin typeface="+mn-lt"/>
              <a:cs typeface="Arial"/>
            </a:endParaRPr>
          </a:p>
        </p:txBody>
      </p:sp>
      <p:sp>
        <p:nvSpPr>
          <p:cNvPr id="27" name="TextBox 26">
            <a:extLst>
              <a:ext uri="{FF2B5EF4-FFF2-40B4-BE49-F238E27FC236}">
                <a16:creationId xmlns:a16="http://schemas.microsoft.com/office/drawing/2014/main" id="{18CF502D-2B6E-2A47-80D5-5C91B5A0819B}"/>
              </a:ext>
            </a:extLst>
          </p:cNvPr>
          <p:cNvSpPr txBox="1"/>
          <p:nvPr/>
        </p:nvSpPr>
        <p:spPr>
          <a:xfrm>
            <a:off x="8116753" y="4480971"/>
            <a:ext cx="2998922" cy="2123658"/>
          </a:xfrm>
          <a:prstGeom prst="rect">
            <a:avLst/>
          </a:prstGeom>
          <a:solidFill>
            <a:srgbClr val="D2B3FB"/>
          </a:solidFill>
          <a:ln>
            <a:solidFill>
              <a:srgbClr val="D2B3FB"/>
            </a:solidFill>
          </a:ln>
        </p:spPr>
        <p:txBody>
          <a:bodyPr wrap="square">
            <a:spAutoFit/>
          </a:bodyPr>
          <a:lstStyle/>
          <a:p>
            <a:pPr algn="ctr" rtl="0" fontAlgn="base"/>
            <a:endParaRPr lang="en-GB" sz="1200" b="0" i="0" u="none" strike="noStrike">
              <a:solidFill>
                <a:srgbClr val="000000"/>
              </a:solidFill>
              <a:effectLst/>
            </a:endParaRPr>
          </a:p>
          <a:p>
            <a:pPr algn="ctr" rtl="0" fontAlgn="base"/>
            <a:r>
              <a:rPr lang="en-GB" sz="1200" b="0" i="0" u="none" strike="noStrike">
                <a:solidFill>
                  <a:srgbClr val="000000"/>
                </a:solidFill>
                <a:effectLst/>
              </a:rPr>
              <a:t>Information on </a:t>
            </a:r>
            <a:r>
              <a:rPr lang="en-GB" sz="1200" b="0" i="0" u="none" strike="noStrike">
                <a:solidFill>
                  <a:srgbClr val="000000"/>
                </a:solidFill>
                <a:effectLst/>
                <a:hlinkClick r:id="rId16"/>
              </a:rPr>
              <a:t>Benefits and financial support to families </a:t>
            </a:r>
            <a:r>
              <a:rPr lang="en-GB" sz="1200" b="0" i="0" u="none" strike="noStrike">
                <a:solidFill>
                  <a:srgbClr val="000000"/>
                </a:solidFill>
                <a:effectLst/>
              </a:rPr>
              <a:t>may be useful.</a:t>
            </a:r>
            <a:endParaRPr lang="en-GB" sz="1200">
              <a:solidFill>
                <a:srgbClr val="000000"/>
              </a:solidFill>
            </a:endParaRPr>
          </a:p>
          <a:p>
            <a:pPr algn="ctr" rtl="0" fontAlgn="base"/>
            <a:endParaRPr lang="en-GB" sz="1200" b="0" i="0" u="none" strike="noStrike">
              <a:solidFill>
                <a:srgbClr val="000000"/>
              </a:solidFill>
              <a:effectLst/>
            </a:endParaRPr>
          </a:p>
          <a:p>
            <a:pPr algn="ctr" rtl="0" fontAlgn="base"/>
            <a:r>
              <a:rPr lang="en-GB" sz="1200" b="0" i="0" u="none" strike="noStrike">
                <a:solidFill>
                  <a:srgbClr val="000000"/>
                </a:solidFill>
                <a:effectLst/>
                <a:hlinkClick r:id="rId17"/>
              </a:rPr>
              <a:t>Access to Work </a:t>
            </a:r>
            <a:r>
              <a:rPr lang="en-GB" sz="1200" b="0" i="0" u="none" strike="noStrike">
                <a:solidFill>
                  <a:srgbClr val="000000"/>
                </a:solidFill>
                <a:effectLst/>
              </a:rPr>
              <a:t>can support anyone with </a:t>
            </a:r>
            <a:r>
              <a:rPr lang="en-US" sz="1200">
                <a:solidFill>
                  <a:srgbClr val="000000"/>
                </a:solidFill>
              </a:rPr>
              <a:t>a physical or mental health condition or disability</a:t>
            </a:r>
          </a:p>
          <a:p>
            <a:pPr algn="ctr" rtl="0" fontAlgn="base"/>
            <a:endParaRPr lang="en-US" sz="1200">
              <a:solidFill>
                <a:srgbClr val="000000"/>
              </a:solidFill>
            </a:endParaRPr>
          </a:p>
          <a:p>
            <a:pPr algn="ctr" rtl="0" fontAlgn="base"/>
            <a:r>
              <a:rPr lang="en-US" sz="1200">
                <a:solidFill>
                  <a:srgbClr val="000000"/>
                </a:solidFill>
                <a:hlinkClick r:id="rId18"/>
              </a:rPr>
              <a:t>Looking for work </a:t>
            </a:r>
            <a:r>
              <a:rPr lang="en-US" sz="1200">
                <a:solidFill>
                  <a:srgbClr val="000000"/>
                </a:solidFill>
              </a:rPr>
              <a:t>support is also useful to consider</a:t>
            </a:r>
            <a:endParaRPr lang="en-GB" sz="1200">
              <a:solidFill>
                <a:srgbClr val="000000"/>
              </a:solidFill>
            </a:endParaRPr>
          </a:p>
          <a:p>
            <a:pPr algn="ctr" rtl="0" fontAlgn="base"/>
            <a:endParaRPr lang="en-GB" sz="1200" b="0" i="0">
              <a:solidFill>
                <a:srgbClr val="000000"/>
              </a:solidFill>
              <a:effectLst/>
            </a:endParaRPr>
          </a:p>
        </p:txBody>
      </p:sp>
      <p:sp>
        <p:nvSpPr>
          <p:cNvPr id="30" name="TextBox 29">
            <a:extLst>
              <a:ext uri="{FF2B5EF4-FFF2-40B4-BE49-F238E27FC236}">
                <a16:creationId xmlns:a16="http://schemas.microsoft.com/office/drawing/2014/main" id="{B522F516-0CF0-B908-39E5-38EA07E5531C}"/>
              </a:ext>
            </a:extLst>
          </p:cNvPr>
          <p:cNvSpPr txBox="1"/>
          <p:nvPr/>
        </p:nvSpPr>
        <p:spPr>
          <a:xfrm>
            <a:off x="2996492" y="4461187"/>
            <a:ext cx="4947081" cy="2123658"/>
          </a:xfrm>
          <a:prstGeom prst="rect">
            <a:avLst/>
          </a:prstGeom>
          <a:solidFill>
            <a:schemeClr val="accent6">
              <a:lumMod val="40000"/>
              <a:lumOff val="60000"/>
            </a:schemeClr>
          </a:solidFill>
          <a:ln>
            <a:solidFill>
              <a:schemeClr val="accent6">
                <a:lumMod val="40000"/>
                <a:lumOff val="60000"/>
              </a:schemeClr>
            </a:solidFill>
          </a:ln>
        </p:spPr>
        <p:txBody>
          <a:bodyPr wrap="square" lIns="91440" tIns="45720" rIns="91440" bIns="45720" anchor="t">
            <a:spAutoFit/>
          </a:bodyPr>
          <a:lstStyle/>
          <a:p>
            <a:pPr algn="ctr"/>
            <a:r>
              <a:rPr lang="en-GB" sz="1200" b="0" i="0" u="none" strike="noStrike">
                <a:solidFill>
                  <a:srgbClr val="000000"/>
                </a:solidFill>
                <a:effectLst/>
              </a:rPr>
              <a:t>If there are concerns about </a:t>
            </a:r>
            <a:r>
              <a:rPr lang="en-GB" sz="1200">
                <a:solidFill>
                  <a:srgbClr val="000000"/>
                </a:solidFill>
              </a:rPr>
              <a:t>parental conflict</a:t>
            </a:r>
            <a:r>
              <a:rPr lang="en-US" sz="1200">
                <a:solidFill>
                  <a:srgbClr val="000000"/>
                </a:solidFill>
              </a:rPr>
              <a:t> these </a:t>
            </a:r>
            <a:r>
              <a:rPr lang="en-US" sz="1200" b="0" i="0" u="none" strike="noStrike">
                <a:effectLst/>
                <a:hlinkClick r:id="rId19"/>
              </a:rPr>
              <a:t>best questions </a:t>
            </a:r>
            <a:r>
              <a:rPr lang="en-US" sz="1200" b="0" i="0" u="none" strike="noStrike">
                <a:effectLst/>
              </a:rPr>
              <a:t>might be useful to consider </a:t>
            </a:r>
            <a:r>
              <a:rPr lang="en-GB" sz="1200" u="none" strike="noStrike"/>
              <a:t>(These are </a:t>
            </a:r>
            <a:r>
              <a:rPr lang="en-GB" sz="1200" i="0">
                <a:effectLst/>
              </a:rPr>
              <a:t>only advisable where it is clear there is no abuse present).</a:t>
            </a:r>
          </a:p>
          <a:p>
            <a:pPr algn="ctr"/>
            <a:endParaRPr lang="en-GB" sz="1200"/>
          </a:p>
          <a:p>
            <a:pPr algn="ctr"/>
            <a:r>
              <a:rPr lang="en-GB" sz="1200"/>
              <a:t>There is training available on understanding healthy parental relationships and recognising and reducing parental conflict via the </a:t>
            </a:r>
            <a:r>
              <a:rPr lang="en-GB" sz="1200">
                <a:solidFill>
                  <a:srgbClr val="333333"/>
                </a:solidFill>
                <a:hlinkClick r:id="rId20"/>
              </a:rPr>
              <a:t>LSCP 6-Year Safeguarding Children Training Pathway</a:t>
            </a:r>
            <a:r>
              <a:rPr lang="en-GB" sz="1200">
                <a:solidFill>
                  <a:srgbClr val="333333"/>
                </a:solidFill>
              </a:rPr>
              <a:t>.</a:t>
            </a:r>
            <a:endParaRPr lang="en-GB" sz="1200" i="0">
              <a:effectLst/>
            </a:endParaRPr>
          </a:p>
          <a:p>
            <a:pPr algn="ctr"/>
            <a:r>
              <a:rPr lang="en-GB" sz="1200" i="0">
                <a:effectLst/>
              </a:rPr>
              <a:t> </a:t>
            </a:r>
            <a:endParaRPr lang="en-US" sz="1200" b="0">
              <a:cs typeface="Arial" panose="020B0604020202020204" pitchFamily="34" charset="0"/>
            </a:endParaRPr>
          </a:p>
          <a:p>
            <a:pPr algn="ctr"/>
            <a:r>
              <a:rPr lang="en-US" sz="1200" b="0">
                <a:cs typeface="Arial"/>
              </a:rPr>
              <a:t>This </a:t>
            </a:r>
            <a:r>
              <a:rPr lang="en-US" sz="1200">
                <a:cs typeface="Arial"/>
                <a:hlinkClick r:id="rId21"/>
              </a:rPr>
              <a:t>P</a:t>
            </a:r>
            <a:r>
              <a:rPr lang="en-US" sz="1200" b="0">
                <a:cs typeface="Arial"/>
                <a:hlinkClick r:id="rId21"/>
              </a:rPr>
              <a:t>arental Relationship Spectrum </a:t>
            </a:r>
            <a:r>
              <a:rPr lang="en-US" sz="1200" b="0">
                <a:cs typeface="Arial"/>
              </a:rPr>
              <a:t>may also be useful to consider. </a:t>
            </a:r>
          </a:p>
          <a:p>
            <a:pPr algn="ctr"/>
            <a:endParaRPr lang="en-US" sz="1200" b="0">
              <a:cs typeface="Arial"/>
            </a:endParaRPr>
          </a:p>
          <a:p>
            <a:pPr algn="ctr"/>
            <a:r>
              <a:rPr lang="en-GB" sz="1200">
                <a:solidFill>
                  <a:srgbClr val="000000"/>
                </a:solidFill>
                <a:cs typeface="Arial"/>
              </a:rPr>
              <a:t>The LSCP </a:t>
            </a:r>
            <a:r>
              <a:rPr lang="en-GB" sz="1200">
                <a:solidFill>
                  <a:srgbClr val="333333"/>
                </a:solidFill>
                <a:cs typeface="Arial"/>
                <a:hlinkClick r:id="rId22"/>
              </a:rPr>
              <a:t>Separated Parents Policy</a:t>
            </a:r>
            <a:r>
              <a:rPr lang="en-GB" sz="1200">
                <a:solidFill>
                  <a:srgbClr val="333333"/>
                </a:solidFill>
                <a:cs typeface="Arial"/>
              </a:rPr>
              <a:t> </a:t>
            </a:r>
            <a:r>
              <a:rPr lang="en-GB" sz="1200">
                <a:solidFill>
                  <a:srgbClr val="000000"/>
                </a:solidFill>
                <a:cs typeface="Arial"/>
              </a:rPr>
              <a:t>is useful to consider.</a:t>
            </a:r>
          </a:p>
        </p:txBody>
      </p:sp>
      <p:sp>
        <p:nvSpPr>
          <p:cNvPr id="36" name="TextBox 35">
            <a:extLst>
              <a:ext uri="{FF2B5EF4-FFF2-40B4-BE49-F238E27FC236}">
                <a16:creationId xmlns:a16="http://schemas.microsoft.com/office/drawing/2014/main" id="{6A104FBC-A757-65B5-46EA-BBCCC8647315}"/>
              </a:ext>
            </a:extLst>
          </p:cNvPr>
          <p:cNvSpPr txBox="1"/>
          <p:nvPr/>
        </p:nvSpPr>
        <p:spPr>
          <a:xfrm>
            <a:off x="208009" y="4470541"/>
            <a:ext cx="2615303" cy="1938992"/>
          </a:xfrm>
          <a:prstGeom prst="rect">
            <a:avLst/>
          </a:prstGeom>
          <a:solidFill>
            <a:schemeClr val="accent5">
              <a:lumMod val="40000"/>
              <a:lumOff val="60000"/>
            </a:schemeClr>
          </a:solidFill>
          <a:ln>
            <a:solidFill>
              <a:schemeClr val="accent5">
                <a:lumMod val="40000"/>
                <a:lumOff val="60000"/>
              </a:schemeClr>
            </a:solidFill>
          </a:ln>
        </p:spPr>
        <p:txBody>
          <a:bodyPr wrap="square">
            <a:spAutoFit/>
          </a:bodyPr>
          <a:lstStyle/>
          <a:p>
            <a:pPr algn="ctr"/>
            <a:endParaRPr lang="en-GB" sz="1200"/>
          </a:p>
          <a:p>
            <a:pPr algn="ctr"/>
            <a:r>
              <a:rPr lang="en-GB" sz="1200"/>
              <a:t>If there is risk of homelessness there is a duty to refer to a local housing authority. Please read the </a:t>
            </a:r>
            <a:r>
              <a:rPr lang="en-GB" sz="1200">
                <a:hlinkClick r:id="rId23"/>
              </a:rPr>
              <a:t>Homelessness-Duty to refer </a:t>
            </a:r>
            <a:r>
              <a:rPr lang="en-GB" sz="1200"/>
              <a:t>policy</a:t>
            </a:r>
          </a:p>
          <a:p>
            <a:pPr algn="ctr"/>
            <a:endParaRPr lang="en-GB" sz="1200"/>
          </a:p>
          <a:p>
            <a:pPr algn="ctr"/>
            <a:r>
              <a:rPr lang="en-GB" sz="1200"/>
              <a:t>Further information can be found in the </a:t>
            </a:r>
            <a:r>
              <a:rPr lang="en-GB" sz="1200">
                <a:hlinkClick r:id="rId24"/>
              </a:rPr>
              <a:t>Lincolnshire Homelessness and Rough Sleeper Strategy</a:t>
            </a:r>
            <a:endParaRPr lang="en-GB" sz="1200"/>
          </a:p>
          <a:p>
            <a:pPr algn="ctr"/>
            <a:endParaRPr lang="en-GB" sz="1200"/>
          </a:p>
        </p:txBody>
      </p:sp>
      <p:sp>
        <p:nvSpPr>
          <p:cNvPr id="40" name="TextBox 39">
            <a:extLst>
              <a:ext uri="{FF2B5EF4-FFF2-40B4-BE49-F238E27FC236}">
                <a16:creationId xmlns:a16="http://schemas.microsoft.com/office/drawing/2014/main" id="{B6ED69C5-F94D-BAD0-3D01-9B4BEEE0860F}"/>
              </a:ext>
            </a:extLst>
          </p:cNvPr>
          <p:cNvSpPr txBox="1"/>
          <p:nvPr/>
        </p:nvSpPr>
        <p:spPr>
          <a:xfrm>
            <a:off x="4369252" y="820902"/>
            <a:ext cx="2401374" cy="3416320"/>
          </a:xfrm>
          <a:prstGeom prst="rect">
            <a:avLst/>
          </a:prstGeom>
          <a:solidFill>
            <a:schemeClr val="accent5">
              <a:lumMod val="40000"/>
              <a:lumOff val="60000"/>
            </a:schemeClr>
          </a:solidFill>
          <a:ln>
            <a:solidFill>
              <a:schemeClr val="accent5">
                <a:lumMod val="40000"/>
                <a:lumOff val="60000"/>
              </a:schemeClr>
            </a:solidFill>
          </a:ln>
        </p:spPr>
        <p:txBody>
          <a:bodyPr wrap="square">
            <a:spAutoFit/>
          </a:bodyPr>
          <a:lstStyle/>
          <a:p>
            <a:pPr algn="ctr" rtl="0" fontAlgn="base"/>
            <a:endParaRPr lang="en-GB" sz="1200" b="0" i="0" u="none" strike="noStrike">
              <a:solidFill>
                <a:srgbClr val="000000"/>
              </a:solidFill>
              <a:effectLst/>
            </a:endParaRPr>
          </a:p>
          <a:p>
            <a:pPr algn="ctr" rtl="0" fontAlgn="base"/>
            <a:r>
              <a:rPr lang="en-GB" sz="1200" b="0" i="0" u="none" strike="noStrike">
                <a:solidFill>
                  <a:srgbClr val="000000"/>
                </a:solidFill>
                <a:effectLst/>
              </a:rPr>
              <a:t>If a child has been impacted by a family member who has been or </a:t>
            </a:r>
            <a:r>
              <a:rPr lang="en-GB" sz="1200">
                <a:solidFill>
                  <a:srgbClr val="000000"/>
                </a:solidFill>
              </a:rPr>
              <a:t>is in custody </a:t>
            </a:r>
            <a:r>
              <a:rPr lang="en-GB" sz="1200" b="0" i="0" u="none" strike="noStrike">
                <a:solidFill>
                  <a:srgbClr val="000000"/>
                </a:solidFill>
                <a:effectLst/>
                <a:hlinkClick r:id="rId25"/>
              </a:rPr>
              <a:t>Lincolnshire Action Trust </a:t>
            </a:r>
            <a:r>
              <a:rPr lang="en-GB" sz="1200" b="0" i="0" u="none" strike="noStrike">
                <a:solidFill>
                  <a:srgbClr val="000000"/>
                </a:solidFill>
                <a:effectLst/>
              </a:rPr>
              <a:t>(LAT) can support. LAT </a:t>
            </a:r>
            <a:r>
              <a:rPr lang="en-GB" sz="1200">
                <a:solidFill>
                  <a:srgbClr val="000000"/>
                </a:solidFill>
              </a:rPr>
              <a:t>also focus on </a:t>
            </a:r>
            <a:r>
              <a:rPr lang="en-GB" sz="1200" b="0" i="0" u="none" strike="noStrike">
                <a:solidFill>
                  <a:srgbClr val="000000"/>
                </a:solidFill>
                <a:effectLst/>
              </a:rPr>
              <a:t>females at risk of or involved in the criminal justice system or complex issues, through the Women’s RISE Project. </a:t>
            </a:r>
          </a:p>
          <a:p>
            <a:pPr algn="ctr" rtl="0" fontAlgn="base"/>
            <a:r>
              <a:rPr lang="en-GB" sz="1200" b="0" i="0" u="none" strike="noStrike">
                <a:solidFill>
                  <a:srgbClr val="000000"/>
                </a:solidFill>
                <a:effectLst/>
              </a:rPr>
              <a:t> </a:t>
            </a:r>
          </a:p>
          <a:p>
            <a:pPr algn="ctr" rtl="0" fontAlgn="base"/>
            <a:endParaRPr lang="en-GB" sz="1200">
              <a:solidFill>
                <a:srgbClr val="000000"/>
              </a:solidFill>
            </a:endParaRPr>
          </a:p>
          <a:p>
            <a:pPr algn="ctr" rtl="0" fontAlgn="base"/>
            <a:r>
              <a:rPr lang="en-GB" sz="1200" b="0" i="0" u="none" strike="noStrike">
                <a:solidFill>
                  <a:srgbClr val="000000"/>
                </a:solidFill>
                <a:effectLst/>
              </a:rPr>
              <a:t>This short video highlighting the </a:t>
            </a:r>
            <a:r>
              <a:rPr lang="en-GB" sz="1200" b="0" i="0" u="none" strike="noStrike">
                <a:solidFill>
                  <a:srgbClr val="000000"/>
                </a:solidFill>
                <a:effectLst/>
                <a:hlinkClick r:id="rId26"/>
              </a:rPr>
              <a:t>Lincolnshire</a:t>
            </a:r>
            <a:r>
              <a:rPr lang="en-GB" sz="1200">
                <a:solidFill>
                  <a:srgbClr val="000000"/>
                </a:solidFill>
                <a:hlinkClick r:id="rId26"/>
              </a:rPr>
              <a:t> </a:t>
            </a:r>
            <a:r>
              <a:rPr lang="en-GB" sz="1200" b="0" i="0" u="sng" strike="noStrike">
                <a:solidFill>
                  <a:srgbClr val="0563C1"/>
                </a:solidFill>
                <a:effectLst/>
                <a:hlinkClick r:id="rId26"/>
              </a:rPr>
              <a:t>women's strategy</a:t>
            </a:r>
            <a:r>
              <a:rPr lang="en-GB" sz="1200" b="0" i="0" u="none" strike="noStrike">
                <a:solidFill>
                  <a:srgbClr val="000000"/>
                </a:solidFill>
                <a:effectLst/>
                <a:hlinkClick r:id="rId26"/>
              </a:rPr>
              <a:t> </a:t>
            </a:r>
            <a:r>
              <a:rPr lang="en-GB" sz="1200" b="0" i="0" u="none" strike="noStrike">
                <a:solidFill>
                  <a:srgbClr val="000000"/>
                </a:solidFill>
                <a:effectLst/>
              </a:rPr>
              <a:t>provides additional information. </a:t>
            </a:r>
            <a:r>
              <a:rPr lang="en-GB" sz="1200" b="0" i="0">
                <a:solidFill>
                  <a:srgbClr val="000000"/>
                </a:solidFill>
                <a:effectLst/>
              </a:rPr>
              <a:t>​</a:t>
            </a:r>
          </a:p>
          <a:p>
            <a:pPr algn="ctr" rtl="0" fontAlgn="base"/>
            <a:endParaRPr lang="en-GB" sz="1200">
              <a:solidFill>
                <a:srgbClr val="000000"/>
              </a:solidFill>
            </a:endParaRPr>
          </a:p>
          <a:p>
            <a:pPr algn="ctr" rtl="0" fontAlgn="base"/>
            <a:endParaRPr lang="en-GB" sz="1200">
              <a:solidFill>
                <a:srgbClr val="000000"/>
              </a:solidFill>
            </a:endParaRPr>
          </a:p>
        </p:txBody>
      </p:sp>
      <p:sp>
        <p:nvSpPr>
          <p:cNvPr id="43" name="TextBox 42">
            <a:extLst>
              <a:ext uri="{FF2B5EF4-FFF2-40B4-BE49-F238E27FC236}">
                <a16:creationId xmlns:a16="http://schemas.microsoft.com/office/drawing/2014/main" id="{9980E2F9-0690-F058-2253-182376A9E290}"/>
              </a:ext>
            </a:extLst>
          </p:cNvPr>
          <p:cNvSpPr txBox="1"/>
          <p:nvPr/>
        </p:nvSpPr>
        <p:spPr>
          <a:xfrm>
            <a:off x="6928022" y="820902"/>
            <a:ext cx="2129345" cy="3416320"/>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pPr algn="ctr"/>
            <a:endParaRPr lang="en-GB" sz="1200"/>
          </a:p>
          <a:p>
            <a:pPr algn="ctr"/>
            <a:r>
              <a:rPr lang="en-GB" sz="1200"/>
              <a:t>Families may need help with bereavement, support from their GP might be beneficial or local counselling services, such as </a:t>
            </a:r>
            <a:r>
              <a:rPr lang="en-GB" sz="1200">
                <a:hlinkClick r:id="rId27"/>
              </a:rPr>
              <a:t>LCGL.</a:t>
            </a:r>
            <a:endParaRPr lang="en-GB" sz="1200"/>
          </a:p>
          <a:p>
            <a:pPr algn="ctr"/>
            <a:endParaRPr lang="en-GB" sz="1200">
              <a:solidFill>
                <a:srgbClr val="000000"/>
              </a:solidFill>
            </a:endParaRPr>
          </a:p>
          <a:p>
            <a:pPr algn="ctr"/>
            <a:r>
              <a:rPr lang="en-GB" sz="1200">
                <a:solidFill>
                  <a:srgbClr val="000000"/>
                </a:solidFill>
              </a:rPr>
              <a:t>For those effected by suicide, the </a:t>
            </a:r>
            <a:r>
              <a:rPr lang="en-GB" sz="1200">
                <a:solidFill>
                  <a:srgbClr val="000000"/>
                </a:solidFill>
                <a:hlinkClick r:id="rId28"/>
              </a:rPr>
              <a:t>Zero Suicide Alliance </a:t>
            </a:r>
            <a:r>
              <a:rPr lang="en-GB" sz="1200">
                <a:solidFill>
                  <a:srgbClr val="000000"/>
                </a:solidFill>
              </a:rPr>
              <a:t>and </a:t>
            </a:r>
            <a:r>
              <a:rPr lang="en-GB" sz="1200">
                <a:solidFill>
                  <a:srgbClr val="000000"/>
                </a:solidFill>
                <a:hlinkClick r:id="rId29"/>
              </a:rPr>
              <a:t>AMPARO</a:t>
            </a:r>
            <a:r>
              <a:rPr lang="en-GB" sz="1200">
                <a:solidFill>
                  <a:srgbClr val="000000"/>
                </a:solidFill>
              </a:rPr>
              <a:t> websites are helpful.</a:t>
            </a:r>
          </a:p>
          <a:p>
            <a:pPr algn="ctr"/>
            <a:endParaRPr lang="en-GB" sz="1200">
              <a:solidFill>
                <a:srgbClr val="000000"/>
              </a:solidFill>
            </a:endParaRPr>
          </a:p>
          <a:p>
            <a:pPr algn="ctr"/>
            <a:r>
              <a:rPr lang="en-GB" sz="1200">
                <a:solidFill>
                  <a:srgbClr val="000000"/>
                </a:solidFill>
              </a:rPr>
              <a:t>There is Suicide Awareness training available via the </a:t>
            </a:r>
            <a:r>
              <a:rPr lang="en-GB" sz="1200">
                <a:solidFill>
                  <a:srgbClr val="000000"/>
                </a:solidFill>
                <a:hlinkClick r:id="rId30"/>
              </a:rPr>
              <a:t>LSCP training site</a:t>
            </a:r>
            <a:r>
              <a:rPr lang="en-GB" sz="1200">
                <a:solidFill>
                  <a:srgbClr val="000000"/>
                </a:solidFill>
              </a:rPr>
              <a:t>.</a:t>
            </a:r>
          </a:p>
          <a:p>
            <a:pPr algn="ctr"/>
            <a:endParaRPr lang="en-GB" sz="1200"/>
          </a:p>
          <a:p>
            <a:pPr algn="ctr"/>
            <a:endParaRPr lang="en-GB" sz="1200"/>
          </a:p>
          <a:p>
            <a:pPr algn="ctr"/>
            <a:endParaRPr lang="en-GB" sz="1200"/>
          </a:p>
        </p:txBody>
      </p:sp>
      <p:sp>
        <p:nvSpPr>
          <p:cNvPr id="3" name="Rectangle 2">
            <a:extLst>
              <a:ext uri="{FF2B5EF4-FFF2-40B4-BE49-F238E27FC236}">
                <a16:creationId xmlns:a16="http://schemas.microsoft.com/office/drawing/2014/main" id="{E5EB4466-C6D8-AE4C-086F-04448D2D3C7E}"/>
              </a:ext>
            </a:extLst>
          </p:cNvPr>
          <p:cNvSpPr/>
          <p:nvPr/>
        </p:nvSpPr>
        <p:spPr>
          <a:xfrm>
            <a:off x="181354" y="813129"/>
            <a:ext cx="4041232" cy="3406674"/>
          </a:xfrm>
          <a:prstGeom prst="rect">
            <a:avLst/>
          </a:prstGeom>
          <a:solidFill>
            <a:srgbClr val="D2B3FB"/>
          </a:solidFill>
          <a:ln>
            <a:solidFill>
              <a:srgbClr val="D2B3F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en-GB" sz="1400" b="0" i="0" u="none" strike="noStrike">
                <a:solidFill>
                  <a:srgbClr val="000000"/>
                </a:solidFill>
                <a:effectLst/>
              </a:rPr>
              <a:t> </a:t>
            </a:r>
          </a:p>
          <a:p>
            <a:pPr algn="ctr" fontAlgn="base"/>
            <a:endParaRPr lang="en-GB" sz="1400" b="0" i="0" u="none" strike="noStrike">
              <a:solidFill>
                <a:srgbClr val="000000"/>
              </a:solidFill>
              <a:effectLst/>
            </a:endParaRPr>
          </a:p>
          <a:p>
            <a:pPr algn="ctr" fontAlgn="base"/>
            <a:endParaRPr lang="en-GB" sz="1400">
              <a:solidFill>
                <a:srgbClr val="000000"/>
              </a:solidFill>
            </a:endParaRPr>
          </a:p>
          <a:p>
            <a:pPr algn="ctr" fontAlgn="base"/>
            <a:endParaRPr lang="en-GB" sz="1400" b="0" i="0" u="none" strike="noStrike">
              <a:solidFill>
                <a:srgbClr val="000000"/>
              </a:solidFill>
              <a:effectLst/>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b="0" i="0" u="none" strike="noStrike">
              <a:solidFill>
                <a:srgbClr val="000000"/>
              </a:solidFill>
              <a:effectLst/>
            </a:endParaRPr>
          </a:p>
          <a:p>
            <a:pPr algn="ctr" fontAlgn="base"/>
            <a:r>
              <a:rPr lang="en-GB" sz="1400" b="0" i="0" u="none" strike="noStrike">
                <a:solidFill>
                  <a:srgbClr val="000000"/>
                </a:solidFill>
                <a:effectLst/>
              </a:rPr>
              <a:t>Think Family </a:t>
            </a:r>
          </a:p>
          <a:p>
            <a:pPr algn="ctr" fontAlgn="base"/>
            <a:r>
              <a:rPr lang="en-GB" sz="1400" b="0" i="0" u="none" strike="noStrike">
                <a:solidFill>
                  <a:srgbClr val="000000"/>
                </a:solidFill>
                <a:effectLst/>
              </a:rPr>
              <a:t>General resources and support</a:t>
            </a: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b="0" i="0" u="none" strike="noStrike">
              <a:solidFill>
                <a:srgbClr val="000000"/>
              </a:solidFill>
              <a:effectLst/>
            </a:endParaRPr>
          </a:p>
          <a:p>
            <a:pPr algn="ctr" fontAlgn="base"/>
            <a:endParaRPr lang="en-GB" sz="1400" b="0" i="0" u="none" strike="noStrike">
              <a:solidFill>
                <a:srgbClr val="000000"/>
              </a:solidFill>
              <a:effectLst/>
            </a:endParaRPr>
          </a:p>
          <a:p>
            <a:pPr algn="ctr" fontAlgn="base"/>
            <a:r>
              <a:rPr lang="en-GB" sz="1400" b="0" i="0" u="none" strike="noStrike">
                <a:solidFill>
                  <a:srgbClr val="000000"/>
                </a:solidFill>
                <a:effectLst/>
              </a:rPr>
              <a:t> </a:t>
            </a:r>
            <a:endParaRPr lang="en-GB" sz="1400"/>
          </a:p>
        </p:txBody>
      </p:sp>
      <p:sp>
        <p:nvSpPr>
          <p:cNvPr id="5" name="TextBox 4">
            <a:extLst>
              <a:ext uri="{FF2B5EF4-FFF2-40B4-BE49-F238E27FC236}">
                <a16:creationId xmlns:a16="http://schemas.microsoft.com/office/drawing/2014/main" id="{AE123B3A-2EEF-DCFC-7AEA-787770E843EA}"/>
              </a:ext>
            </a:extLst>
          </p:cNvPr>
          <p:cNvSpPr txBox="1"/>
          <p:nvPr/>
        </p:nvSpPr>
        <p:spPr>
          <a:xfrm>
            <a:off x="4396297" y="837944"/>
            <a:ext cx="2406522" cy="3323987"/>
          </a:xfrm>
          <a:prstGeom prst="rect">
            <a:avLst/>
          </a:prstGeom>
          <a:solidFill>
            <a:schemeClr val="accent5">
              <a:lumMod val="40000"/>
              <a:lumOff val="60000"/>
            </a:schemeClr>
          </a:solidFill>
          <a:ln>
            <a:solidFill>
              <a:schemeClr val="accent5">
                <a:lumMod val="40000"/>
                <a:lumOff val="60000"/>
              </a:schemeClr>
            </a:solidFill>
          </a:ln>
        </p:spPr>
        <p:txBody>
          <a:bodyPr wrap="square">
            <a:spAutoFit/>
          </a:bodyPr>
          <a:lstStyle/>
          <a:p>
            <a:pPr algn="ctr" fontAlgn="base"/>
            <a:endParaRPr lang="en-GB" sz="1400" b="0" i="0" u="none" strike="noStrike">
              <a:solidFill>
                <a:srgbClr val="000000"/>
              </a:solidFill>
              <a:effectLst/>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b="0" i="0" u="none" strike="noStrike">
              <a:solidFill>
                <a:srgbClr val="000000"/>
              </a:solidFill>
              <a:effectLst/>
            </a:endParaRPr>
          </a:p>
          <a:p>
            <a:pPr algn="ctr" fontAlgn="base"/>
            <a:r>
              <a:rPr lang="en-GB" sz="1400" b="0" i="0" u="none" strike="noStrike">
                <a:solidFill>
                  <a:srgbClr val="000000"/>
                </a:solidFill>
                <a:effectLst/>
              </a:rPr>
              <a:t>The Criminal Justice </a:t>
            </a:r>
            <a:r>
              <a:rPr lang="en-GB" sz="1400">
                <a:solidFill>
                  <a:srgbClr val="000000"/>
                </a:solidFill>
              </a:rPr>
              <a:t>S</a:t>
            </a:r>
            <a:r>
              <a:rPr lang="en-GB" sz="1400" b="0" i="0" u="none" strike="noStrike">
                <a:solidFill>
                  <a:srgbClr val="000000"/>
                </a:solidFill>
                <a:effectLst/>
              </a:rPr>
              <a:t>ystem</a:t>
            </a: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b="0" i="0">
              <a:solidFill>
                <a:srgbClr val="000000"/>
              </a:solidFill>
              <a:effectLst/>
            </a:endParaRPr>
          </a:p>
          <a:p>
            <a:pPr algn="ctr" fontAlgn="base"/>
            <a:endParaRPr lang="en-GB" sz="1400">
              <a:solidFill>
                <a:srgbClr val="000000"/>
              </a:solidFill>
            </a:endParaRPr>
          </a:p>
          <a:p>
            <a:pPr algn="ctr" fontAlgn="base"/>
            <a:endParaRPr lang="en-GB" sz="1400">
              <a:solidFill>
                <a:srgbClr val="000000"/>
              </a:solidFill>
            </a:endParaRPr>
          </a:p>
          <a:p>
            <a:pPr algn="ctr" fontAlgn="base"/>
            <a:endParaRPr lang="en-GB" sz="1400" b="0" i="0">
              <a:solidFill>
                <a:srgbClr val="000000"/>
              </a:solidFill>
              <a:effectLst/>
            </a:endParaRPr>
          </a:p>
          <a:p>
            <a:pPr algn="ctr" rtl="0" fontAlgn="base"/>
            <a:endParaRPr lang="en-GB" sz="1400" b="0" i="0">
              <a:solidFill>
                <a:srgbClr val="000000"/>
              </a:solidFill>
              <a:effectLst/>
            </a:endParaRPr>
          </a:p>
        </p:txBody>
      </p:sp>
      <p:sp>
        <p:nvSpPr>
          <p:cNvPr id="6" name="TextBox 5">
            <a:extLst>
              <a:ext uri="{FF2B5EF4-FFF2-40B4-BE49-F238E27FC236}">
                <a16:creationId xmlns:a16="http://schemas.microsoft.com/office/drawing/2014/main" id="{F004E584-F548-18A9-98C3-E7F6385BC3FC}"/>
              </a:ext>
            </a:extLst>
          </p:cNvPr>
          <p:cNvSpPr txBox="1"/>
          <p:nvPr/>
        </p:nvSpPr>
        <p:spPr>
          <a:xfrm>
            <a:off x="6928022" y="849852"/>
            <a:ext cx="2129345" cy="3323987"/>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r>
              <a:rPr lang="en-GB" sz="1400"/>
              <a:t>Bereavement and/or Suicide</a:t>
            </a:r>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p:txBody>
      </p:sp>
      <p:sp>
        <p:nvSpPr>
          <p:cNvPr id="7" name="TextBox 6">
            <a:extLst>
              <a:ext uri="{FF2B5EF4-FFF2-40B4-BE49-F238E27FC236}">
                <a16:creationId xmlns:a16="http://schemas.microsoft.com/office/drawing/2014/main" id="{DCB1FEA8-A8D0-67A5-796C-B1E03C5F1521}"/>
              </a:ext>
            </a:extLst>
          </p:cNvPr>
          <p:cNvSpPr txBox="1"/>
          <p:nvPr/>
        </p:nvSpPr>
        <p:spPr>
          <a:xfrm>
            <a:off x="9214763" y="854573"/>
            <a:ext cx="2918897" cy="3323987"/>
          </a:xfrm>
          <a:prstGeom prst="rect">
            <a:avLst/>
          </a:prstGeom>
          <a:solidFill>
            <a:srgbClr val="D2B3FB"/>
          </a:solidFill>
          <a:ln>
            <a:solidFill>
              <a:srgbClr val="D2B3FB"/>
            </a:solidFill>
          </a:ln>
        </p:spPr>
        <p:txBody>
          <a:bodyPr wrap="square">
            <a:spAutoFit/>
          </a:bodyPr>
          <a:lstStyle/>
          <a:p>
            <a:pPr algn="ctr"/>
            <a:endParaRPr lang="en-GB" sz="1400" b="0" i="0" u="none" strike="noStrike">
              <a:solidFill>
                <a:srgbClr val="000000"/>
              </a:solidFill>
              <a:effectLst/>
              <a:latin typeface="+mn-lt"/>
            </a:endParaRPr>
          </a:p>
          <a:p>
            <a:pPr algn="ctr"/>
            <a:endParaRPr lang="en-GB" sz="1400">
              <a:solidFill>
                <a:srgbClr val="000000"/>
              </a:solidFill>
            </a:endParaRPr>
          </a:p>
          <a:p>
            <a:pPr algn="ctr"/>
            <a:endParaRPr lang="en-GB" sz="1400" b="0" i="0" u="none" strike="noStrike">
              <a:solidFill>
                <a:srgbClr val="000000"/>
              </a:solidFill>
              <a:effectLst/>
              <a:latin typeface="+mn-lt"/>
            </a:endParaRPr>
          </a:p>
          <a:p>
            <a:pPr algn="ctr"/>
            <a:endParaRPr lang="en-GB" sz="1400">
              <a:solidFill>
                <a:srgbClr val="000000"/>
              </a:solidFill>
            </a:endParaRPr>
          </a:p>
          <a:p>
            <a:pPr algn="ctr"/>
            <a:endParaRPr lang="en-GB" sz="1400">
              <a:solidFill>
                <a:srgbClr val="000000"/>
              </a:solidFill>
            </a:endParaRPr>
          </a:p>
          <a:p>
            <a:pPr algn="ctr"/>
            <a:endParaRPr lang="en-GB" sz="1400">
              <a:solidFill>
                <a:srgbClr val="000000"/>
              </a:solidFill>
            </a:endParaRPr>
          </a:p>
          <a:p>
            <a:pPr algn="ctr"/>
            <a:r>
              <a:rPr lang="en-GB" sz="1400" b="0" i="0" u="none" strike="noStrike">
                <a:solidFill>
                  <a:srgbClr val="000000"/>
                </a:solidFill>
                <a:effectLst/>
                <a:latin typeface="+mn-lt"/>
              </a:rPr>
              <a:t>Caring </a:t>
            </a:r>
            <a:r>
              <a:rPr lang="en-GB" sz="1400">
                <a:solidFill>
                  <a:srgbClr val="000000"/>
                </a:solidFill>
              </a:rPr>
              <a:t>R</a:t>
            </a:r>
            <a:r>
              <a:rPr lang="en-GB" sz="1400" b="0" i="0" u="none" strike="noStrike">
                <a:solidFill>
                  <a:srgbClr val="000000"/>
                </a:solidFill>
                <a:effectLst/>
                <a:latin typeface="+mn-lt"/>
              </a:rPr>
              <a:t>esponsibilities</a:t>
            </a:r>
          </a:p>
          <a:p>
            <a:pPr algn="ctr"/>
            <a:endParaRPr lang="en-GB" sz="1400">
              <a:solidFill>
                <a:srgbClr val="000000"/>
              </a:solidFill>
            </a:endParaRPr>
          </a:p>
          <a:p>
            <a:pPr algn="ctr"/>
            <a:endParaRPr lang="en-GB" sz="1400" b="0" i="0" u="none" strike="noStrike">
              <a:solidFill>
                <a:srgbClr val="000000"/>
              </a:solidFill>
              <a:effectLst/>
              <a:latin typeface="+mn-lt"/>
            </a:endParaRPr>
          </a:p>
          <a:p>
            <a:pPr algn="ctr"/>
            <a:endParaRPr lang="en-GB" sz="1400">
              <a:solidFill>
                <a:srgbClr val="000000"/>
              </a:solidFill>
            </a:endParaRPr>
          </a:p>
          <a:p>
            <a:pPr algn="ctr"/>
            <a:endParaRPr lang="en-GB" sz="1400" b="0" i="0" u="none" strike="noStrike">
              <a:solidFill>
                <a:srgbClr val="000000"/>
              </a:solidFill>
              <a:effectLst/>
              <a:latin typeface="+mn-lt"/>
            </a:endParaRPr>
          </a:p>
          <a:p>
            <a:pPr algn="ctr"/>
            <a:endParaRPr lang="en-GB" sz="1400">
              <a:solidFill>
                <a:srgbClr val="000000"/>
              </a:solidFill>
            </a:endParaRPr>
          </a:p>
          <a:p>
            <a:pPr algn="ctr"/>
            <a:endParaRPr lang="en-GB" sz="1400">
              <a:solidFill>
                <a:srgbClr val="000000"/>
              </a:solidFill>
            </a:endParaRPr>
          </a:p>
          <a:p>
            <a:pPr algn="ctr"/>
            <a:endParaRPr lang="en-GB" sz="1400">
              <a:solidFill>
                <a:srgbClr val="000000"/>
              </a:solidFill>
            </a:endParaRPr>
          </a:p>
          <a:p>
            <a:pPr algn="ctr"/>
            <a:endParaRPr lang="en-GB" sz="1400" b="0" i="0" u="none" strike="noStrike">
              <a:solidFill>
                <a:srgbClr val="000000"/>
              </a:solidFill>
              <a:effectLst/>
              <a:latin typeface="+mn-lt"/>
            </a:endParaRPr>
          </a:p>
        </p:txBody>
      </p:sp>
      <p:sp>
        <p:nvSpPr>
          <p:cNvPr id="9" name="TextBox 8">
            <a:extLst>
              <a:ext uri="{FF2B5EF4-FFF2-40B4-BE49-F238E27FC236}">
                <a16:creationId xmlns:a16="http://schemas.microsoft.com/office/drawing/2014/main" id="{73BD0C5E-AF45-8766-CC63-66ADA0213033}"/>
              </a:ext>
            </a:extLst>
          </p:cNvPr>
          <p:cNvSpPr txBox="1"/>
          <p:nvPr/>
        </p:nvSpPr>
        <p:spPr>
          <a:xfrm>
            <a:off x="208009" y="4480971"/>
            <a:ext cx="2615303" cy="1815882"/>
          </a:xfrm>
          <a:prstGeom prst="rect">
            <a:avLst/>
          </a:prstGeom>
          <a:solidFill>
            <a:schemeClr val="accent5">
              <a:lumMod val="40000"/>
              <a:lumOff val="60000"/>
            </a:schemeClr>
          </a:solidFill>
          <a:ln>
            <a:solidFill>
              <a:schemeClr val="accent5">
                <a:lumMod val="40000"/>
                <a:lumOff val="60000"/>
              </a:schemeClr>
            </a:solidFill>
          </a:ln>
        </p:spPr>
        <p:txBody>
          <a:bodyPr wrap="square">
            <a:spAutoFit/>
          </a:bodyPr>
          <a:lstStyle/>
          <a:p>
            <a:pPr algn="ctr"/>
            <a:endParaRPr lang="en-GB" sz="1400"/>
          </a:p>
          <a:p>
            <a:pPr algn="ctr"/>
            <a:endParaRPr lang="en-GB" sz="1400"/>
          </a:p>
          <a:p>
            <a:pPr algn="ctr"/>
            <a:endParaRPr lang="en-GB" sz="1400"/>
          </a:p>
          <a:p>
            <a:pPr algn="ctr"/>
            <a:endParaRPr lang="en-GB" sz="1400"/>
          </a:p>
          <a:p>
            <a:pPr algn="ctr"/>
            <a:r>
              <a:rPr lang="en-GB" sz="1400"/>
              <a:t>Housing needs</a:t>
            </a:r>
          </a:p>
          <a:p>
            <a:pPr algn="ctr"/>
            <a:endParaRPr lang="en-GB" sz="1400"/>
          </a:p>
          <a:p>
            <a:pPr algn="ctr"/>
            <a:endParaRPr lang="en-GB" sz="1400"/>
          </a:p>
          <a:p>
            <a:pPr algn="ctr"/>
            <a:endParaRPr lang="en-GB" sz="1400"/>
          </a:p>
        </p:txBody>
      </p:sp>
      <p:sp>
        <p:nvSpPr>
          <p:cNvPr id="10" name="TextBox 9">
            <a:extLst>
              <a:ext uri="{FF2B5EF4-FFF2-40B4-BE49-F238E27FC236}">
                <a16:creationId xmlns:a16="http://schemas.microsoft.com/office/drawing/2014/main" id="{27B6F6E5-B33D-5F1F-5534-B853664FC9A9}"/>
              </a:ext>
            </a:extLst>
          </p:cNvPr>
          <p:cNvSpPr txBox="1"/>
          <p:nvPr/>
        </p:nvSpPr>
        <p:spPr>
          <a:xfrm>
            <a:off x="3061214" y="4478606"/>
            <a:ext cx="4807584" cy="2031325"/>
          </a:xfrm>
          <a:prstGeom prst="rect">
            <a:avLst/>
          </a:prstGeom>
          <a:solidFill>
            <a:schemeClr val="accent6">
              <a:lumMod val="40000"/>
              <a:lumOff val="60000"/>
            </a:schemeClr>
          </a:solidFill>
          <a:ln>
            <a:solidFill>
              <a:schemeClr val="accent6">
                <a:lumMod val="40000"/>
                <a:lumOff val="60000"/>
              </a:schemeClr>
            </a:solidFill>
          </a:ln>
        </p:spPr>
        <p:txBody>
          <a:bodyPr wrap="square">
            <a:spAutoFit/>
          </a:bodyPr>
          <a:lstStyle/>
          <a:p>
            <a:pPr algn="ctr" fontAlgn="base"/>
            <a:endParaRPr lang="en-US" sz="1400">
              <a:solidFill>
                <a:srgbClr val="333333"/>
              </a:solidFill>
            </a:endParaRPr>
          </a:p>
          <a:p>
            <a:pPr algn="ctr" fontAlgn="base"/>
            <a:endParaRPr lang="en-US" sz="1400">
              <a:solidFill>
                <a:srgbClr val="333333"/>
              </a:solidFill>
            </a:endParaRPr>
          </a:p>
          <a:p>
            <a:pPr algn="ctr" fontAlgn="base"/>
            <a:endParaRPr lang="en-US" sz="1400">
              <a:solidFill>
                <a:srgbClr val="333333"/>
              </a:solidFill>
            </a:endParaRPr>
          </a:p>
          <a:p>
            <a:pPr algn="ctr" fontAlgn="base"/>
            <a:endParaRPr lang="en-US" sz="1400">
              <a:solidFill>
                <a:srgbClr val="333333"/>
              </a:solidFill>
            </a:endParaRPr>
          </a:p>
          <a:p>
            <a:pPr algn="ctr" fontAlgn="base"/>
            <a:r>
              <a:rPr lang="en-US" sz="1400"/>
              <a:t>Parental conflict </a:t>
            </a:r>
          </a:p>
          <a:p>
            <a:pPr algn="ctr" fontAlgn="base"/>
            <a:r>
              <a:rPr lang="en-US" sz="1400"/>
              <a:t>and/or separating/separated families</a:t>
            </a:r>
          </a:p>
          <a:p>
            <a:pPr algn="ctr" fontAlgn="base"/>
            <a:endParaRPr lang="en-US" sz="1400"/>
          </a:p>
          <a:p>
            <a:pPr algn="ctr" fontAlgn="base"/>
            <a:endParaRPr lang="en-GB" sz="1400"/>
          </a:p>
          <a:p>
            <a:pPr algn="ctr" fontAlgn="base"/>
            <a:endParaRPr lang="en-GB" sz="1400"/>
          </a:p>
        </p:txBody>
      </p:sp>
      <p:sp>
        <p:nvSpPr>
          <p:cNvPr id="12" name="TextBox 11">
            <a:extLst>
              <a:ext uri="{FF2B5EF4-FFF2-40B4-BE49-F238E27FC236}">
                <a16:creationId xmlns:a16="http://schemas.microsoft.com/office/drawing/2014/main" id="{58EAE59E-17AC-ACD3-7B75-E532EA41D0A7}"/>
              </a:ext>
            </a:extLst>
          </p:cNvPr>
          <p:cNvSpPr txBox="1"/>
          <p:nvPr/>
        </p:nvSpPr>
        <p:spPr>
          <a:xfrm>
            <a:off x="8150090" y="4507353"/>
            <a:ext cx="2932247" cy="2031325"/>
          </a:xfrm>
          <a:prstGeom prst="rect">
            <a:avLst/>
          </a:prstGeom>
          <a:solidFill>
            <a:srgbClr val="D2B3FB"/>
          </a:solidFill>
          <a:ln>
            <a:solidFill>
              <a:srgbClr val="D2B3FB"/>
            </a:solidFill>
          </a:ln>
        </p:spPr>
        <p:txBody>
          <a:bodyPr wrap="square">
            <a:spAutoFit/>
          </a:bodyPr>
          <a:lstStyle/>
          <a:p>
            <a:pPr algn="ctr" rtl="0" fontAlgn="base"/>
            <a:endParaRPr lang="en-GB" sz="1400" b="0" i="0" u="none" strike="noStrike">
              <a:solidFill>
                <a:srgbClr val="000000"/>
              </a:solidFill>
              <a:effectLst/>
            </a:endParaRPr>
          </a:p>
          <a:p>
            <a:pPr algn="ctr" rtl="0" fontAlgn="base"/>
            <a:endParaRPr lang="en-GB" sz="1400" b="0" i="0" u="none" strike="noStrike">
              <a:solidFill>
                <a:srgbClr val="000000"/>
              </a:solidFill>
              <a:effectLst/>
            </a:endParaRPr>
          </a:p>
          <a:p>
            <a:pPr algn="ctr" rtl="0" fontAlgn="base"/>
            <a:endParaRPr lang="en-GB" sz="1400">
              <a:solidFill>
                <a:srgbClr val="000000"/>
              </a:solidFill>
            </a:endParaRPr>
          </a:p>
          <a:p>
            <a:pPr algn="ctr" rtl="0" fontAlgn="base"/>
            <a:endParaRPr lang="en-GB" sz="1400" b="0" i="0" u="none" strike="noStrike">
              <a:solidFill>
                <a:srgbClr val="000000"/>
              </a:solidFill>
              <a:effectLst/>
            </a:endParaRPr>
          </a:p>
          <a:p>
            <a:pPr algn="ctr" rtl="0" fontAlgn="base"/>
            <a:r>
              <a:rPr lang="en-GB" sz="1400" b="0" i="0" u="none" strike="noStrike">
                <a:solidFill>
                  <a:srgbClr val="000000"/>
                </a:solidFill>
                <a:effectLst/>
              </a:rPr>
              <a:t>Employment support</a:t>
            </a:r>
          </a:p>
          <a:p>
            <a:pPr algn="ctr" rtl="0" fontAlgn="base"/>
            <a:endParaRPr lang="en-GB" sz="1400">
              <a:solidFill>
                <a:srgbClr val="000000"/>
              </a:solidFill>
            </a:endParaRPr>
          </a:p>
          <a:p>
            <a:pPr algn="ctr" rtl="0" fontAlgn="base"/>
            <a:endParaRPr lang="en-GB" sz="1400">
              <a:solidFill>
                <a:srgbClr val="000000"/>
              </a:solidFill>
            </a:endParaRPr>
          </a:p>
          <a:p>
            <a:pPr algn="ctr" rtl="0" fontAlgn="base"/>
            <a:endParaRPr lang="en-GB" sz="1400">
              <a:solidFill>
                <a:srgbClr val="000000"/>
              </a:solidFill>
            </a:endParaRPr>
          </a:p>
          <a:p>
            <a:pPr algn="ctr" rtl="0" fontAlgn="base"/>
            <a:endParaRPr lang="en-GB" sz="1400" b="0" i="0" u="none" strike="noStrike">
              <a:solidFill>
                <a:srgbClr val="000000"/>
              </a:solidFill>
              <a:effectLst/>
            </a:endParaRPr>
          </a:p>
        </p:txBody>
      </p:sp>
    </p:spTree>
    <p:extLst>
      <p:ext uri="{BB962C8B-B14F-4D97-AF65-F5344CB8AC3E}">
        <p14:creationId xmlns:p14="http://schemas.microsoft.com/office/powerpoint/2010/main" val="185236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grpId="1"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xit" presetSubtype="0" fill="hold" grpId="2" nodeType="withEffect">
                                  <p:stCondLst>
                                    <p:cond delay="0"/>
                                  </p:stCondLst>
                                  <p:childTnLst>
                                    <p:animEffect transition="out" filter="fade">
                                      <p:cBhvr>
                                        <p:cTn id="12" dur="500"/>
                                        <p:tgtEl>
                                          <p:spTgt spid="3"/>
                                        </p:tgtEl>
                                      </p:cBhvr>
                                    </p:animEffect>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par>
                                <p:cTn id="19" presetID="10" presetClass="entr" presetSubtype="0" fill="hold" grpId="1"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xit" presetSubtype="0" fill="hold" grpId="2" nodeType="withEffect">
                                  <p:stCondLst>
                                    <p:cond delay="0"/>
                                  </p:stCondLst>
                                  <p:childTnLst>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6"/>
                                        </p:tgtEl>
                                      </p:cBhvr>
                                    </p:animEffect>
                                    <p:set>
                                      <p:cBhvr>
                                        <p:cTn id="29" dur="1" fill="hold">
                                          <p:stCondLst>
                                            <p:cond delay="499"/>
                                          </p:stCondLst>
                                        </p:cTn>
                                        <p:tgtEl>
                                          <p:spTgt spid="6"/>
                                        </p:tgtEl>
                                        <p:attrNameLst>
                                          <p:attrName>style.visibility</p:attrName>
                                        </p:attrNameLst>
                                      </p:cBhvr>
                                      <p:to>
                                        <p:strVal val="hidden"/>
                                      </p:to>
                                    </p:set>
                                  </p:childTnLst>
                                </p:cTn>
                              </p:par>
                              <p:par>
                                <p:cTn id="30" presetID="10" presetClass="entr" presetSubtype="0" fill="hold" grpId="1"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xit" presetSubtype="0" fill="hold" grpId="2"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0" nodeType="clickEffect">
                                  <p:stCondLst>
                                    <p:cond delay="0"/>
                                  </p:stCondLst>
                                  <p:childTnLst>
                                    <p:animEffect transition="out" filter="fade">
                                      <p:cBhvr>
                                        <p:cTn id="39" dur="500"/>
                                        <p:tgtEl>
                                          <p:spTgt spid="7"/>
                                        </p:tgtEl>
                                      </p:cBhvr>
                                    </p:animEffect>
                                    <p:set>
                                      <p:cBhvr>
                                        <p:cTn id="40" dur="1" fill="hold">
                                          <p:stCondLst>
                                            <p:cond delay="499"/>
                                          </p:stCondLst>
                                        </p:cTn>
                                        <p:tgtEl>
                                          <p:spTgt spid="7"/>
                                        </p:tgtEl>
                                        <p:attrNameLst>
                                          <p:attrName>style.visibility</p:attrName>
                                        </p:attrNameLst>
                                      </p:cBhvr>
                                      <p:to>
                                        <p:strVal val="hidden"/>
                                      </p:to>
                                    </p:set>
                                  </p:childTnLst>
                                </p:cTn>
                              </p:par>
                              <p:par>
                                <p:cTn id="41" presetID="10" presetClass="entr"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par>
                                <p:cTn id="44" presetID="10" presetClass="exit" presetSubtype="0" fill="hold" grpId="2"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0" nodeType="clickEffect">
                                  <p:stCondLst>
                                    <p:cond delay="0"/>
                                  </p:stCondLst>
                                  <p:childTnLst>
                                    <p:animEffect transition="out" filter="fade">
                                      <p:cBhvr>
                                        <p:cTn id="50" dur="500"/>
                                        <p:tgtEl>
                                          <p:spTgt spid="9"/>
                                        </p:tgtEl>
                                      </p:cBhvr>
                                    </p:animEffect>
                                    <p:set>
                                      <p:cBhvr>
                                        <p:cTn id="51" dur="1" fill="hold">
                                          <p:stCondLst>
                                            <p:cond delay="499"/>
                                          </p:stCondLst>
                                        </p:cTn>
                                        <p:tgtEl>
                                          <p:spTgt spid="9"/>
                                        </p:tgtEl>
                                        <p:attrNameLst>
                                          <p:attrName>style.visibility</p:attrName>
                                        </p:attrNameLst>
                                      </p:cBhvr>
                                      <p:to>
                                        <p:strVal val="hidden"/>
                                      </p:to>
                                    </p:set>
                                  </p:childTnLst>
                                </p:cTn>
                              </p:par>
                              <p:par>
                                <p:cTn id="52" presetID="10" presetClass="entr" presetSubtype="0" fill="hold" grpId="1"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xit" presetSubtype="0" fill="hold" grpId="2" nodeType="withEffect">
                                  <p:stCondLst>
                                    <p:cond delay="0"/>
                                  </p:stCondLst>
                                  <p:childTnLst>
                                    <p:animEffect transition="out" filter="fade">
                                      <p:cBhvr>
                                        <p:cTn id="56" dur="500"/>
                                        <p:tgtEl>
                                          <p:spTgt spid="9"/>
                                        </p:tgtEl>
                                      </p:cBhvr>
                                    </p:animEffect>
                                    <p:set>
                                      <p:cBhvr>
                                        <p:cTn id="57" dur="1" fill="hold">
                                          <p:stCondLst>
                                            <p:cond delay="499"/>
                                          </p:stCondLst>
                                        </p:cTn>
                                        <p:tgtEl>
                                          <p:spTgt spid="9"/>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0" nodeType="clickEffect">
                                  <p:stCondLst>
                                    <p:cond delay="0"/>
                                  </p:stCondLst>
                                  <p:childTnLst>
                                    <p:animEffect transition="out" filter="fade">
                                      <p:cBhvr>
                                        <p:cTn id="61" dur="500"/>
                                        <p:tgtEl>
                                          <p:spTgt spid="10"/>
                                        </p:tgtEl>
                                      </p:cBhvr>
                                    </p:animEffect>
                                    <p:set>
                                      <p:cBhvr>
                                        <p:cTn id="62" dur="1" fill="hold">
                                          <p:stCondLst>
                                            <p:cond delay="499"/>
                                          </p:stCondLst>
                                        </p:cTn>
                                        <p:tgtEl>
                                          <p:spTgt spid="10"/>
                                        </p:tgtEl>
                                        <p:attrNameLst>
                                          <p:attrName>style.visibility</p:attrName>
                                        </p:attrNameLst>
                                      </p:cBhvr>
                                      <p:to>
                                        <p:strVal val="hidden"/>
                                      </p:to>
                                    </p:set>
                                  </p:childTnLst>
                                </p:cTn>
                              </p:par>
                              <p:par>
                                <p:cTn id="63" presetID="10" presetClass="entr" presetSubtype="0" fill="hold" grpId="1"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fade">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2" nodeType="clickEffect">
                                  <p:stCondLst>
                                    <p:cond delay="0"/>
                                  </p:stCondLst>
                                  <p:childTnLst>
                                    <p:animEffect transition="out" filter="fade">
                                      <p:cBhvr>
                                        <p:cTn id="69" dur="500"/>
                                        <p:tgtEl>
                                          <p:spTgt spid="10"/>
                                        </p:tgtEl>
                                      </p:cBhvr>
                                    </p:animEffect>
                                    <p:set>
                                      <p:cBhvr>
                                        <p:cTn id="70" dur="1" fill="hold">
                                          <p:stCondLst>
                                            <p:cond delay="499"/>
                                          </p:stCondLst>
                                        </p:cTn>
                                        <p:tgtEl>
                                          <p:spTgt spid="10"/>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0" nodeType="clickEffect">
                                  <p:stCondLst>
                                    <p:cond delay="0"/>
                                  </p:stCondLst>
                                  <p:childTnLst>
                                    <p:animEffect transition="out" filter="fad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5" grpId="0" animBg="1"/>
      <p:bldP spid="5" grpId="1" animBg="1"/>
      <p:bldP spid="5" grpId="2" animBg="1"/>
      <p:bldP spid="6" grpId="0" animBg="1"/>
      <p:bldP spid="6" grpId="1" animBg="1"/>
      <p:bldP spid="6" grpId="2" animBg="1"/>
      <p:bldP spid="7" grpId="0" animBg="1"/>
      <p:bldP spid="7" grpId="1" animBg="1"/>
      <p:bldP spid="7" grpId="2" animBg="1"/>
      <p:bldP spid="9" grpId="0" animBg="1"/>
      <p:bldP spid="9" grpId="1" animBg="1"/>
      <p:bldP spid="9" grpId="2" animBg="1"/>
      <p:bldP spid="10" grpId="0" animBg="1"/>
      <p:bldP spid="10" grpId="1" animBg="1"/>
      <p:bldP spid="10" grpId="2"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a:extLst>
              <a:ext uri="{FF2B5EF4-FFF2-40B4-BE49-F238E27FC236}">
                <a16:creationId xmlns:a16="http://schemas.microsoft.com/office/drawing/2014/main" id="{B2CA8428-DDDE-4EB7-B91E-031E1D1A01F3}"/>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4" name="Title 1">
            <a:extLst>
              <a:ext uri="{FF2B5EF4-FFF2-40B4-BE49-F238E27FC236}">
                <a16:creationId xmlns:a16="http://schemas.microsoft.com/office/drawing/2014/main" id="{706E6CD0-60C5-1012-0409-F8E770FE8569}"/>
              </a:ext>
            </a:extLst>
          </p:cNvPr>
          <p:cNvSpPr txBox="1">
            <a:spLocks/>
          </p:cNvSpPr>
          <p:nvPr/>
        </p:nvSpPr>
        <p:spPr>
          <a:xfrm>
            <a:off x="0" y="51461"/>
            <a:ext cx="5252484"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Planning an Intervention</a:t>
            </a:r>
          </a:p>
        </p:txBody>
      </p:sp>
      <p:sp>
        <p:nvSpPr>
          <p:cNvPr id="10" name="TextBox 9">
            <a:extLst>
              <a:ext uri="{FF2B5EF4-FFF2-40B4-BE49-F238E27FC236}">
                <a16:creationId xmlns:a16="http://schemas.microsoft.com/office/drawing/2014/main" id="{81DC44FC-4F66-B205-8583-0F4F2CB8240F}"/>
              </a:ext>
            </a:extLst>
          </p:cNvPr>
          <p:cNvSpPr txBox="1"/>
          <p:nvPr/>
        </p:nvSpPr>
        <p:spPr>
          <a:xfrm>
            <a:off x="272447" y="752324"/>
            <a:ext cx="4282077" cy="3416320"/>
          </a:xfrm>
          <a:prstGeom prst="rect">
            <a:avLst/>
          </a:prstGeom>
          <a:solidFill>
            <a:srgbClr val="D2B3FB"/>
          </a:solidFill>
        </p:spPr>
        <p:txBody>
          <a:bodyPr wrap="square" rtlCol="0">
            <a:spAutoFit/>
          </a:bodyPr>
          <a:lstStyle/>
          <a:p>
            <a:pPr algn="l"/>
            <a:r>
              <a:rPr lang="en-GB" sz="1200"/>
              <a:t>This integrated assessment framework centred around the child’s world can support professionals to understand the full picture and communicate this to families. It focuses on:</a:t>
            </a:r>
          </a:p>
          <a:p>
            <a:pPr algn="l"/>
            <a:endParaRPr lang="en-GB" sz="1200"/>
          </a:p>
          <a:p>
            <a:pPr algn="l">
              <a:buFont typeface="Arial" panose="020B0604020202020204" pitchFamily="34" charset="0"/>
              <a:buChar char="•"/>
            </a:pPr>
            <a:r>
              <a:rPr lang="en-US" sz="1200" b="0" i="0">
                <a:solidFill>
                  <a:srgbClr val="151515"/>
                </a:solidFill>
                <a:effectLst/>
              </a:rPr>
              <a:t>The child's developmental needs</a:t>
            </a:r>
          </a:p>
          <a:p>
            <a:pPr algn="l">
              <a:buFont typeface="Arial" panose="020B0604020202020204" pitchFamily="34" charset="0"/>
              <a:buChar char="•"/>
            </a:pPr>
            <a:r>
              <a:rPr lang="en-US" sz="1200" b="0" i="0">
                <a:solidFill>
                  <a:srgbClr val="151515"/>
                </a:solidFill>
                <a:effectLst/>
              </a:rPr>
              <a:t>The caregivers' capacities to respond appropriately</a:t>
            </a:r>
          </a:p>
          <a:p>
            <a:pPr algn="l">
              <a:buFont typeface="Arial" panose="020B0604020202020204" pitchFamily="34" charset="0"/>
              <a:buChar char="•"/>
            </a:pPr>
            <a:r>
              <a:rPr lang="en-US" sz="1200" b="0" i="0">
                <a:solidFill>
                  <a:srgbClr val="151515"/>
                </a:solidFill>
                <a:effectLst/>
              </a:rPr>
              <a:t>The wider family and environmental factors</a:t>
            </a:r>
          </a:p>
          <a:p>
            <a:pPr algn="l">
              <a:buFont typeface="Arial" panose="020B0604020202020204" pitchFamily="34" charset="0"/>
              <a:buChar char="•"/>
            </a:pPr>
            <a:endParaRPr lang="en-US" sz="1200">
              <a:solidFill>
                <a:srgbClr val="151515"/>
              </a:solidFill>
            </a:endParaRPr>
          </a:p>
          <a:p>
            <a:pPr algn="l"/>
            <a:r>
              <a:rPr lang="en-US" sz="1200">
                <a:solidFill>
                  <a:srgbClr val="151515"/>
                </a:solidFill>
              </a:rPr>
              <a:t>Any child's development is significantly shaped by both their experiences and the interaction between a series of factors. Some factors like genetic inheritance or temperament are often thought to be intrinsic to individual children. Others, like health problems or an impairment, may be a mixture of intrinsic and circumstantial. </a:t>
            </a:r>
          </a:p>
          <a:p>
            <a:pPr algn="l"/>
            <a:endParaRPr lang="en-US" sz="1200">
              <a:solidFill>
                <a:srgbClr val="151515"/>
              </a:solidFill>
            </a:endParaRPr>
          </a:p>
          <a:p>
            <a:pPr algn="l"/>
            <a:r>
              <a:rPr lang="en-US" sz="1200">
                <a:solidFill>
                  <a:srgbClr val="151515"/>
                </a:solidFill>
              </a:rPr>
              <a:t>Meanwhile others may relate primarily to a child's culture, and to the physical and emotional environment in which they live. </a:t>
            </a:r>
          </a:p>
        </p:txBody>
      </p:sp>
      <p:sp>
        <p:nvSpPr>
          <p:cNvPr id="19" name="TextBox 18">
            <a:extLst>
              <a:ext uri="{FF2B5EF4-FFF2-40B4-BE49-F238E27FC236}">
                <a16:creationId xmlns:a16="http://schemas.microsoft.com/office/drawing/2014/main" id="{9278C1D6-188D-953D-9AC6-7762656AF5DF}"/>
              </a:ext>
            </a:extLst>
          </p:cNvPr>
          <p:cNvSpPr txBox="1"/>
          <p:nvPr/>
        </p:nvSpPr>
        <p:spPr>
          <a:xfrm>
            <a:off x="272447" y="4241379"/>
            <a:ext cx="4282077" cy="2492990"/>
          </a:xfrm>
          <a:prstGeom prst="rect">
            <a:avLst/>
          </a:prstGeom>
          <a:solidFill>
            <a:schemeClr val="accent6">
              <a:lumMod val="40000"/>
              <a:lumOff val="60000"/>
            </a:schemeClr>
          </a:solidFill>
        </p:spPr>
        <p:txBody>
          <a:bodyPr wrap="square" rtlCol="0">
            <a:spAutoFit/>
          </a:bodyPr>
          <a:lstStyle/>
          <a:p>
            <a:endParaRPr lang="en-GB" sz="1200"/>
          </a:p>
          <a:p>
            <a:endParaRPr lang="en-GB" sz="1200"/>
          </a:p>
          <a:p>
            <a:endParaRPr lang="en-GB" sz="1200"/>
          </a:p>
          <a:p>
            <a:endParaRPr lang="en-GB" sz="1200"/>
          </a:p>
          <a:p>
            <a:r>
              <a:rPr lang="en-GB" sz="1200"/>
              <a:t>Look at the example timeline developed here to explore how the triangle works in practice </a:t>
            </a:r>
            <a:r>
              <a:rPr lang="en-US" sz="1200">
                <a:hlinkClick r:id="rId4"/>
              </a:rPr>
              <a:t>The Assessment Triangle – Mairi's Life - Timeline (iriss.org.uk)</a:t>
            </a:r>
            <a:r>
              <a:rPr lang="en-US" sz="1200"/>
              <a:t> </a:t>
            </a:r>
            <a:endParaRPr lang="en-GB" sz="1200"/>
          </a:p>
          <a:p>
            <a:endParaRPr lang="en-GB" sz="1200"/>
          </a:p>
          <a:p>
            <a:endParaRPr lang="en-GB" sz="1200"/>
          </a:p>
          <a:p>
            <a:r>
              <a:rPr lang="en-GB" sz="1200"/>
              <a:t>Think of a family or child who you are working with. Click on each section of the assessment triangle by clicking on the image opposite; consider how this might inform your assessment and any interventions. </a:t>
            </a:r>
          </a:p>
        </p:txBody>
      </p:sp>
      <p:pic>
        <p:nvPicPr>
          <p:cNvPr id="18" name="Picture 2" descr="Hand drawn people asking questions illustration">
            <a:extLst>
              <a:ext uri="{FF2B5EF4-FFF2-40B4-BE49-F238E27FC236}">
                <a16:creationId xmlns:a16="http://schemas.microsoft.com/office/drawing/2014/main" id="{0060B739-8E47-8F02-669D-19A2784450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7989" y="4307288"/>
            <a:ext cx="910992" cy="6068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6"/>
            <a:extLst>
              <a:ext uri="{FF2B5EF4-FFF2-40B4-BE49-F238E27FC236}">
                <a16:creationId xmlns:a16="http://schemas.microsoft.com/office/drawing/2014/main" id="{55DADDFD-8DF9-1049-B74B-54B002AB9678}"/>
              </a:ext>
            </a:extLst>
          </p:cNvPr>
          <p:cNvPicPr>
            <a:picLocks noChangeAspect="1"/>
          </p:cNvPicPr>
          <p:nvPr/>
        </p:nvPicPr>
        <p:blipFill>
          <a:blip r:embed="rId7"/>
          <a:stretch>
            <a:fillRect/>
          </a:stretch>
        </p:blipFill>
        <p:spPr>
          <a:xfrm>
            <a:off x="4554523" y="862688"/>
            <a:ext cx="7580247" cy="5423524"/>
          </a:xfrm>
          <a:prstGeom prst="rect">
            <a:avLst/>
          </a:prstGeom>
        </p:spPr>
      </p:pic>
    </p:spTree>
    <p:extLst>
      <p:ext uri="{BB962C8B-B14F-4D97-AF65-F5344CB8AC3E}">
        <p14:creationId xmlns:p14="http://schemas.microsoft.com/office/powerpoint/2010/main" val="81593549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5C32571-9FEA-CF04-74E8-9BEAA09519ED}"/>
              </a:ext>
            </a:extLst>
          </p:cNvPr>
          <p:cNvSpPr txBox="1"/>
          <p:nvPr/>
        </p:nvSpPr>
        <p:spPr>
          <a:xfrm>
            <a:off x="4778867" y="210768"/>
            <a:ext cx="689064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ea typeface="Calibri"/>
                <a:cs typeface="Arial" panose="020B0604020202020204" pitchFamily="34" charset="0"/>
              </a:rPr>
              <a:t>The EHA and any safety plan should include SMART goals, actions and targets.</a:t>
            </a:r>
            <a:endParaRPr kumimoji="0" lang="en-US" sz="1400" b="0" i="0" u="none" strike="noStrike" kern="1200" cap="none" spc="0" normalizeH="0" baseline="0" noProof="0">
              <a:ln>
                <a:noFill/>
              </a:ln>
              <a:solidFill>
                <a:prstClr val="black"/>
              </a:solidFill>
              <a:effectLst/>
              <a:uLnTx/>
              <a:uFillTx/>
              <a:ea typeface="+mn-ea"/>
              <a:cs typeface="+mn-cs"/>
            </a:endParaRPr>
          </a:p>
        </p:txBody>
      </p:sp>
      <p:graphicFrame>
        <p:nvGraphicFramePr>
          <p:cNvPr id="10" name="Table 9">
            <a:extLst>
              <a:ext uri="{FF2B5EF4-FFF2-40B4-BE49-F238E27FC236}">
                <a16:creationId xmlns:a16="http://schemas.microsoft.com/office/drawing/2014/main" id="{0721EC8E-4D7F-96CC-B8B6-C9BFA9165FC5}"/>
              </a:ext>
            </a:extLst>
          </p:cNvPr>
          <p:cNvGraphicFramePr>
            <a:graphicFrameLocks noGrp="1"/>
          </p:cNvGraphicFramePr>
          <p:nvPr>
            <p:extLst>
              <p:ext uri="{D42A27DB-BD31-4B8C-83A1-F6EECF244321}">
                <p14:modId xmlns:p14="http://schemas.microsoft.com/office/powerpoint/2010/main" val="1526308447"/>
              </p:ext>
            </p:extLst>
          </p:nvPr>
        </p:nvGraphicFramePr>
        <p:xfrm>
          <a:off x="230820" y="914655"/>
          <a:ext cx="11745160" cy="4480560"/>
        </p:xfrm>
        <a:graphic>
          <a:graphicData uri="http://schemas.openxmlformats.org/drawingml/2006/table">
            <a:tbl>
              <a:tblPr firstRow="1" bandRow="1">
                <a:tableStyleId>{5C22544A-7EE6-4342-B048-85BDC9FD1C3A}</a:tableStyleId>
              </a:tblPr>
              <a:tblGrid>
                <a:gridCol w="2349032">
                  <a:extLst>
                    <a:ext uri="{9D8B030D-6E8A-4147-A177-3AD203B41FA5}">
                      <a16:colId xmlns:a16="http://schemas.microsoft.com/office/drawing/2014/main" val="1192040134"/>
                    </a:ext>
                  </a:extLst>
                </a:gridCol>
                <a:gridCol w="2349032">
                  <a:extLst>
                    <a:ext uri="{9D8B030D-6E8A-4147-A177-3AD203B41FA5}">
                      <a16:colId xmlns:a16="http://schemas.microsoft.com/office/drawing/2014/main" val="673018477"/>
                    </a:ext>
                  </a:extLst>
                </a:gridCol>
                <a:gridCol w="2354418">
                  <a:extLst>
                    <a:ext uri="{9D8B030D-6E8A-4147-A177-3AD203B41FA5}">
                      <a16:colId xmlns:a16="http://schemas.microsoft.com/office/drawing/2014/main" val="1231251436"/>
                    </a:ext>
                  </a:extLst>
                </a:gridCol>
                <a:gridCol w="2343646">
                  <a:extLst>
                    <a:ext uri="{9D8B030D-6E8A-4147-A177-3AD203B41FA5}">
                      <a16:colId xmlns:a16="http://schemas.microsoft.com/office/drawing/2014/main" val="4062740531"/>
                    </a:ext>
                  </a:extLst>
                </a:gridCol>
                <a:gridCol w="2349032">
                  <a:extLst>
                    <a:ext uri="{9D8B030D-6E8A-4147-A177-3AD203B41FA5}">
                      <a16:colId xmlns:a16="http://schemas.microsoft.com/office/drawing/2014/main" val="1608183668"/>
                    </a:ext>
                  </a:extLst>
                </a:gridCol>
              </a:tblGrid>
              <a:tr h="447425">
                <a:tc>
                  <a:txBody>
                    <a:bodyPr/>
                    <a:lstStyle/>
                    <a:p>
                      <a:pPr algn="ctr"/>
                      <a:r>
                        <a:rPr lang="en-GB" sz="2400">
                          <a:solidFill>
                            <a:schemeClr val="tx1"/>
                          </a:solidFill>
                        </a:rPr>
                        <a:t>S</a:t>
                      </a:r>
                    </a:p>
                  </a:txBody>
                  <a:tcPr>
                    <a:solidFill>
                      <a:srgbClr val="D2B3FB"/>
                    </a:solidFill>
                  </a:tcPr>
                </a:tc>
                <a:tc>
                  <a:txBody>
                    <a:bodyPr/>
                    <a:lstStyle/>
                    <a:p>
                      <a:pPr algn="ctr"/>
                      <a:r>
                        <a:rPr lang="en-GB" sz="2400">
                          <a:solidFill>
                            <a:schemeClr val="tx1"/>
                          </a:solidFill>
                        </a:rPr>
                        <a:t>M</a:t>
                      </a:r>
                    </a:p>
                  </a:txBody>
                  <a:tcPr>
                    <a:solidFill>
                      <a:schemeClr val="accent6">
                        <a:lumMod val="40000"/>
                        <a:lumOff val="60000"/>
                      </a:schemeClr>
                    </a:solidFill>
                  </a:tcPr>
                </a:tc>
                <a:tc>
                  <a:txBody>
                    <a:bodyPr/>
                    <a:lstStyle/>
                    <a:p>
                      <a:pPr algn="ctr"/>
                      <a:r>
                        <a:rPr lang="en-GB" sz="2400">
                          <a:solidFill>
                            <a:schemeClr val="tx1"/>
                          </a:solidFill>
                        </a:rPr>
                        <a:t>A</a:t>
                      </a:r>
                    </a:p>
                  </a:txBody>
                  <a:tcPr>
                    <a:solidFill>
                      <a:schemeClr val="accent5">
                        <a:lumMod val="40000"/>
                        <a:lumOff val="60000"/>
                      </a:schemeClr>
                    </a:solidFill>
                  </a:tcPr>
                </a:tc>
                <a:tc>
                  <a:txBody>
                    <a:bodyPr/>
                    <a:lstStyle/>
                    <a:p>
                      <a:pPr algn="ctr"/>
                      <a:r>
                        <a:rPr lang="en-GB" sz="2400">
                          <a:solidFill>
                            <a:schemeClr val="tx1"/>
                          </a:solidFill>
                        </a:rPr>
                        <a:t>R</a:t>
                      </a:r>
                    </a:p>
                  </a:txBody>
                  <a:tcPr>
                    <a:solidFill>
                      <a:schemeClr val="accent4">
                        <a:lumMod val="40000"/>
                        <a:lumOff val="60000"/>
                      </a:schemeClr>
                    </a:solidFill>
                  </a:tcPr>
                </a:tc>
                <a:tc>
                  <a:txBody>
                    <a:bodyPr/>
                    <a:lstStyle/>
                    <a:p>
                      <a:pPr algn="ctr"/>
                      <a:r>
                        <a:rPr lang="en-GB" sz="2400">
                          <a:solidFill>
                            <a:schemeClr val="tx1"/>
                          </a:solidFill>
                        </a:rPr>
                        <a:t>T</a:t>
                      </a:r>
                    </a:p>
                  </a:txBody>
                  <a:tcPr>
                    <a:solidFill>
                      <a:schemeClr val="accent2">
                        <a:lumMod val="40000"/>
                        <a:lumOff val="60000"/>
                      </a:schemeClr>
                    </a:solidFill>
                  </a:tcPr>
                </a:tc>
                <a:extLst>
                  <a:ext uri="{0D108BD9-81ED-4DB2-BD59-A6C34878D82A}">
                    <a16:rowId xmlns:a16="http://schemas.microsoft.com/office/drawing/2014/main" val="2520376593"/>
                  </a:ext>
                </a:extLst>
              </a:tr>
              <a:tr h="268455">
                <a:tc>
                  <a:txBody>
                    <a:bodyPr/>
                    <a:lstStyle/>
                    <a:p>
                      <a:pPr algn="ctr"/>
                      <a:r>
                        <a:rPr lang="en-GB" sz="1200" b="1"/>
                        <a:t>Specific</a:t>
                      </a:r>
                    </a:p>
                  </a:txBody>
                  <a:tcPr>
                    <a:solidFill>
                      <a:srgbClr val="E2E5F2"/>
                    </a:solidFill>
                  </a:tcPr>
                </a:tc>
                <a:tc>
                  <a:txBody>
                    <a:bodyPr/>
                    <a:lstStyle/>
                    <a:p>
                      <a:pPr algn="ctr"/>
                      <a:r>
                        <a:rPr lang="en-GB" sz="1200" b="1"/>
                        <a:t>Measurable</a:t>
                      </a:r>
                    </a:p>
                  </a:txBody>
                  <a:tcPr>
                    <a:solidFill>
                      <a:schemeClr val="accent6">
                        <a:lumMod val="20000"/>
                        <a:lumOff val="80000"/>
                      </a:schemeClr>
                    </a:solidFill>
                  </a:tcPr>
                </a:tc>
                <a:tc>
                  <a:txBody>
                    <a:bodyPr/>
                    <a:lstStyle/>
                    <a:p>
                      <a:pPr algn="ctr"/>
                      <a:r>
                        <a:rPr lang="en-GB" sz="1200" b="1"/>
                        <a:t>Attainable</a:t>
                      </a:r>
                    </a:p>
                  </a:txBody>
                  <a:tcPr>
                    <a:solidFill>
                      <a:schemeClr val="accent5">
                        <a:lumMod val="20000"/>
                        <a:lumOff val="80000"/>
                      </a:schemeClr>
                    </a:solidFill>
                  </a:tcPr>
                </a:tc>
                <a:tc>
                  <a:txBody>
                    <a:bodyPr/>
                    <a:lstStyle/>
                    <a:p>
                      <a:pPr algn="ctr"/>
                      <a:r>
                        <a:rPr lang="en-GB" sz="1200" b="1"/>
                        <a:t>Relevant</a:t>
                      </a:r>
                    </a:p>
                  </a:txBody>
                  <a:tcPr>
                    <a:solidFill>
                      <a:schemeClr val="accent4">
                        <a:lumMod val="20000"/>
                        <a:lumOff val="80000"/>
                      </a:schemeClr>
                    </a:solidFill>
                  </a:tcPr>
                </a:tc>
                <a:tc>
                  <a:txBody>
                    <a:bodyPr/>
                    <a:lstStyle/>
                    <a:p>
                      <a:pPr algn="ctr"/>
                      <a:r>
                        <a:rPr lang="en-GB" sz="1200" b="1"/>
                        <a:t>Timely</a:t>
                      </a:r>
                    </a:p>
                  </a:txBody>
                  <a:tcPr>
                    <a:solidFill>
                      <a:schemeClr val="accent2">
                        <a:lumMod val="20000"/>
                        <a:lumOff val="80000"/>
                      </a:schemeClr>
                    </a:solidFill>
                  </a:tcPr>
                </a:tc>
                <a:extLst>
                  <a:ext uri="{0D108BD9-81ED-4DB2-BD59-A6C34878D82A}">
                    <a16:rowId xmlns:a16="http://schemas.microsoft.com/office/drawing/2014/main" val="1654133168"/>
                  </a:ext>
                </a:extLst>
              </a:tr>
              <a:tr h="36688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identified goal, action or target should be specific and simple.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is also important in addressing worries, ensuring behaviours are identified and specific information is recorded in the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This approach ensures everyone understands what is being asked and what is needed to move forward or to enhance existing strengths.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algn="l"/>
                      <a:endParaRPr lang="en-GB" sz="1200"/>
                    </a:p>
                  </a:txBody>
                  <a:tcPr>
                    <a:solidFill>
                      <a:srgbClr val="E2E5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language used can ensure a target, goal or action is measurable. Using words such as, increase, decrease, reduce or maintain, can be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When agreeing an increase or decrease, it is helpful to specify exactly how much by and to be specific with timelines, such as within a week or by a certain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can also measure targets by being specific about who/ what will evidence change and you can use phrases such as ‘will have or will not have done something’ to measure progress. </a:t>
                      </a:r>
                      <a:endParaRPr lang="en-GB" sz="1200"/>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Information on the plan should be realistic and understood and accepted by all.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targets, goals, or safety measures must be possible to achievable, in the circumstances and by the family you are working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 can also think about sequencing here and break down some of the assessment, addressing the order of steps and approaches to be taken to ensure the plan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algn="l"/>
                      <a:endParaRPr lang="en-GB" sz="1200"/>
                    </a:p>
                  </a:txBody>
                  <a:tcP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plan should be relevant and meaningful to the family.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 detail specified and agreed within it should mean something that improves the family's life, the outcome for the child, and addresses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There should be relevance of the target to the assessment findings, i.e., nothing new in the plan that is not already identified. </a:t>
                      </a:r>
                    </a:p>
                    <a:p>
                      <a:pPr algn="l"/>
                      <a:endParaRPr lang="en-GB" sz="1200"/>
                    </a:p>
                  </a:txBody>
                  <a:tcPr>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Any agreed goal, target or action should be understood in the context of circumstances and capacity.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Therefore, they should be reasonable to expect in the time specified. With any issues that need addressing first, being prioritised.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Timelines for targets should be appropriate and specific in nature, having reference to a certain date, event, or time of day, for example: morning, night, each day. </a:t>
                      </a:r>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algn="l"/>
                      <a:endParaRPr lang="en-GB" sz="1200"/>
                    </a:p>
                  </a:txBody>
                  <a:tcPr>
                    <a:solidFill>
                      <a:schemeClr val="accent2">
                        <a:lumMod val="20000"/>
                        <a:lumOff val="80000"/>
                      </a:schemeClr>
                    </a:solidFill>
                  </a:tcPr>
                </a:tc>
                <a:extLst>
                  <a:ext uri="{0D108BD9-81ED-4DB2-BD59-A6C34878D82A}">
                    <a16:rowId xmlns:a16="http://schemas.microsoft.com/office/drawing/2014/main" val="1408808515"/>
                  </a:ext>
                </a:extLst>
              </a:tr>
            </a:tbl>
          </a:graphicData>
        </a:graphic>
      </p:graphicFrame>
      <p:pic>
        <p:nvPicPr>
          <p:cNvPr id="12" name="Picture 2" descr="Hand drawn people asking questions illustration">
            <a:extLst>
              <a:ext uri="{FF2B5EF4-FFF2-40B4-BE49-F238E27FC236}">
                <a16:creationId xmlns:a16="http://schemas.microsoft.com/office/drawing/2014/main" id="{3C7A1A81-F9A4-1906-2974-98D8C1D87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7838" y="5791326"/>
            <a:ext cx="1015036" cy="67615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6CD5271-7056-9CFA-AECF-583CAE46F0A0}"/>
              </a:ext>
            </a:extLst>
          </p:cNvPr>
          <p:cNvSpPr txBox="1"/>
          <p:nvPr/>
        </p:nvSpPr>
        <p:spPr>
          <a:xfrm>
            <a:off x="5277484" y="5602824"/>
            <a:ext cx="6190616" cy="1015663"/>
          </a:xfrm>
          <a:prstGeom prst="rect">
            <a:avLst/>
          </a:prstGeom>
          <a:noFill/>
          <a:ln>
            <a:solidFill>
              <a:schemeClr val="tx1"/>
            </a:solidFill>
          </a:ln>
        </p:spPr>
        <p:txBody>
          <a:bodyPr wrap="square" rtlCol="0">
            <a:spAutoFit/>
          </a:bodyPr>
          <a:lstStyle/>
          <a:p>
            <a:r>
              <a:rPr lang="en-GB" sz="1200"/>
              <a:t>	Consider a plan you have in place with a family right now. Are the targets, 	goals and actions SMART? If not, can these be updated with the family?</a:t>
            </a:r>
          </a:p>
          <a:p>
            <a:r>
              <a:rPr lang="en-GB" sz="1200"/>
              <a:t> </a:t>
            </a:r>
          </a:p>
          <a:p>
            <a:r>
              <a:rPr lang="en-GB" sz="1200"/>
              <a:t>	Consider what wording might need to be changed or whether there is room 	for additional SMART actions that could promote change.</a:t>
            </a:r>
          </a:p>
        </p:txBody>
      </p:sp>
      <p:pic>
        <p:nvPicPr>
          <p:cNvPr id="14" name="Picture 13">
            <a:hlinkClick r:id="rId3" action="ppaction://hlinksldjump"/>
            <a:extLst>
              <a:ext uri="{FF2B5EF4-FFF2-40B4-BE49-F238E27FC236}">
                <a16:creationId xmlns:a16="http://schemas.microsoft.com/office/drawing/2014/main" id="{A72EECE5-ACF4-C61D-67D6-06E12DEAE93D}"/>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2" name="Title 1">
            <a:extLst>
              <a:ext uri="{FF2B5EF4-FFF2-40B4-BE49-F238E27FC236}">
                <a16:creationId xmlns:a16="http://schemas.microsoft.com/office/drawing/2014/main" id="{97554106-4778-C309-102A-7875A6262356}"/>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SMART planning</a:t>
            </a:r>
          </a:p>
        </p:txBody>
      </p:sp>
      <p:sp>
        <p:nvSpPr>
          <p:cNvPr id="3" name="TextBox 2">
            <a:extLst>
              <a:ext uri="{FF2B5EF4-FFF2-40B4-BE49-F238E27FC236}">
                <a16:creationId xmlns:a16="http://schemas.microsoft.com/office/drawing/2014/main" id="{8310DA07-6CA4-A10E-A5C9-20CA1F8DC7AB}"/>
              </a:ext>
            </a:extLst>
          </p:cNvPr>
          <p:cNvSpPr txBox="1"/>
          <p:nvPr/>
        </p:nvSpPr>
        <p:spPr>
          <a:xfrm>
            <a:off x="230821" y="5549517"/>
            <a:ext cx="3736520" cy="1200329"/>
          </a:xfrm>
          <a:prstGeom prst="rect">
            <a:avLst/>
          </a:prstGeom>
          <a:noFill/>
          <a:ln>
            <a:solidFill>
              <a:schemeClr val="tx1"/>
            </a:solidFill>
          </a:ln>
        </p:spPr>
        <p:txBody>
          <a:bodyPr wrap="square" rtlCol="0">
            <a:spAutoFit/>
          </a:bodyPr>
          <a:lstStyle/>
          <a:p>
            <a:r>
              <a:rPr lang="en-GB" sz="1200"/>
              <a:t>	</a:t>
            </a:r>
          </a:p>
          <a:p>
            <a:r>
              <a:rPr lang="en-GB" sz="1200"/>
              <a:t>	 Click here to explore a case study 	 which includes an example of how 	 SMART targets can be used. </a:t>
            </a:r>
          </a:p>
          <a:p>
            <a:endParaRPr lang="en-GB" sz="1200"/>
          </a:p>
          <a:p>
            <a:endParaRPr lang="en-GB" sz="1200"/>
          </a:p>
        </p:txBody>
      </p:sp>
      <p:pic>
        <p:nvPicPr>
          <p:cNvPr id="6" name="Picture 2" descr="Experience design illustration">
            <a:extLst>
              <a:ext uri="{FF2B5EF4-FFF2-40B4-BE49-F238E27FC236}">
                <a16:creationId xmlns:a16="http://schemas.microsoft.com/office/drawing/2014/main" id="{2B1C3EBC-1333-49A7-321E-73CD34C1666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266" y="5657672"/>
            <a:ext cx="982160" cy="9821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DE8A4D2-E57C-2DB1-4DBC-9C7849959FE8}"/>
              </a:ext>
            </a:extLst>
          </p:cNvPr>
          <p:cNvSpPr txBox="1"/>
          <p:nvPr/>
        </p:nvSpPr>
        <p:spPr>
          <a:xfrm>
            <a:off x="542834" y="5849045"/>
            <a:ext cx="656505" cy="523220"/>
          </a:xfrm>
          <a:prstGeom prst="rect">
            <a:avLst/>
          </a:prstGeom>
          <a:noFill/>
        </p:spPr>
        <p:txBody>
          <a:bodyPr wrap="square" lIns="91440" tIns="45720" rIns="91440" bIns="45720" rtlCol="0" anchor="t">
            <a:spAutoFit/>
          </a:bodyPr>
          <a:lstStyle/>
          <a:p>
            <a:r>
              <a:rPr lang="en-GB" sz="2800">
                <a:hlinkClick r:id="rId6"/>
              </a:rPr>
              <a:t>A</a:t>
            </a:r>
            <a:endParaRPr lang="en-GB" sz="2800"/>
          </a:p>
        </p:txBody>
      </p:sp>
    </p:spTree>
    <p:extLst>
      <p:ext uri="{BB962C8B-B14F-4D97-AF65-F5344CB8AC3E}">
        <p14:creationId xmlns:p14="http://schemas.microsoft.com/office/powerpoint/2010/main" val="266315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xperience design illustration">
            <a:hlinkClick r:id="rId3"/>
            <a:extLst>
              <a:ext uri="{FF2B5EF4-FFF2-40B4-BE49-F238E27FC236}">
                <a16:creationId xmlns:a16="http://schemas.microsoft.com/office/drawing/2014/main" id="{98000C06-7826-7298-F82D-FA31732E0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724" t="-7654" r="862" b="6806"/>
          <a:stretch/>
        </p:blipFill>
        <p:spPr bwMode="auto">
          <a:xfrm>
            <a:off x="5548543" y="5906014"/>
            <a:ext cx="762019" cy="774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Content Placeholder 3">
            <a:extLst>
              <a:ext uri="{FF2B5EF4-FFF2-40B4-BE49-F238E27FC236}">
                <a16:creationId xmlns:a16="http://schemas.microsoft.com/office/drawing/2014/main" id="{FB1DE091-60E2-B888-3C5A-E5703E0C5D5D}"/>
              </a:ext>
            </a:extLst>
          </p:cNvPr>
          <p:cNvGraphicFramePr>
            <a:graphicFrameLocks noGrp="1"/>
          </p:cNvGraphicFramePr>
          <p:nvPr>
            <p:ph idx="1"/>
            <p:extLst>
              <p:ext uri="{D42A27DB-BD31-4B8C-83A1-F6EECF244321}">
                <p14:modId xmlns:p14="http://schemas.microsoft.com/office/powerpoint/2010/main" val="538668266"/>
              </p:ext>
            </p:extLst>
          </p:nvPr>
        </p:nvGraphicFramePr>
        <p:xfrm>
          <a:off x="5047189" y="4066138"/>
          <a:ext cx="7023576" cy="1809730"/>
        </p:xfrm>
        <a:graphic>
          <a:graphicData uri="http://schemas.openxmlformats.org/drawingml/2006/table">
            <a:tbl>
              <a:tblPr firstRow="1" bandRow="1">
                <a:tableStyleId>{5C22544A-7EE6-4342-B048-85BDC9FD1C3A}</a:tableStyleId>
              </a:tblPr>
              <a:tblGrid>
                <a:gridCol w="7023576">
                  <a:extLst>
                    <a:ext uri="{9D8B030D-6E8A-4147-A177-3AD203B41FA5}">
                      <a16:colId xmlns:a16="http://schemas.microsoft.com/office/drawing/2014/main" val="1317244250"/>
                    </a:ext>
                  </a:extLst>
                </a:gridCol>
              </a:tblGrid>
              <a:tr h="1809730">
                <a:tc>
                  <a:txBody>
                    <a:bodyPr/>
                    <a:lstStyle/>
                    <a:p>
                      <a:pPr algn="l"/>
                      <a:r>
                        <a:rPr lang="en-US" sz="1400" b="0">
                          <a:solidFill>
                            <a:srgbClr val="000000"/>
                          </a:solidFill>
                          <a:effectLst/>
                          <a:latin typeface="+mn-lt"/>
                          <a:cs typeface="Arial"/>
                        </a:rPr>
                        <a:t>When reviewing progress you should consider the following:</a:t>
                      </a:r>
                    </a:p>
                  </a:txBody>
                  <a:tcPr>
                    <a:solidFill>
                      <a:schemeClr val="accent6">
                        <a:lumMod val="40000"/>
                        <a:lumOff val="60000"/>
                      </a:schemeClr>
                    </a:solidFill>
                  </a:tcPr>
                </a:tc>
                <a:extLst>
                  <a:ext uri="{0D108BD9-81ED-4DB2-BD59-A6C34878D82A}">
                    <a16:rowId xmlns:a16="http://schemas.microsoft.com/office/drawing/2014/main" val="3410825342"/>
                  </a:ext>
                </a:extLst>
              </a:tr>
            </a:tbl>
          </a:graphicData>
        </a:graphic>
      </p:graphicFrame>
      <p:sp>
        <p:nvSpPr>
          <p:cNvPr id="3" name="TextBox 2">
            <a:extLst>
              <a:ext uri="{FF2B5EF4-FFF2-40B4-BE49-F238E27FC236}">
                <a16:creationId xmlns:a16="http://schemas.microsoft.com/office/drawing/2014/main" id="{0398F1F3-9DE6-C2BE-FE1F-D604240BF853}"/>
              </a:ext>
            </a:extLst>
          </p:cNvPr>
          <p:cNvSpPr txBox="1"/>
          <p:nvPr/>
        </p:nvSpPr>
        <p:spPr>
          <a:xfrm>
            <a:off x="121234" y="829308"/>
            <a:ext cx="4779239" cy="5632311"/>
          </a:xfrm>
          <a:prstGeom prst="rect">
            <a:avLst/>
          </a:prstGeom>
          <a:solidFill>
            <a:srgbClr val="D2B3F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Arial" panose="020B0604020202020204" pitchFamily="34" charset="0"/>
              </a:rPr>
              <a:t>A review can be held with the carer and child (where appropriate) if there is a change of circumstances or an event that suggests the plan needs to be changed in any way; as well as at agreed intervals to monitor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effectLst/>
              <a:uLnTx/>
              <a:uFillTx/>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Arial" panose="020B0604020202020204" pitchFamily="34" charset="0"/>
              </a:rPr>
              <a:t>Progress should be closely monitored and lack of engagement in services by family members challenged. Progress will result in change for the child and an observable improvement in their outcomes, not just attendance at services by family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lvl="0">
              <a:spcAft>
                <a:spcPts val="600"/>
              </a:spcAft>
            </a:pPr>
            <a:r>
              <a:rPr lang="en-US" sz="1400">
                <a:cs typeface="Arial"/>
              </a:rPr>
              <a:t>During the initial planning, a conversation should have taken place regarding what might happen if things do not change. Targets and actions should be agreed following SMART planning, and it should be clear where outcomes have not been met. </a:t>
            </a:r>
          </a:p>
          <a:p>
            <a:pPr lvl="0">
              <a:spcAft>
                <a:spcPts val="600"/>
              </a:spcAft>
            </a:pPr>
            <a:r>
              <a:rPr lang="en-US" sz="1400">
                <a:cs typeface="Arial"/>
              </a:rPr>
              <a:t>If there is no evidence of progress at a review and things are not changing for the child you will need to take action to address this, as initially discussed with the family, and following the relevant escalation processes.</a:t>
            </a:r>
            <a:r>
              <a:rPr kumimoji="0" lang="en-US" sz="1400" b="0" i="0" u="none" strike="noStrike" kern="1200" cap="none" spc="0" normalizeH="0" baseline="0" noProof="0">
                <a:ln>
                  <a:noFill/>
                </a:ln>
                <a:effectLst/>
                <a:uLnTx/>
                <a:uFillTx/>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Arial" panose="020B0604020202020204" pitchFamily="34" charset="0"/>
              </a:rPr>
              <a:t>It may be that further assessments are required if there are new or ongoing concerns about a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effectLst/>
                <a:uLnTx/>
                <a:uFillTx/>
                <a:ea typeface="+mn-ea"/>
                <a:cs typeface="Arial" panose="020B0604020202020204" pitchFamily="34" charset="0"/>
              </a:rPr>
              <a:t>The EHA is a live document which can be reviewed and added to at any time.</a:t>
            </a:r>
          </a:p>
        </p:txBody>
      </p:sp>
      <p:sp>
        <p:nvSpPr>
          <p:cNvPr id="8" name="TextBox 7">
            <a:extLst>
              <a:ext uri="{FF2B5EF4-FFF2-40B4-BE49-F238E27FC236}">
                <a16:creationId xmlns:a16="http://schemas.microsoft.com/office/drawing/2014/main" id="{1B845EBF-8DC8-6276-0BF9-4F2485B8795C}"/>
              </a:ext>
            </a:extLst>
          </p:cNvPr>
          <p:cNvSpPr txBox="1"/>
          <p:nvPr/>
        </p:nvSpPr>
        <p:spPr>
          <a:xfrm>
            <a:off x="3467099" y="38790"/>
            <a:ext cx="8791761" cy="738664"/>
          </a:xfrm>
          <a:prstGeom prst="rect">
            <a:avLst/>
          </a:prstGeom>
          <a:noFill/>
        </p:spPr>
        <p:txBody>
          <a:bodyPr wrap="square" rtlCol="0">
            <a:spAutoFit/>
          </a:bodyPr>
          <a:lstStyle/>
          <a:p>
            <a:r>
              <a:rPr lang="en-GB" sz="1400"/>
              <a:t>Circumstances and situations change regularly for families. The initial plan made together will need to be reviewed at regular intervals to ensure change is happening for the child, risk is consistently managed, and the family feel supported. </a:t>
            </a:r>
          </a:p>
        </p:txBody>
      </p:sp>
      <p:sp>
        <p:nvSpPr>
          <p:cNvPr id="9" name="TextBox 8">
            <a:extLst>
              <a:ext uri="{FF2B5EF4-FFF2-40B4-BE49-F238E27FC236}">
                <a16:creationId xmlns:a16="http://schemas.microsoft.com/office/drawing/2014/main" id="{54658934-7201-84BC-EC6C-4B1257A3A117}"/>
              </a:ext>
            </a:extLst>
          </p:cNvPr>
          <p:cNvSpPr txBox="1"/>
          <p:nvPr/>
        </p:nvSpPr>
        <p:spPr>
          <a:xfrm>
            <a:off x="5047189" y="845456"/>
            <a:ext cx="7023576" cy="3108543"/>
          </a:xfrm>
          <a:prstGeom prst="rect">
            <a:avLst/>
          </a:prstGeom>
          <a:solidFill>
            <a:schemeClr val="accent5">
              <a:lumMod val="40000"/>
              <a:lumOff val="60000"/>
            </a:schemeClr>
          </a:solidFill>
        </p:spPr>
        <p:txBody>
          <a:bodyPr wrap="square" rtlCol="0">
            <a:spAutoFit/>
          </a:bodyPr>
          <a:lstStyle/>
          <a:p>
            <a:r>
              <a:rPr lang="en-GB" sz="1400"/>
              <a:t>Reviews at key transitional periods are extremely important. For instance, where Child in Need or Child Protection involvement ends, and the family is being supported by TAC or a single agency. Plans should be formally passed over and agreed, this includes Safety plans. </a:t>
            </a:r>
          </a:p>
          <a:p>
            <a:endParaRPr lang="en-GB" sz="1400"/>
          </a:p>
          <a:p>
            <a:r>
              <a:rPr lang="en-GB" sz="1400"/>
              <a:t>Safety plans belong to a family, not a single agency or practitioner; therefore, all professionals involved at any time should be aware of what safety measures are identified on the plan, so that these can be considered and understood by those working alongside the family. </a:t>
            </a:r>
          </a:p>
          <a:p>
            <a:endParaRPr lang="en-GB" sz="1400"/>
          </a:p>
          <a:p>
            <a:r>
              <a:rPr lang="en-GB" sz="1400"/>
              <a:t>If a safety plan or any plan is mentioned and you have not had sight of this, you must ask to see this so you can consider if it is still appropriate, given the current circumstances and support in place. You can find resources and support on safety planning in the early help section of the </a:t>
            </a:r>
            <a:r>
              <a:rPr lang="en-GB" sz="1400">
                <a:hlinkClick r:id="rId5"/>
              </a:rPr>
              <a:t>LSCP resources area</a:t>
            </a:r>
            <a:r>
              <a:rPr lang="en-GB" sz="1400"/>
              <a:t>. </a:t>
            </a:r>
          </a:p>
        </p:txBody>
      </p:sp>
      <p:sp>
        <p:nvSpPr>
          <p:cNvPr id="2" name="Title 1">
            <a:extLst>
              <a:ext uri="{FF2B5EF4-FFF2-40B4-BE49-F238E27FC236}">
                <a16:creationId xmlns:a16="http://schemas.microsoft.com/office/drawing/2014/main" id="{FF988D8F-45CE-00E6-EC94-587CEDEA025B}"/>
              </a:ext>
            </a:extLst>
          </p:cNvPr>
          <p:cNvSpPr txBox="1">
            <a:spLocks/>
          </p:cNvSpPr>
          <p:nvPr/>
        </p:nvSpPr>
        <p:spPr>
          <a:xfrm>
            <a:off x="0" y="90644"/>
            <a:ext cx="3467099" cy="51051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Reviewing a plan</a:t>
            </a:r>
          </a:p>
        </p:txBody>
      </p:sp>
      <p:graphicFrame>
        <p:nvGraphicFramePr>
          <p:cNvPr id="6" name="Table 5">
            <a:extLst>
              <a:ext uri="{FF2B5EF4-FFF2-40B4-BE49-F238E27FC236}">
                <a16:creationId xmlns:a16="http://schemas.microsoft.com/office/drawing/2014/main" id="{60C18542-6605-6039-68AC-DBF68ED120DD}"/>
              </a:ext>
            </a:extLst>
          </p:cNvPr>
          <p:cNvGraphicFramePr>
            <a:graphicFrameLocks noGrp="1"/>
          </p:cNvGraphicFramePr>
          <p:nvPr>
            <p:extLst>
              <p:ext uri="{D42A27DB-BD31-4B8C-83A1-F6EECF244321}">
                <p14:modId xmlns:p14="http://schemas.microsoft.com/office/powerpoint/2010/main" val="3669375209"/>
              </p:ext>
            </p:extLst>
          </p:nvPr>
        </p:nvGraphicFramePr>
        <p:xfrm>
          <a:off x="5047189" y="4397581"/>
          <a:ext cx="7023576" cy="1407160"/>
        </p:xfrm>
        <a:graphic>
          <a:graphicData uri="http://schemas.openxmlformats.org/drawingml/2006/table">
            <a:tbl>
              <a:tblPr firstRow="1" bandRow="1">
                <a:tableStyleId>{5C22544A-7EE6-4342-B048-85BDC9FD1C3A}</a:tableStyleId>
              </a:tblPr>
              <a:tblGrid>
                <a:gridCol w="2873852">
                  <a:extLst>
                    <a:ext uri="{9D8B030D-6E8A-4147-A177-3AD203B41FA5}">
                      <a16:colId xmlns:a16="http://schemas.microsoft.com/office/drawing/2014/main" val="645253429"/>
                    </a:ext>
                  </a:extLst>
                </a:gridCol>
                <a:gridCol w="4149724">
                  <a:extLst>
                    <a:ext uri="{9D8B030D-6E8A-4147-A177-3AD203B41FA5}">
                      <a16:colId xmlns:a16="http://schemas.microsoft.com/office/drawing/2014/main" val="2454239017"/>
                    </a:ext>
                  </a:extLst>
                </a:gridCol>
              </a:tblGrid>
              <a:tr h="370840">
                <a:tc>
                  <a:txBody>
                    <a:bodyPr/>
                    <a:lstStyle/>
                    <a:p>
                      <a:pPr algn="ctr">
                        <a:spcAft>
                          <a:spcPts val="600"/>
                        </a:spcAft>
                      </a:pPr>
                      <a:r>
                        <a:rPr lang="en-US" sz="1400" b="0">
                          <a:solidFill>
                            <a:schemeClr val="tx1"/>
                          </a:solidFill>
                          <a:effectLst/>
                          <a:latin typeface="+mn-lt"/>
                          <a:cs typeface="Arial"/>
                        </a:rPr>
                        <a:t>Are things changing for the child? </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cs typeface="Arial"/>
                        </a:rPr>
                        <a:t>Has the carer taken on the concerns? </a:t>
                      </a:r>
                      <a:endParaRPr lang="en-GB" sz="1400"/>
                    </a:p>
                  </a:txBody>
                  <a:tcPr>
                    <a:solidFill>
                      <a:schemeClr val="accent6">
                        <a:lumMod val="20000"/>
                        <a:lumOff val="80000"/>
                      </a:schemeClr>
                    </a:solidFill>
                  </a:tcPr>
                </a:tc>
                <a:extLst>
                  <a:ext uri="{0D108BD9-81ED-4DB2-BD59-A6C34878D82A}">
                    <a16:rowId xmlns:a16="http://schemas.microsoft.com/office/drawing/2014/main" val="84798492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cs typeface="Arial"/>
                        </a:rPr>
                        <a:t>Do interventions need to be adapted?</a:t>
                      </a:r>
                      <a:endParaRPr lang="en-GB" sz="140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cs typeface="Arial"/>
                        </a:rPr>
                        <a:t>Has there been a situation or relationship change and what does this mean for the child? </a:t>
                      </a:r>
                      <a:endParaRPr lang="en-GB" sz="1400"/>
                    </a:p>
                  </a:txBody>
                  <a:tcPr>
                    <a:solidFill>
                      <a:schemeClr val="accent6">
                        <a:lumMod val="20000"/>
                        <a:lumOff val="80000"/>
                      </a:schemeClr>
                    </a:solidFill>
                  </a:tcPr>
                </a:tc>
                <a:extLst>
                  <a:ext uri="{0D108BD9-81ED-4DB2-BD59-A6C34878D82A}">
                    <a16:rowId xmlns:a16="http://schemas.microsoft.com/office/drawing/2014/main" val="4267386578"/>
                  </a:ext>
                </a:extLst>
              </a:tr>
              <a:tr h="370840">
                <a:tc>
                  <a:txBody>
                    <a:bodyPr/>
                    <a:lstStyle/>
                    <a:p>
                      <a:pPr algn="ctr"/>
                      <a:r>
                        <a:rPr lang="en-US" sz="1400" b="0">
                          <a:solidFill>
                            <a:schemeClr val="tx1"/>
                          </a:solidFill>
                          <a:effectLst/>
                          <a:latin typeface="+mn-lt"/>
                          <a:cs typeface="Arial"/>
                        </a:rPr>
                        <a:t>Is the safety plan still relevant? </a:t>
                      </a:r>
                      <a:endParaRPr lang="en-GB" sz="1400"/>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a:solidFill>
                            <a:schemeClr val="tx1"/>
                          </a:solidFill>
                          <a:effectLst/>
                          <a:latin typeface="+mn-lt"/>
                          <a:cs typeface="Arial"/>
                        </a:rPr>
                        <a:t>Do additional measures need to be considered to keep people safe?</a:t>
                      </a:r>
                    </a:p>
                  </a:txBody>
                  <a:tcPr>
                    <a:solidFill>
                      <a:schemeClr val="accent6">
                        <a:lumMod val="20000"/>
                        <a:lumOff val="80000"/>
                      </a:schemeClr>
                    </a:solidFill>
                  </a:tcPr>
                </a:tc>
                <a:extLst>
                  <a:ext uri="{0D108BD9-81ED-4DB2-BD59-A6C34878D82A}">
                    <a16:rowId xmlns:a16="http://schemas.microsoft.com/office/drawing/2014/main" val="776250166"/>
                  </a:ext>
                </a:extLst>
              </a:tr>
            </a:tbl>
          </a:graphicData>
        </a:graphic>
      </p:graphicFrame>
      <p:sp>
        <p:nvSpPr>
          <p:cNvPr id="7" name="TextBox 6">
            <a:extLst>
              <a:ext uri="{FF2B5EF4-FFF2-40B4-BE49-F238E27FC236}">
                <a16:creationId xmlns:a16="http://schemas.microsoft.com/office/drawing/2014/main" id="{A5732C93-027C-EF0C-79A2-25586EDC4E8F}"/>
              </a:ext>
            </a:extLst>
          </p:cNvPr>
          <p:cNvSpPr txBox="1"/>
          <p:nvPr/>
        </p:nvSpPr>
        <p:spPr>
          <a:xfrm>
            <a:off x="5397623" y="5988007"/>
            <a:ext cx="6098959" cy="738664"/>
          </a:xfrm>
          <a:prstGeom prst="rect">
            <a:avLst/>
          </a:prstGeom>
          <a:noFill/>
          <a:ln>
            <a:solidFill>
              <a:schemeClr val="tx1"/>
            </a:solidFill>
          </a:ln>
        </p:spPr>
        <p:txBody>
          <a:bodyPr wrap="square" rtlCol="0">
            <a:spAutoFit/>
          </a:bodyPr>
          <a:lstStyle/>
          <a:p>
            <a:r>
              <a:rPr lang="en-GB" sz="1400"/>
              <a:t>	Click here to read an LSCP learning bulletin that highlights the</a:t>
            </a:r>
          </a:p>
          <a:p>
            <a:r>
              <a:rPr lang="en-GB" sz="1400"/>
              <a:t>	importance of reviewing circumstances, safety plans and 	information sharing.</a:t>
            </a:r>
          </a:p>
        </p:txBody>
      </p:sp>
      <p:pic>
        <p:nvPicPr>
          <p:cNvPr id="11" name="Picture 10">
            <a:hlinkClick r:id="rId6" action="ppaction://hlinksldjump"/>
            <a:extLst>
              <a:ext uri="{FF2B5EF4-FFF2-40B4-BE49-F238E27FC236}">
                <a16:creationId xmlns:a16="http://schemas.microsoft.com/office/drawing/2014/main" id="{72609E4C-02D1-968F-13D7-F58A7E623928}"/>
              </a:ext>
            </a:extLst>
          </p:cNvPr>
          <p:cNvPicPr>
            <a:picLocks noChangeAspect="1"/>
          </p:cNvPicPr>
          <p:nvPr/>
        </p:nvPicPr>
        <p:blipFill>
          <a:blip r:embed="rId7"/>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34882849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32AE8BEB-ED46-4722-B896-D5D74109CA4E}"/>
              </a:ext>
            </a:extLst>
          </p:cNvPr>
          <p:cNvSpPr txBox="1"/>
          <p:nvPr/>
        </p:nvSpPr>
        <p:spPr>
          <a:xfrm>
            <a:off x="9296400" y="1951496"/>
            <a:ext cx="2814029" cy="4185761"/>
          </a:xfrm>
          <a:prstGeom prst="rect">
            <a:avLst/>
          </a:prstGeom>
          <a:noFill/>
          <a:ln>
            <a:solidFill>
              <a:schemeClr val="tx1"/>
            </a:solidFill>
          </a:ln>
        </p:spPr>
        <p:txBody>
          <a:bodyPr wrap="square" rtlCol="0">
            <a:spAutoFit/>
          </a:bodyPr>
          <a:lstStyle/>
          <a:p>
            <a:pPr algn="ctr"/>
            <a:r>
              <a:rPr lang="en-GB" sz="1400"/>
              <a:t>There are several types of uncooperativeness, including the below. </a:t>
            </a:r>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endParaRPr lang="en-GB" sz="1400"/>
          </a:p>
          <a:p>
            <a:pPr algn="ctr"/>
            <a:r>
              <a:rPr lang="en-GB" sz="1400"/>
              <a:t>To read more about each read </a:t>
            </a:r>
          </a:p>
          <a:p>
            <a:pPr algn="ctr"/>
            <a:r>
              <a:rPr lang="en-GB" sz="1400">
                <a:hlinkClick r:id="rId2"/>
              </a:rPr>
              <a:t>‘Recognising Disguised Compliance and Disengagement Among Families: Practice Guidance’</a:t>
            </a:r>
            <a:endParaRPr lang="en-GB" sz="1400"/>
          </a:p>
        </p:txBody>
      </p:sp>
      <p:sp>
        <p:nvSpPr>
          <p:cNvPr id="5" name="Title 1">
            <a:extLst>
              <a:ext uri="{FF2B5EF4-FFF2-40B4-BE49-F238E27FC236}">
                <a16:creationId xmlns:a16="http://schemas.microsoft.com/office/drawing/2014/main" id="{0314479C-F00F-FDFF-F7D3-70A2C55A1152}"/>
              </a:ext>
            </a:extLst>
          </p:cNvPr>
          <p:cNvSpPr txBox="1">
            <a:spLocks/>
          </p:cNvSpPr>
          <p:nvPr/>
        </p:nvSpPr>
        <p:spPr>
          <a:xfrm>
            <a:off x="-1" y="55296"/>
            <a:ext cx="5267326" cy="49715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a:solidFill>
                  <a:schemeClr val="bg1"/>
                </a:solidFill>
              </a:rPr>
              <a:t>Working with resistance</a:t>
            </a:r>
          </a:p>
        </p:txBody>
      </p:sp>
      <p:sp>
        <p:nvSpPr>
          <p:cNvPr id="11" name="Rectangle 10">
            <a:extLst>
              <a:ext uri="{FF2B5EF4-FFF2-40B4-BE49-F238E27FC236}">
                <a16:creationId xmlns:a16="http://schemas.microsoft.com/office/drawing/2014/main" id="{05323F6F-9F27-FF88-A281-2E42E9DE50B7}"/>
              </a:ext>
            </a:extLst>
          </p:cNvPr>
          <p:cNvSpPr/>
          <p:nvPr/>
        </p:nvSpPr>
        <p:spPr>
          <a:xfrm>
            <a:off x="101127" y="682382"/>
            <a:ext cx="11933151" cy="1141407"/>
          </a:xfrm>
          <a:prstGeom prst="rect">
            <a:avLst/>
          </a:prstGeom>
          <a:solidFill>
            <a:srgbClr val="D2B3F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0" i="0">
                <a:solidFill>
                  <a:srgbClr val="333333"/>
                </a:solidFill>
                <a:effectLst/>
              </a:rPr>
              <a:t>From time to time all agencies will encounter families whose compliance is apparent rather than genuine, or who are more obviously reluctant, resistant or sometimes angry or hostile to their approaches.</a:t>
            </a:r>
            <a:endParaRPr lang="en-US" sz="1400">
              <a:solidFill>
                <a:srgbClr val="333333"/>
              </a:solidFill>
            </a:endParaRPr>
          </a:p>
          <a:p>
            <a:endParaRPr lang="en-US" sz="1400" b="0" i="0">
              <a:solidFill>
                <a:srgbClr val="333333"/>
              </a:solidFill>
              <a:effectLst/>
            </a:endParaRPr>
          </a:p>
          <a:p>
            <a:r>
              <a:rPr lang="en-US" sz="1400" b="0" i="0">
                <a:solidFill>
                  <a:srgbClr val="333333"/>
                </a:solidFill>
                <a:effectLst/>
              </a:rPr>
              <a:t>In extreme cases, professionals can experience intimidation, abuse, threats of violence and actual violence. The child's welfare should always remain paramount and where professionals are too scared to confront the family, they must consider what life is like for a child in the family.</a:t>
            </a:r>
            <a:endParaRPr lang="en-US" sz="1400">
              <a:solidFill>
                <a:srgbClr val="333333"/>
              </a:solidFill>
            </a:endParaRPr>
          </a:p>
        </p:txBody>
      </p:sp>
      <p:sp>
        <p:nvSpPr>
          <p:cNvPr id="13" name="Rectangle 12">
            <a:extLst>
              <a:ext uri="{FF2B5EF4-FFF2-40B4-BE49-F238E27FC236}">
                <a16:creationId xmlns:a16="http://schemas.microsoft.com/office/drawing/2014/main" id="{E7F6A19E-D5D2-5BF6-8C78-F815DC475C50}"/>
              </a:ext>
            </a:extLst>
          </p:cNvPr>
          <p:cNvSpPr/>
          <p:nvPr/>
        </p:nvSpPr>
        <p:spPr>
          <a:xfrm>
            <a:off x="10690575" y="3560062"/>
            <a:ext cx="1269842" cy="586579"/>
          </a:xfrm>
          <a:prstGeom prst="rect">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Disguised Compliance</a:t>
            </a:r>
          </a:p>
        </p:txBody>
      </p:sp>
      <p:sp>
        <p:nvSpPr>
          <p:cNvPr id="16" name="Rectangle 15">
            <a:extLst>
              <a:ext uri="{FF2B5EF4-FFF2-40B4-BE49-F238E27FC236}">
                <a16:creationId xmlns:a16="http://schemas.microsoft.com/office/drawing/2014/main" id="{0A46535D-C6BE-E4FC-D02A-C7E7E1D566FE}"/>
              </a:ext>
            </a:extLst>
          </p:cNvPr>
          <p:cNvSpPr/>
          <p:nvPr/>
        </p:nvSpPr>
        <p:spPr>
          <a:xfrm>
            <a:off x="9420732" y="3586466"/>
            <a:ext cx="1269843" cy="560177"/>
          </a:xfrm>
          <a:prstGeom prst="rect">
            <a:avLst/>
          </a:prstGeom>
          <a:solidFill>
            <a:schemeClr val="accent6">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Confrontation</a:t>
            </a:r>
          </a:p>
        </p:txBody>
      </p:sp>
      <p:sp>
        <p:nvSpPr>
          <p:cNvPr id="17" name="Rectangle 16">
            <a:extLst>
              <a:ext uri="{FF2B5EF4-FFF2-40B4-BE49-F238E27FC236}">
                <a16:creationId xmlns:a16="http://schemas.microsoft.com/office/drawing/2014/main" id="{7CA9AAA7-4147-E9F8-FF8D-CE70CF0DD9D3}"/>
              </a:ext>
            </a:extLst>
          </p:cNvPr>
          <p:cNvSpPr/>
          <p:nvPr/>
        </p:nvSpPr>
        <p:spPr>
          <a:xfrm>
            <a:off x="10690575" y="3027864"/>
            <a:ext cx="1269843" cy="560176"/>
          </a:xfrm>
          <a:prstGeom prst="rect">
            <a:avLst/>
          </a:prstGeom>
          <a:solidFill>
            <a:srgbClr val="D2B3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Avoidance</a:t>
            </a:r>
          </a:p>
        </p:txBody>
      </p:sp>
      <p:sp>
        <p:nvSpPr>
          <p:cNvPr id="18" name="Rectangle 17">
            <a:extLst>
              <a:ext uri="{FF2B5EF4-FFF2-40B4-BE49-F238E27FC236}">
                <a16:creationId xmlns:a16="http://schemas.microsoft.com/office/drawing/2014/main" id="{ECBB9841-2E8A-2A64-7D7D-F3CDAE596B9B}"/>
              </a:ext>
            </a:extLst>
          </p:cNvPr>
          <p:cNvSpPr/>
          <p:nvPr/>
        </p:nvSpPr>
        <p:spPr>
          <a:xfrm>
            <a:off x="9420733" y="3027864"/>
            <a:ext cx="1269842" cy="560176"/>
          </a:xfrm>
          <a:prstGeom prst="rect">
            <a:avLst/>
          </a:prstGeom>
          <a:solidFill>
            <a:schemeClr val="accent5">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solidFill>
                  <a:schemeClr val="tx1"/>
                </a:solidFill>
              </a:rPr>
              <a:t>Ambivalence</a:t>
            </a:r>
          </a:p>
        </p:txBody>
      </p:sp>
      <p:sp>
        <p:nvSpPr>
          <p:cNvPr id="19" name="Rectangle 18">
            <a:extLst>
              <a:ext uri="{FF2B5EF4-FFF2-40B4-BE49-F238E27FC236}">
                <a16:creationId xmlns:a16="http://schemas.microsoft.com/office/drawing/2014/main" id="{734197A4-EB1F-1C22-8176-70FF685E6716}"/>
              </a:ext>
            </a:extLst>
          </p:cNvPr>
          <p:cNvSpPr/>
          <p:nvPr/>
        </p:nvSpPr>
        <p:spPr>
          <a:xfrm>
            <a:off x="10055653" y="4146641"/>
            <a:ext cx="1269843" cy="560177"/>
          </a:xfrm>
          <a:prstGeom prst="rect">
            <a:avLst/>
          </a:prstGeom>
          <a:solidFill>
            <a:srgbClr val="D2B3FB"/>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0" i="0">
                <a:solidFill>
                  <a:schemeClr val="tx1"/>
                </a:solidFill>
                <a:effectLst/>
              </a:rPr>
              <a:t>Violence</a:t>
            </a:r>
            <a:endParaRPr lang="en-GB" sz="1400">
              <a:solidFill>
                <a:schemeClr val="tx1"/>
              </a:solidFill>
            </a:endParaRPr>
          </a:p>
        </p:txBody>
      </p:sp>
      <p:sp>
        <p:nvSpPr>
          <p:cNvPr id="22" name="TextBox 21">
            <a:extLst>
              <a:ext uri="{FF2B5EF4-FFF2-40B4-BE49-F238E27FC236}">
                <a16:creationId xmlns:a16="http://schemas.microsoft.com/office/drawing/2014/main" id="{2EC2D54D-E6A9-01CF-9002-D0ADFB34803D}"/>
              </a:ext>
            </a:extLst>
          </p:cNvPr>
          <p:cNvSpPr txBox="1"/>
          <p:nvPr/>
        </p:nvSpPr>
        <p:spPr>
          <a:xfrm>
            <a:off x="101127" y="1951496"/>
            <a:ext cx="9067226" cy="4616648"/>
          </a:xfrm>
          <a:prstGeom prst="rect">
            <a:avLst/>
          </a:prstGeom>
          <a:solidFill>
            <a:schemeClr val="accent5">
              <a:lumMod val="40000"/>
              <a:lumOff val="60000"/>
            </a:schemeClr>
          </a:solidFill>
          <a:ln>
            <a:solidFill>
              <a:schemeClr val="accent1">
                <a:lumMod val="40000"/>
                <a:lumOff val="60000"/>
              </a:schemeClr>
            </a:solidFill>
          </a:ln>
        </p:spPr>
        <p:txBody>
          <a:bodyPr wrap="square" rtlCol="0">
            <a:spAutoFit/>
          </a:bodyPr>
          <a:lstStyle/>
          <a:p>
            <a:pPr algn="l"/>
            <a:r>
              <a:rPr lang="en-US" sz="1400" b="0" i="0">
                <a:effectLst/>
                <a:latin typeface="Arial" panose="020B0604020202020204" pitchFamily="34" charset="0"/>
                <a:cs typeface="Arial" panose="020B0604020202020204" pitchFamily="34" charset="0"/>
              </a:rPr>
              <a:t>There are a variety of reasons why some families may be uncooperative with professionals, including the fact that they:</a:t>
            </a: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endParaRPr lang="en-US" sz="1400" b="0" i="0">
              <a:effectLst/>
              <a:latin typeface="Arial" panose="020B0604020202020204" pitchFamily="34" charset="0"/>
              <a:cs typeface="Arial" panose="020B0604020202020204" pitchFamily="34" charset="0"/>
            </a:endParaRPr>
          </a:p>
          <a:p>
            <a:pPr algn="l"/>
            <a:endParaRPr lang="en-US" sz="1400">
              <a:latin typeface="Arial" panose="020B0604020202020204" pitchFamily="34" charset="0"/>
              <a:cs typeface="Arial" panose="020B0604020202020204" pitchFamily="34" charset="0"/>
            </a:endParaRPr>
          </a:p>
          <a:p>
            <a:pPr algn="l"/>
            <a:r>
              <a:rPr lang="en-US" sz="1400" b="0" i="0">
                <a:effectLst/>
                <a:latin typeface="Arial" panose="020B0604020202020204" pitchFamily="34" charset="0"/>
                <a:cs typeface="Arial" panose="020B0604020202020204" pitchFamily="34" charset="0"/>
              </a:rPr>
              <a:t>A range of social, cultural and psychological factors influence the behaviour of parents. The more uncooperative the family, the more likely it is that the main influences are psychological.</a:t>
            </a:r>
          </a:p>
          <a:p>
            <a:pPr algn="l"/>
            <a:endParaRPr lang="en-US" sz="1400" b="0" i="0">
              <a:effectLst/>
              <a:latin typeface="Arial" panose="020B0604020202020204" pitchFamily="34" charset="0"/>
              <a:cs typeface="Arial" panose="020B0604020202020204" pitchFamily="34" charset="0"/>
            </a:endParaRPr>
          </a:p>
          <a:p>
            <a:pPr algn="l"/>
            <a:r>
              <a:rPr lang="en-US" sz="1400" b="0" i="0">
                <a:effectLst/>
                <a:latin typeface="Arial" panose="020B0604020202020204" pitchFamily="34" charset="0"/>
                <a:cs typeface="Arial" panose="020B0604020202020204" pitchFamily="34" charset="0"/>
              </a:rPr>
              <a:t>In general, a parent will try to regain control over their lives, but they may be overwhelmed by pain, depression, anxiety and guilt resulting from earlier losses in their lives. Paradoxically, the uncooperativeness may be the moment at which the person opens up their feelings, albeit negative ones, at the prospect of help. They are unlikely to be aware of this process going on. </a:t>
            </a:r>
            <a:endParaRPr lang="en-GB" sz="1400">
              <a:latin typeface="Arial" panose="020B0604020202020204" pitchFamily="34" charset="0"/>
              <a:cs typeface="Arial" panose="020B0604020202020204" pitchFamily="34" charset="0"/>
            </a:endParaRPr>
          </a:p>
        </p:txBody>
      </p:sp>
      <p:graphicFrame>
        <p:nvGraphicFramePr>
          <p:cNvPr id="23" name="Table 22">
            <a:extLst>
              <a:ext uri="{FF2B5EF4-FFF2-40B4-BE49-F238E27FC236}">
                <a16:creationId xmlns:a16="http://schemas.microsoft.com/office/drawing/2014/main" id="{DF2F7CB0-DEEE-35EE-F977-36208984F2CB}"/>
              </a:ext>
            </a:extLst>
          </p:cNvPr>
          <p:cNvGraphicFramePr>
            <a:graphicFrameLocks noGrp="1"/>
          </p:cNvGraphicFramePr>
          <p:nvPr>
            <p:extLst>
              <p:ext uri="{D42A27DB-BD31-4B8C-83A1-F6EECF244321}">
                <p14:modId xmlns:p14="http://schemas.microsoft.com/office/powerpoint/2010/main" val="2487123396"/>
              </p:ext>
            </p:extLst>
          </p:nvPr>
        </p:nvGraphicFramePr>
        <p:xfrm>
          <a:off x="125092" y="2510565"/>
          <a:ext cx="9043262" cy="2298647"/>
        </p:xfrm>
        <a:graphic>
          <a:graphicData uri="http://schemas.openxmlformats.org/drawingml/2006/table">
            <a:tbl>
              <a:tblPr firstRow="1" bandRow="1">
                <a:tableStyleId>{5C22544A-7EE6-4342-B048-85BDC9FD1C3A}</a:tableStyleId>
              </a:tblPr>
              <a:tblGrid>
                <a:gridCol w="4445464">
                  <a:extLst>
                    <a:ext uri="{9D8B030D-6E8A-4147-A177-3AD203B41FA5}">
                      <a16:colId xmlns:a16="http://schemas.microsoft.com/office/drawing/2014/main" val="2918705088"/>
                    </a:ext>
                  </a:extLst>
                </a:gridCol>
                <a:gridCol w="4597798">
                  <a:extLst>
                    <a:ext uri="{9D8B030D-6E8A-4147-A177-3AD203B41FA5}">
                      <a16:colId xmlns:a16="http://schemas.microsoft.com/office/drawing/2014/main" val="2746090315"/>
                    </a:ext>
                  </a:extLst>
                </a:gridCol>
              </a:tblGrid>
              <a:tr h="286294">
                <a:tc>
                  <a:txBody>
                    <a:bodyPr/>
                    <a:lstStyle/>
                    <a:p>
                      <a:pPr algn="ctr">
                        <a:buFont typeface="Arial" panose="020B0604020202020204" pitchFamily="34" charset="0"/>
                        <a:buNone/>
                      </a:pPr>
                      <a:r>
                        <a:rPr lang="en-US" sz="1400" b="0" i="0">
                          <a:solidFill>
                            <a:schemeClr val="tx1"/>
                          </a:solidFill>
                          <a:effectLst/>
                          <a:latin typeface="Arial" panose="020B0604020202020204" pitchFamily="34" charset="0"/>
                          <a:cs typeface="Arial" panose="020B0604020202020204" pitchFamily="34" charset="0"/>
                        </a:rPr>
                        <a:t>Do not want their privacy invaded</a:t>
                      </a:r>
                      <a:endParaRPr lang="en-GB" sz="1400">
                        <a:solidFill>
                          <a:schemeClr val="tx1"/>
                        </a:solidFill>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Have something to hide</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297149753"/>
                  </a:ext>
                </a:extLst>
              </a:tr>
              <a:tr h="286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Have difficulty in accepting there is a problem</a:t>
                      </a: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Resent/struggle with outside interference</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071566614"/>
                  </a:ext>
                </a:extLst>
              </a:tr>
              <a:tr h="28629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Have cultural differences</a:t>
                      </a:r>
                      <a:endParaRPr lang="en-GB" sz="1400">
                        <a:solidFill>
                          <a:schemeClr val="tx1"/>
                        </a:solidFill>
                      </a:endParaRPr>
                    </a:p>
                  </a:txBody>
                  <a:tcPr>
                    <a:solidFill>
                      <a:schemeClr val="accent5">
                        <a:lumMod val="20000"/>
                        <a:lumOff val="80000"/>
                      </a:schemeClr>
                    </a:solidFill>
                  </a:tcPr>
                </a:tc>
                <a:tc>
                  <a:txBody>
                    <a:bodyPr/>
                    <a:lstStyle/>
                    <a:p>
                      <a:pPr algn="ctr"/>
                      <a:r>
                        <a:rPr lang="en-US" sz="1400" b="0" i="0">
                          <a:solidFill>
                            <a:schemeClr val="tx1"/>
                          </a:solidFill>
                          <a:effectLst/>
                          <a:latin typeface="Arial" panose="020B0604020202020204" pitchFamily="34" charset="0"/>
                          <a:cs typeface="Arial" panose="020B0604020202020204" pitchFamily="34" charset="0"/>
                        </a:rPr>
                        <a:t>Resent/struggle with staff changes</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338915873"/>
                  </a:ext>
                </a:extLst>
              </a:tr>
              <a:tr h="4866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Lack understanding about what is being expected of them</a:t>
                      </a:r>
                    </a:p>
                  </a:txBody>
                  <a:tcPr>
                    <a:solidFill>
                      <a:schemeClr val="accent5">
                        <a:lumMod val="20000"/>
                        <a:lumOff val="80000"/>
                      </a:schemeClr>
                    </a:solidFill>
                  </a:tcPr>
                </a:tc>
                <a:tc>
                  <a:txBody>
                    <a:bodyPr/>
                    <a:lstStyle/>
                    <a:p>
                      <a:pPr algn="ctr"/>
                      <a:r>
                        <a:rPr lang="en-US" sz="1400" b="0" i="0">
                          <a:solidFill>
                            <a:schemeClr val="tx1"/>
                          </a:solidFill>
                          <a:effectLst/>
                          <a:latin typeface="Arial" panose="020B0604020202020204" pitchFamily="34" charset="0"/>
                          <a:cs typeface="Arial" panose="020B0604020202020204" pitchFamily="34" charset="0"/>
                        </a:rPr>
                        <a:t>Have poor previous experience of professional involvement</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734995710"/>
                  </a:ext>
                </a:extLst>
              </a:tr>
              <a:tr h="286294">
                <a:tc>
                  <a:txBody>
                    <a:bodyPr/>
                    <a:lstStyle/>
                    <a:p>
                      <a:pPr algn="ctr"/>
                      <a:r>
                        <a:rPr lang="en-US" sz="1400" b="0" i="0">
                          <a:solidFill>
                            <a:schemeClr val="tx1"/>
                          </a:solidFill>
                          <a:effectLst/>
                          <a:latin typeface="Arial" panose="020B0604020202020204" pitchFamily="34" charset="0"/>
                          <a:cs typeface="Arial" panose="020B0604020202020204" pitchFamily="34" charset="0"/>
                        </a:rPr>
                        <a:t>Dislike or fear of authority figures</a:t>
                      </a:r>
                      <a:endParaRPr lang="en-GB" sz="1400">
                        <a:solidFill>
                          <a:schemeClr val="tx1"/>
                        </a:solidFill>
                      </a:endParaRPr>
                    </a:p>
                  </a:txBody>
                  <a:tcPr>
                    <a:solidFill>
                      <a:schemeClr val="accent5">
                        <a:lumMod val="20000"/>
                        <a:lumOff val="80000"/>
                      </a:schemeClr>
                    </a:solidFill>
                  </a:tcPr>
                </a:tc>
                <a:tc>
                  <a:txBody>
                    <a:bodyPr/>
                    <a:lstStyle/>
                    <a:p>
                      <a:pPr algn="ctr"/>
                      <a:r>
                        <a:rPr lang="en-US" sz="1400" b="0" i="0">
                          <a:solidFill>
                            <a:schemeClr val="tx1"/>
                          </a:solidFill>
                          <a:effectLst/>
                          <a:latin typeface="Arial" panose="020B0604020202020204" pitchFamily="34" charset="0"/>
                          <a:cs typeface="Arial" panose="020B0604020202020204" pitchFamily="34" charset="0"/>
                        </a:rPr>
                        <a:t>Fear their children will be taken away</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243911881"/>
                  </a:ext>
                </a:extLst>
              </a:tr>
              <a:tr h="56128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Fear being judged to be poor parents because of substance misuse, mental health problems.</a:t>
                      </a:r>
                      <a:endParaRPr lang="en-GB" sz="1400">
                        <a:solidFill>
                          <a:schemeClr val="tx1"/>
                        </a:solidFill>
                      </a:endParaRPr>
                    </a:p>
                  </a:txBody>
                  <a:tcPr>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Feel they have nothing to lose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a:solidFill>
                            <a:schemeClr val="tx1"/>
                          </a:solidFill>
                          <a:effectLst/>
                          <a:latin typeface="Arial" panose="020B0604020202020204" pitchFamily="34" charset="0"/>
                          <a:cs typeface="Arial" panose="020B0604020202020204" pitchFamily="34" charset="0"/>
                        </a:rPr>
                        <a:t>(e.g., where the children have already been removed).</a:t>
                      </a:r>
                      <a:endParaRPr lang="en-GB" sz="140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653602831"/>
                  </a:ext>
                </a:extLst>
              </a:tr>
            </a:tbl>
          </a:graphicData>
        </a:graphic>
      </p:graphicFrame>
      <p:pic>
        <p:nvPicPr>
          <p:cNvPr id="4" name="Picture 3">
            <a:hlinkClick r:id="rId3" action="ppaction://hlinksldjump"/>
            <a:extLst>
              <a:ext uri="{FF2B5EF4-FFF2-40B4-BE49-F238E27FC236}">
                <a16:creationId xmlns:a16="http://schemas.microsoft.com/office/drawing/2014/main" id="{DCD535DD-D85C-6703-B833-D28D25E4305F}"/>
              </a:ext>
            </a:extLst>
          </p:cNvPr>
          <p:cNvPicPr>
            <a:picLocks noChangeAspect="1"/>
          </p:cNvPicPr>
          <p:nvPr/>
        </p:nvPicPr>
        <p:blipFill>
          <a:blip r:embed="rId4"/>
          <a:stretch>
            <a:fillRect/>
          </a:stretch>
        </p:blipFill>
        <p:spPr>
          <a:xfrm>
            <a:off x="11611586" y="6286212"/>
            <a:ext cx="512621" cy="526474"/>
          </a:xfrm>
          <a:prstGeom prst="rect">
            <a:avLst/>
          </a:prstGeom>
        </p:spPr>
      </p:pic>
      <p:sp>
        <p:nvSpPr>
          <p:cNvPr id="27" name="TextBox 26">
            <a:extLst>
              <a:ext uri="{FF2B5EF4-FFF2-40B4-BE49-F238E27FC236}">
                <a16:creationId xmlns:a16="http://schemas.microsoft.com/office/drawing/2014/main" id="{6136C0BF-BD23-0FE3-C95F-1D2833B982C8}"/>
              </a:ext>
            </a:extLst>
          </p:cNvPr>
          <p:cNvSpPr txBox="1"/>
          <p:nvPr/>
        </p:nvSpPr>
        <p:spPr>
          <a:xfrm>
            <a:off x="5267324" y="28246"/>
            <a:ext cx="6924676" cy="523220"/>
          </a:xfrm>
          <a:prstGeom prst="rect">
            <a:avLst/>
          </a:prstGeom>
          <a:noFill/>
        </p:spPr>
        <p:txBody>
          <a:bodyPr wrap="square">
            <a:spAutoFit/>
          </a:bodyPr>
          <a:lstStyle/>
          <a:p>
            <a:r>
              <a:rPr lang="en-US" sz="1400" b="0" i="0">
                <a:solidFill>
                  <a:srgbClr val="333333"/>
                </a:solidFill>
                <a:effectLst/>
              </a:rPr>
              <a:t>There can be a wide range of uncooperative behaviour by families towards professionals. </a:t>
            </a:r>
          </a:p>
        </p:txBody>
      </p:sp>
    </p:spTree>
    <p:extLst>
      <p:ext uri="{BB962C8B-B14F-4D97-AF65-F5344CB8AC3E}">
        <p14:creationId xmlns:p14="http://schemas.microsoft.com/office/powerpoint/2010/main" val="11742616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Hand drawn people asking questions illustration">
            <a:extLst>
              <a:ext uri="{FF2B5EF4-FFF2-40B4-BE49-F238E27FC236}">
                <a16:creationId xmlns:a16="http://schemas.microsoft.com/office/drawing/2014/main" id="{8C8A5459-CADC-2594-2D84-ED14409F062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075" y="4289385"/>
            <a:ext cx="894627" cy="65099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C79C175E-977A-332A-377D-B05744F1F056}"/>
              </a:ext>
            </a:extLst>
          </p:cNvPr>
          <p:cNvSpPr txBox="1"/>
          <p:nvPr/>
        </p:nvSpPr>
        <p:spPr>
          <a:xfrm>
            <a:off x="159073" y="4250040"/>
            <a:ext cx="7724297" cy="2339102"/>
          </a:xfrm>
          <a:prstGeom prst="rect">
            <a:avLst/>
          </a:prstGeom>
          <a:noFill/>
          <a:ln>
            <a:solidFill>
              <a:schemeClr val="tx1"/>
            </a:solidFill>
          </a:ln>
        </p:spPr>
        <p:txBody>
          <a:bodyPr wrap="square" rtlCol="0">
            <a:spAutoFit/>
          </a:bodyPr>
          <a:lstStyle/>
          <a:p>
            <a:r>
              <a:rPr lang="en-GB" sz="1400"/>
              <a:t>	</a:t>
            </a:r>
            <a:r>
              <a:rPr lang="en-GB" sz="1200"/>
              <a:t>Consider the advice provided in these videos and think about what phrases, words, 	responses, or questions you might prepare to challenge families in a constructive, 	helpful and supportive way.</a:t>
            </a:r>
          </a:p>
          <a:p>
            <a:endParaRPr lang="en-GB" sz="1200"/>
          </a:p>
          <a:p>
            <a:r>
              <a:rPr lang="en-GB" sz="1200"/>
              <a:t>When faced with resistance and challenge how might you asses the risk of the situation for the child?</a:t>
            </a:r>
          </a:p>
          <a:p>
            <a:endParaRPr lang="en-GB" sz="1200"/>
          </a:p>
          <a:p>
            <a:r>
              <a:rPr lang="en-GB" sz="1200"/>
              <a:t>How might you work in a trauma informed way to understand resistance or challenge? How might you work with the carer or family to understand more and move forward? </a:t>
            </a:r>
          </a:p>
          <a:p>
            <a:endParaRPr lang="en-GB" sz="1200"/>
          </a:p>
          <a:p>
            <a:r>
              <a:rPr lang="en-GB" sz="1200"/>
              <a:t>Are there other services that the carer might engage with, for instance?</a:t>
            </a:r>
          </a:p>
          <a:p>
            <a:endParaRPr lang="en-GB" sz="1200"/>
          </a:p>
          <a:p>
            <a:r>
              <a:rPr lang="en-GB" sz="1200"/>
              <a:t>You might want to discuss these in supervision or as part of a team meeting or training session. </a:t>
            </a:r>
            <a:endParaRPr lang="en-GB" sz="1600"/>
          </a:p>
        </p:txBody>
      </p:sp>
      <p:sp>
        <p:nvSpPr>
          <p:cNvPr id="18" name="TextBox 17">
            <a:extLst>
              <a:ext uri="{FF2B5EF4-FFF2-40B4-BE49-F238E27FC236}">
                <a16:creationId xmlns:a16="http://schemas.microsoft.com/office/drawing/2014/main" id="{42D231A7-286D-4FE0-5805-64EDEBAD4876}"/>
              </a:ext>
            </a:extLst>
          </p:cNvPr>
          <p:cNvSpPr txBox="1"/>
          <p:nvPr/>
        </p:nvSpPr>
        <p:spPr>
          <a:xfrm>
            <a:off x="159076" y="644563"/>
            <a:ext cx="4883442" cy="3539430"/>
          </a:xfrm>
          <a:prstGeom prst="rect">
            <a:avLst/>
          </a:prstGeom>
          <a:solidFill>
            <a:schemeClr val="accent5">
              <a:lumMod val="40000"/>
              <a:lumOff val="60000"/>
            </a:schemeClr>
          </a:solidFill>
          <a:ln>
            <a:solidFill>
              <a:schemeClr val="accent1">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cs typeface="Arial" panose="020B0604020202020204" pitchFamily="34" charset="0"/>
              </a:rPr>
              <a:t>Watch this short video (3:18) on working with resistance to understand this further.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p:txBody>
      </p:sp>
      <p:sp>
        <p:nvSpPr>
          <p:cNvPr id="5" name="Title 1">
            <a:extLst>
              <a:ext uri="{FF2B5EF4-FFF2-40B4-BE49-F238E27FC236}">
                <a16:creationId xmlns:a16="http://schemas.microsoft.com/office/drawing/2014/main" id="{0314479C-F00F-FDFF-F7D3-70A2C55A1152}"/>
              </a:ext>
            </a:extLst>
          </p:cNvPr>
          <p:cNvSpPr txBox="1">
            <a:spLocks/>
          </p:cNvSpPr>
          <p:nvPr/>
        </p:nvSpPr>
        <p:spPr>
          <a:xfrm>
            <a:off x="-1" y="55296"/>
            <a:ext cx="4733925" cy="49715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3200">
                <a:solidFill>
                  <a:schemeClr val="bg1"/>
                </a:solidFill>
              </a:rPr>
              <a:t>Working with resistance</a:t>
            </a:r>
          </a:p>
        </p:txBody>
      </p:sp>
      <p:sp>
        <p:nvSpPr>
          <p:cNvPr id="11" name="TextBox 10">
            <a:extLst>
              <a:ext uri="{FF2B5EF4-FFF2-40B4-BE49-F238E27FC236}">
                <a16:creationId xmlns:a16="http://schemas.microsoft.com/office/drawing/2014/main" id="{479EE77C-CE7E-AE81-A159-5F4457D93EE5}"/>
              </a:ext>
            </a:extLst>
          </p:cNvPr>
          <p:cNvSpPr txBox="1"/>
          <p:nvPr/>
        </p:nvSpPr>
        <p:spPr>
          <a:xfrm>
            <a:off x="8156621" y="4450095"/>
            <a:ext cx="3454965" cy="1938992"/>
          </a:xfrm>
          <a:prstGeom prst="rect">
            <a:avLst/>
          </a:prstGeom>
          <a:solidFill>
            <a:schemeClr val="accent6">
              <a:lumMod val="40000"/>
              <a:lumOff val="60000"/>
            </a:schemeClr>
          </a:solidFill>
          <a:ln>
            <a:solidFill>
              <a:schemeClr val="accent6">
                <a:lumMod val="40000"/>
                <a:lumOff val="60000"/>
              </a:schemeClr>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cs typeface="Arial" panose="020B0604020202020204" pitchFamily="34" charset="0"/>
              </a:rPr>
              <a:t>The </a:t>
            </a:r>
            <a:r>
              <a:rPr lang="en-US" sz="1200">
                <a:cs typeface="Arial" panose="020B0604020202020204" pitchFamily="34" charset="0"/>
                <a:hlinkClick r:id="rId5"/>
              </a:rPr>
              <a:t>Professional Curiosity Resource Pack</a:t>
            </a:r>
            <a:r>
              <a:rPr lang="en-US" sz="1200">
                <a:cs typeface="Arial" panose="020B0604020202020204" pitchFamily="34" charset="0"/>
              </a:rPr>
              <a:t> can be used to support practitioners with how to engage and work with families in a professionally curious way. </a:t>
            </a:r>
            <a:endParaRPr kumimoji="0" lang="en-US" sz="1200" b="0" i="0" u="none" strike="noStrike" kern="1200" cap="none" spc="0" normalizeH="0" baseline="0" noProof="0">
              <a:ln>
                <a:noFill/>
              </a:ln>
              <a:effectLst/>
              <a:uLnTx/>
              <a:uFillTx/>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effectLst/>
                <a:uLnTx/>
                <a:uFillTx/>
                <a:ea typeface="+mn-ea"/>
                <a:cs typeface="Arial" panose="020B0604020202020204" pitchFamily="34" charset="0"/>
              </a:rPr>
              <a:t>There is a 1-day LSCP face to face course titled </a:t>
            </a:r>
            <a:r>
              <a:rPr kumimoji="0" lang="en-US" sz="1200" b="0" i="1" u="none" strike="noStrike" kern="1200" cap="none" spc="0" normalizeH="0" baseline="0" noProof="0">
                <a:ln>
                  <a:noFill/>
                </a:ln>
                <a:effectLst/>
                <a:uLnTx/>
                <a:uFillTx/>
                <a:ea typeface="+mn-ea"/>
                <a:cs typeface="Arial" panose="020B0604020202020204" pitchFamily="34" charset="0"/>
              </a:rPr>
              <a:t>‘Recognise Disguised Compliance and Disengagement with Families</a:t>
            </a:r>
            <a:r>
              <a:rPr kumimoji="0" lang="en-US" sz="1200" b="0" i="0" u="none" strike="noStrike" kern="1200" cap="none" spc="0" normalizeH="0" baseline="0" noProof="0">
                <a:ln>
                  <a:noFill/>
                </a:ln>
                <a:effectLst/>
                <a:uLnTx/>
                <a:uFillTx/>
                <a:ea typeface="+mn-ea"/>
                <a:cs typeface="Arial" panose="020B0604020202020204" pitchFamily="34" charset="0"/>
              </a:rPr>
              <a:t>’ available to complete via Enable. Full</a:t>
            </a:r>
            <a:r>
              <a:rPr lang="en-US" sz="1200">
                <a:cs typeface="Arial" panose="020B0604020202020204" pitchFamily="34" charset="0"/>
              </a:rPr>
              <a:t> details on training can be found on the </a:t>
            </a:r>
            <a:r>
              <a:rPr lang="en-US" sz="1200">
                <a:cs typeface="Arial" panose="020B0604020202020204" pitchFamily="34" charset="0"/>
                <a:hlinkClick r:id="rId6"/>
              </a:rPr>
              <a:t>LSCP Training Page</a:t>
            </a:r>
            <a:r>
              <a:rPr lang="en-US" sz="1200">
                <a:cs typeface="Arial" panose="020B0604020202020204" pitchFamily="34" charset="0"/>
              </a:rPr>
              <a:t>.</a:t>
            </a:r>
          </a:p>
        </p:txBody>
      </p:sp>
      <p:pic>
        <p:nvPicPr>
          <p:cNvPr id="14" name="Online Media 5" title="Ruth Pearson | Working with resistant, hostile &amp; uncooperative families">
            <a:hlinkClick r:id="" action="ppaction://media"/>
            <a:extLst>
              <a:ext uri="{FF2B5EF4-FFF2-40B4-BE49-F238E27FC236}">
                <a16:creationId xmlns:a16="http://schemas.microsoft.com/office/drawing/2014/main" id="{CF927BFE-C7BD-64C7-0AE6-455AFF2D2DAA}"/>
              </a:ext>
            </a:extLst>
          </p:cNvPr>
          <p:cNvPicPr>
            <a:picLocks noRot="1" noChangeAspect="1"/>
          </p:cNvPicPr>
          <p:nvPr>
            <a:videoFile r:link="rId1"/>
          </p:nvPr>
        </p:nvPicPr>
        <p:blipFill>
          <a:blip r:embed="rId7"/>
          <a:stretch>
            <a:fillRect/>
          </a:stretch>
        </p:blipFill>
        <p:spPr>
          <a:xfrm>
            <a:off x="243572" y="1424662"/>
            <a:ext cx="4714450" cy="2663665"/>
          </a:xfrm>
          <a:prstGeom prst="rect">
            <a:avLst/>
          </a:prstGeom>
        </p:spPr>
      </p:pic>
      <p:sp>
        <p:nvSpPr>
          <p:cNvPr id="17" name="TextBox 16">
            <a:extLst>
              <a:ext uri="{FF2B5EF4-FFF2-40B4-BE49-F238E27FC236}">
                <a16:creationId xmlns:a16="http://schemas.microsoft.com/office/drawing/2014/main" id="{C48BEC1C-950F-EEF4-7F00-2CF0862819F5}"/>
              </a:ext>
            </a:extLst>
          </p:cNvPr>
          <p:cNvSpPr txBox="1"/>
          <p:nvPr/>
        </p:nvSpPr>
        <p:spPr>
          <a:xfrm>
            <a:off x="4733924" y="55296"/>
            <a:ext cx="7199266" cy="523220"/>
          </a:xfrm>
          <a:prstGeom prst="rect">
            <a:avLst/>
          </a:prstGeom>
          <a:noFill/>
        </p:spPr>
        <p:txBody>
          <a:bodyPr wrap="square" rtlCol="0">
            <a:spAutoFit/>
          </a:bodyPr>
          <a:lstStyle/>
          <a:p>
            <a:r>
              <a:rPr lang="en-GB" sz="1400"/>
              <a:t>To understand the reasons behind any resistance, professionals should try to work with the carer and wider family to understand what is causing this response. </a:t>
            </a:r>
          </a:p>
        </p:txBody>
      </p:sp>
      <p:sp>
        <p:nvSpPr>
          <p:cNvPr id="23" name="TextBox 22">
            <a:extLst>
              <a:ext uri="{FF2B5EF4-FFF2-40B4-BE49-F238E27FC236}">
                <a16:creationId xmlns:a16="http://schemas.microsoft.com/office/drawing/2014/main" id="{1F839AE8-1E32-741B-8931-2A2EF5623FEA}"/>
              </a:ext>
            </a:extLst>
          </p:cNvPr>
          <p:cNvSpPr txBox="1"/>
          <p:nvPr/>
        </p:nvSpPr>
        <p:spPr>
          <a:xfrm>
            <a:off x="5127014" y="644563"/>
            <a:ext cx="6997193" cy="3539430"/>
          </a:xfrm>
          <a:prstGeom prst="rect">
            <a:avLst/>
          </a:prstGeom>
          <a:solidFill>
            <a:srgbClr val="D2B3FB"/>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cs typeface="Arial" panose="020B0604020202020204" pitchFamily="34" charset="0"/>
              </a:rPr>
              <a:t>Motivational Interviewing can be used to ensure that we are working with a family and understanding their experiences and ideas for moving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a:cs typeface="Arial" panose="020B0604020202020204" pitchFamily="34" charset="0"/>
              </a:rPr>
              <a:t>Watch this short video (2:07) which explains motivational interviewing and the benefits of working with families to empower them and encourage sustainable change.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cs typeface="Arial" panose="020B0604020202020204" pitchFamily="34" charset="0"/>
            </a:endParaRPr>
          </a:p>
        </p:txBody>
      </p:sp>
      <p:pic>
        <p:nvPicPr>
          <p:cNvPr id="24" name="Online Media 8" title="Lifting the Burden in Motivational Interviewing">
            <a:hlinkClick r:id="" action="ppaction://media"/>
            <a:extLst>
              <a:ext uri="{FF2B5EF4-FFF2-40B4-BE49-F238E27FC236}">
                <a16:creationId xmlns:a16="http://schemas.microsoft.com/office/drawing/2014/main" id="{26BA8F48-1D77-953F-ECEC-12D9C956AD22}"/>
              </a:ext>
            </a:extLst>
          </p:cNvPr>
          <p:cNvPicPr>
            <a:picLocks noRot="1" noChangeAspect="1"/>
          </p:cNvPicPr>
          <p:nvPr>
            <a:videoFile r:link="rId2"/>
          </p:nvPr>
        </p:nvPicPr>
        <p:blipFill>
          <a:blip r:embed="rId8"/>
          <a:stretch>
            <a:fillRect/>
          </a:stretch>
        </p:blipFill>
        <p:spPr>
          <a:xfrm>
            <a:off x="6498596" y="1786400"/>
            <a:ext cx="4243527" cy="2301927"/>
          </a:xfrm>
          <a:prstGeom prst="rect">
            <a:avLst/>
          </a:prstGeom>
        </p:spPr>
      </p:pic>
      <p:pic>
        <p:nvPicPr>
          <p:cNvPr id="4" name="Picture 3">
            <a:hlinkClick r:id="rId9" action="ppaction://hlinksldjump"/>
            <a:extLst>
              <a:ext uri="{FF2B5EF4-FFF2-40B4-BE49-F238E27FC236}">
                <a16:creationId xmlns:a16="http://schemas.microsoft.com/office/drawing/2014/main" id="{DCD535DD-D85C-6703-B833-D28D25E4305F}"/>
              </a:ext>
            </a:extLst>
          </p:cNvPr>
          <p:cNvPicPr>
            <a:picLocks noChangeAspect="1"/>
          </p:cNvPicPr>
          <p:nvPr/>
        </p:nvPicPr>
        <p:blipFill>
          <a:blip r:embed="rId10"/>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899770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4"/>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14"/>
                                        </p:tgtEl>
                                      </p:cBhvr>
                                    </p:cmd>
                                  </p:childTnLst>
                                </p:cTn>
                              </p:par>
                            </p:childTnLst>
                          </p:cTn>
                        </p:par>
                      </p:childTnLst>
                    </p:cTn>
                  </p:par>
                </p:childTnLst>
              </p:cTn>
              <p:nextCondLst>
                <p:cond evt="onClick" delay="0">
                  <p:tgtEl>
                    <p:spTgt spid="14"/>
                  </p:tgtEl>
                </p:cond>
              </p:nextCondLst>
            </p:seq>
            <p:video>
              <p:cMediaNode vol="80000">
                <p:cTn id="16" fill="hold" display="0">
                  <p:stCondLst>
                    <p:cond delay="indefinite"/>
                  </p:stCondLst>
                </p:cTn>
                <p:tgtEl>
                  <p:spTgt spid="14"/>
                </p:tgtEl>
              </p:cMediaNode>
            </p:video>
            <p:seq concurrent="1" nextAc="seek">
              <p:cTn id="17" restart="whenNotActive" fill="hold" evtFilter="cancelBubble" nodeType="interactiveSeq">
                <p:stCondLst>
                  <p:cond evt="onClick" delay="0">
                    <p:tgtEl>
                      <p:spTgt spid="2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24"/>
                                        </p:tgtEl>
                                      </p:cBhvr>
                                    </p:cmd>
                                  </p:childTnLst>
                                </p:cTn>
                              </p:par>
                            </p:childTnLst>
                          </p:cTn>
                        </p:par>
                      </p:childTnLst>
                    </p:cTn>
                  </p:par>
                </p:childTnLst>
              </p:cTn>
              <p:nextCondLst>
                <p:cond evt="onClick" delay="0">
                  <p:tgtEl>
                    <p:spTgt spid="24"/>
                  </p:tgtEl>
                </p:cond>
              </p:nextCondLst>
            </p:seq>
            <p:video>
              <p:cMediaNode vol="80000">
                <p:cTn id="22" fill="hold" display="0">
                  <p:stCondLst>
                    <p:cond delay="indefinite"/>
                  </p:stCondLst>
                </p:cTn>
                <p:tgtEl>
                  <p:spTgt spid="2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logo for a company&#10;&#10;Description automatically generated">
            <a:extLst>
              <a:ext uri="{FF2B5EF4-FFF2-40B4-BE49-F238E27FC236}">
                <a16:creationId xmlns:a16="http://schemas.microsoft.com/office/drawing/2014/main" id="{11948B1F-49AF-5882-88FE-7961F7B178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91226" y="5939993"/>
            <a:ext cx="1497726" cy="917997"/>
          </a:xfrm>
          <a:prstGeom prst="rect">
            <a:avLst/>
          </a:prstGeom>
        </p:spPr>
      </p:pic>
      <p:sp>
        <p:nvSpPr>
          <p:cNvPr id="4" name="TextBox 3">
            <a:extLst>
              <a:ext uri="{FF2B5EF4-FFF2-40B4-BE49-F238E27FC236}">
                <a16:creationId xmlns:a16="http://schemas.microsoft.com/office/drawing/2014/main" id="{547A07B8-51A1-1FCD-5590-36C135C50AE4}"/>
              </a:ext>
            </a:extLst>
          </p:cNvPr>
          <p:cNvSpPr txBox="1"/>
          <p:nvPr/>
        </p:nvSpPr>
        <p:spPr>
          <a:xfrm>
            <a:off x="141372" y="5786308"/>
            <a:ext cx="8213761" cy="646331"/>
          </a:xfrm>
          <a:prstGeom prst="rect">
            <a:avLst/>
          </a:prstGeom>
          <a:solidFill>
            <a:schemeClr val="accent5">
              <a:lumMod val="40000"/>
              <a:lumOff val="60000"/>
            </a:schemeClr>
          </a:solid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panose="020B0604020202020204"/>
                <a:ea typeface="+mn-ea"/>
                <a:cs typeface="+mn-cs"/>
              </a:rPr>
              <a:t>Note: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Use of the word Child/ren refers to Child/Young Person up to the age of 18 or 25 if services remain involved</a:t>
            </a:r>
            <a:endParaRPr kumimoji="0" lang="en-GB" sz="1200" b="0" i="0" u="none" strike="noStrike" kern="1200" cap="none" spc="0" normalizeH="0" baseline="0" noProof="0">
              <a:ln>
                <a:noFill/>
              </a:ln>
              <a:solidFill>
                <a:prstClr val="black"/>
              </a:solidFill>
              <a:effectLst/>
              <a:uLnTx/>
              <a:uFillTx/>
              <a:latin typeface="Arial" panose="020B0604020202020204"/>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a:ea typeface="+mn-ea"/>
                <a:cs typeface="+mn-cs"/>
              </a:rPr>
              <a:t>Use of the word Carer/s refers to Parents and Carers</a:t>
            </a:r>
          </a:p>
        </p:txBody>
      </p:sp>
      <p:graphicFrame>
        <p:nvGraphicFramePr>
          <p:cNvPr id="8" name="Table 7">
            <a:extLst>
              <a:ext uri="{FF2B5EF4-FFF2-40B4-BE49-F238E27FC236}">
                <a16:creationId xmlns:a16="http://schemas.microsoft.com/office/drawing/2014/main" id="{7AAAE150-27DB-243E-4A22-6103FF574BBF}"/>
              </a:ext>
            </a:extLst>
          </p:cNvPr>
          <p:cNvGraphicFramePr>
            <a:graphicFrameLocks noGrp="1"/>
          </p:cNvGraphicFramePr>
          <p:nvPr>
            <p:extLst>
              <p:ext uri="{D42A27DB-BD31-4B8C-83A1-F6EECF244321}">
                <p14:modId xmlns:p14="http://schemas.microsoft.com/office/powerpoint/2010/main" val="3479160876"/>
              </p:ext>
            </p:extLst>
          </p:nvPr>
        </p:nvGraphicFramePr>
        <p:xfrm>
          <a:off x="141372" y="702360"/>
          <a:ext cx="11909254" cy="4941026"/>
        </p:xfrm>
        <a:graphic>
          <a:graphicData uri="http://schemas.openxmlformats.org/drawingml/2006/table">
            <a:tbl>
              <a:tblPr firstRow="1" bandRow="1">
                <a:tableStyleId>{5C22544A-7EE6-4342-B048-85BDC9FD1C3A}</a:tableStyleId>
              </a:tblPr>
              <a:tblGrid>
                <a:gridCol w="658728">
                  <a:extLst>
                    <a:ext uri="{9D8B030D-6E8A-4147-A177-3AD203B41FA5}">
                      <a16:colId xmlns:a16="http://schemas.microsoft.com/office/drawing/2014/main" val="1963542305"/>
                    </a:ext>
                  </a:extLst>
                </a:gridCol>
                <a:gridCol w="3048000">
                  <a:extLst>
                    <a:ext uri="{9D8B030D-6E8A-4147-A177-3AD203B41FA5}">
                      <a16:colId xmlns:a16="http://schemas.microsoft.com/office/drawing/2014/main" val="311946259"/>
                    </a:ext>
                  </a:extLst>
                </a:gridCol>
                <a:gridCol w="762000">
                  <a:extLst>
                    <a:ext uri="{9D8B030D-6E8A-4147-A177-3AD203B41FA5}">
                      <a16:colId xmlns:a16="http://schemas.microsoft.com/office/drawing/2014/main" val="3961710362"/>
                    </a:ext>
                  </a:extLst>
                </a:gridCol>
                <a:gridCol w="3305175">
                  <a:extLst>
                    <a:ext uri="{9D8B030D-6E8A-4147-A177-3AD203B41FA5}">
                      <a16:colId xmlns:a16="http://schemas.microsoft.com/office/drawing/2014/main" val="2366273916"/>
                    </a:ext>
                  </a:extLst>
                </a:gridCol>
                <a:gridCol w="752475">
                  <a:extLst>
                    <a:ext uri="{9D8B030D-6E8A-4147-A177-3AD203B41FA5}">
                      <a16:colId xmlns:a16="http://schemas.microsoft.com/office/drawing/2014/main" val="1461414162"/>
                    </a:ext>
                  </a:extLst>
                </a:gridCol>
                <a:gridCol w="3382876">
                  <a:extLst>
                    <a:ext uri="{9D8B030D-6E8A-4147-A177-3AD203B41FA5}">
                      <a16:colId xmlns:a16="http://schemas.microsoft.com/office/drawing/2014/main" val="4227581211"/>
                    </a:ext>
                  </a:extLst>
                </a:gridCol>
              </a:tblGrid>
              <a:tr h="375135">
                <a:tc>
                  <a:txBody>
                    <a:bodyPr/>
                    <a:lstStyle/>
                    <a:p>
                      <a:pPr algn="ctr"/>
                      <a:r>
                        <a:rPr lang="en-GB" sz="1200">
                          <a:solidFill>
                            <a:schemeClr val="tx1"/>
                          </a:solidFill>
                        </a:rPr>
                        <a:t>7</a:t>
                      </a:r>
                    </a:p>
                  </a:txBody>
                  <a:tcPr>
                    <a:solidFill>
                      <a:srgbClr val="D2B3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solidFill>
                            <a:srgbClr val="002060"/>
                          </a:solidFill>
                          <a:hlinkClick r:id="rId3" action="ppaction://hlinksldjump">
                            <a:extLst>
                              <a:ext uri="{A12FA001-AC4F-418D-AE19-62706E023703}">
                                <ahyp:hlinkClr xmlns:ahyp="http://schemas.microsoft.com/office/drawing/2018/hyperlinkcolor" val="tx"/>
                              </a:ext>
                            </a:extLst>
                          </a:hlinkClick>
                        </a:rPr>
                        <a:t>Understanding Child Neglect</a:t>
                      </a:r>
                      <a:endParaRPr lang="en-GB" sz="1200" b="1" u="none">
                        <a:solidFill>
                          <a:srgbClr val="002060"/>
                        </a:solidFill>
                      </a:endParaRPr>
                    </a:p>
                  </a:txBody>
                  <a:tcPr>
                    <a:solidFill>
                      <a:srgbClr val="D2B3FB"/>
                    </a:solidFill>
                  </a:tcPr>
                </a:tc>
                <a:tc>
                  <a:txBody>
                    <a:bodyPr/>
                    <a:lstStyle/>
                    <a:p>
                      <a:pPr algn="ctr"/>
                      <a:r>
                        <a:rPr lang="en-GB" sz="1200">
                          <a:solidFill>
                            <a:schemeClr val="tx1"/>
                          </a:solidFill>
                        </a:rPr>
                        <a:t>32</a:t>
                      </a:r>
                    </a:p>
                  </a:txBody>
                  <a:tcPr>
                    <a:solidFill>
                      <a:schemeClr val="accent6">
                        <a:lumMod val="40000"/>
                        <a:lumOff val="60000"/>
                      </a:schemeClr>
                    </a:solidFill>
                  </a:tcPr>
                </a:tc>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solidFill>
                            <a:schemeClr val="accent5">
                              <a:lumMod val="50000"/>
                            </a:schemeClr>
                          </a:solidFill>
                          <a:hlinkClick r:id="rId4" action="ppaction://hlinksldjump">
                            <a:extLst>
                              <a:ext uri="{A12FA001-AC4F-418D-AE19-62706E023703}">
                                <ahyp:hlinkClr xmlns:ahyp="http://schemas.microsoft.com/office/drawing/2018/hyperlinkcolor" val="tx"/>
                              </a:ext>
                            </a:extLst>
                          </a:hlinkClick>
                        </a:rPr>
                        <a:t>Responding to Child Neglect</a:t>
                      </a:r>
                    </a:p>
                  </a:txBody>
                  <a:tcPr>
                    <a:solidFill>
                      <a:schemeClr val="accent6">
                        <a:lumMod val="40000"/>
                        <a:lumOff val="60000"/>
                      </a:schemeClr>
                    </a:solidFill>
                  </a:tcPr>
                </a:tc>
                <a:tc hMerge="1">
                  <a:txBody>
                    <a:bodyPr/>
                    <a:lstStyle/>
                    <a:p>
                      <a:endParaRPr/>
                    </a:p>
                  </a:txBody>
                  <a:tcPr>
                    <a:solidFill>
                      <a:schemeClr val="accent6">
                        <a:lumMod val="40000"/>
                        <a:lumOff val="60000"/>
                      </a:schemeClr>
                    </a:solidFill>
                  </a:tcPr>
                </a:tc>
                <a:tc hMerge="1">
                  <a:txBody>
                    <a:bodyPr/>
                    <a:lstStyle/>
                    <a:p>
                      <a:endParaRPr/>
                    </a:p>
                  </a:txBody>
                  <a:tcPr>
                    <a:solidFill>
                      <a:schemeClr val="accent6">
                        <a:lumMod val="40000"/>
                        <a:lumOff val="60000"/>
                      </a:schemeClr>
                    </a:solidFill>
                  </a:tcPr>
                </a:tc>
                <a:extLst>
                  <a:ext uri="{0D108BD9-81ED-4DB2-BD59-A6C34878D82A}">
                    <a16:rowId xmlns:a16="http://schemas.microsoft.com/office/drawing/2014/main" val="1589804971"/>
                  </a:ext>
                </a:extLst>
              </a:tr>
              <a:tr h="316554">
                <a:tc>
                  <a:txBody>
                    <a:bodyPr/>
                    <a:lstStyle/>
                    <a:p>
                      <a:pPr algn="ctr"/>
                      <a:r>
                        <a:rPr lang="en-GB" sz="1200">
                          <a:solidFill>
                            <a:schemeClr val="tx1"/>
                          </a:solidFill>
                        </a:rPr>
                        <a:t>8</a:t>
                      </a:r>
                    </a:p>
                  </a:txBody>
                  <a:tcPr>
                    <a:solidFill>
                      <a:srgbClr val="E7D7FD"/>
                    </a:solidFill>
                  </a:tcPr>
                </a:tc>
                <a:tc>
                  <a:txBody>
                    <a:bodyPr/>
                    <a:lstStyle/>
                    <a:p>
                      <a:r>
                        <a:rPr lang="en-GB" sz="1200" b="1" u="none">
                          <a:solidFill>
                            <a:schemeClr val="accent5">
                              <a:lumMod val="50000"/>
                            </a:schemeClr>
                          </a:solidFill>
                          <a:hlinkClick r:id="rId5" action="ppaction://hlinksldjump">
                            <a:extLst>
                              <a:ext uri="{A12FA001-AC4F-418D-AE19-62706E023703}">
                                <ahyp:hlinkClr xmlns:ahyp="http://schemas.microsoft.com/office/drawing/2018/hyperlinkcolor" val="tx"/>
                              </a:ext>
                            </a:extLst>
                          </a:hlinkClick>
                        </a:rPr>
                        <a:t>Lincolnshire’s Guiding Principles</a:t>
                      </a:r>
                      <a:endParaRPr lang="en-GB" sz="1200" b="1" u="none">
                        <a:solidFill>
                          <a:schemeClr val="accent5">
                            <a:lumMod val="50000"/>
                          </a:schemeClr>
                        </a:solidFill>
                      </a:endParaRPr>
                    </a:p>
                  </a:txBody>
                  <a:tcPr>
                    <a:solidFill>
                      <a:srgbClr val="E7D7FD"/>
                    </a:solidFill>
                  </a:tcPr>
                </a:tc>
                <a:tc>
                  <a:txBody>
                    <a:bodyPr/>
                    <a:lstStyle/>
                    <a:p>
                      <a:pPr algn="ctr"/>
                      <a:r>
                        <a:rPr lang="en-GB" sz="1200">
                          <a:solidFill>
                            <a:schemeClr val="tx1"/>
                          </a:solidFill>
                        </a:rPr>
                        <a:t>33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6" action="ppaction://hlinksldjump">
                            <a:extLst>
                              <a:ext uri="{A12FA001-AC4F-418D-AE19-62706E023703}">
                                <ahyp:hlinkClr xmlns:ahyp="http://schemas.microsoft.com/office/drawing/2018/hyperlinkcolor" val="tx"/>
                              </a:ext>
                            </a:extLst>
                          </a:hlinkClick>
                        </a:rPr>
                        <a:t>Identifying and Assessing Neglect</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63-65</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7" action="ppaction://hlinksldjump">
                            <a:extLst>
                              <a:ext uri="{A12FA001-AC4F-418D-AE19-62706E023703}">
                                <ahyp:hlinkClr xmlns:ahyp="http://schemas.microsoft.com/office/drawing/2018/hyperlinkcolor" val="tx"/>
                              </a:ext>
                            </a:extLst>
                          </a:hlinkClick>
                        </a:rPr>
                        <a:t>Chronologies</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504915850"/>
                  </a:ext>
                </a:extLst>
              </a:tr>
              <a:tr h="316554">
                <a:tc>
                  <a:txBody>
                    <a:bodyPr/>
                    <a:lstStyle/>
                    <a:p>
                      <a:pPr algn="ctr"/>
                      <a:r>
                        <a:rPr lang="en-GB" sz="1200">
                          <a:solidFill>
                            <a:schemeClr val="tx1"/>
                          </a:solidFill>
                        </a:rPr>
                        <a:t>9</a:t>
                      </a:r>
                    </a:p>
                  </a:txBody>
                  <a:tcPr>
                    <a:solidFill>
                      <a:srgbClr val="E7D7FD"/>
                    </a:solidFill>
                  </a:tcPr>
                </a:tc>
                <a:tc>
                  <a:txBody>
                    <a:bodyPr/>
                    <a:lstStyle/>
                    <a:p>
                      <a:pPr marL="0" indent="0">
                        <a:buNone/>
                      </a:pPr>
                      <a:r>
                        <a:rPr lang="en-GB" sz="1200" b="1" u="none">
                          <a:solidFill>
                            <a:schemeClr val="accent5">
                              <a:lumMod val="50000"/>
                            </a:schemeClr>
                          </a:solidFill>
                          <a:hlinkClick r:id="rId8" action="ppaction://hlinksldjump">
                            <a:extLst>
                              <a:ext uri="{A12FA001-AC4F-418D-AE19-62706E023703}">
                                <ahyp:hlinkClr xmlns:ahyp="http://schemas.microsoft.com/office/drawing/2018/hyperlinkcolor" val="tx"/>
                              </a:ext>
                            </a:extLst>
                          </a:hlinkClick>
                        </a:rPr>
                        <a:t>Defining Neglect</a:t>
                      </a:r>
                      <a:endParaRPr lang="en-GB" sz="1200" b="1" u="none">
                        <a:solidFill>
                          <a:schemeClr val="accent5">
                            <a:lumMod val="50000"/>
                          </a:schemeClr>
                        </a:solidFill>
                      </a:endParaRPr>
                    </a:p>
                  </a:txBody>
                  <a:tcPr>
                    <a:solidFill>
                      <a:srgbClr val="E7D7FD"/>
                    </a:solidFill>
                  </a:tcPr>
                </a:tc>
                <a:tc>
                  <a:txBody>
                    <a:bodyPr/>
                    <a:lstStyle/>
                    <a:p>
                      <a:pPr algn="ctr"/>
                      <a:r>
                        <a:rPr lang="en-GB" sz="1200" u="none">
                          <a:solidFill>
                            <a:schemeClr val="tx1"/>
                          </a:solidFill>
                        </a:rPr>
                        <a:t>34-42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1">
                              <a:lumMod val="75000"/>
                            </a:schemeClr>
                          </a:solidFill>
                          <a:hlinkClick r:id="rId9" action="ppaction://hlinksldjump">
                            <a:extLst>
                              <a:ext uri="{A12FA001-AC4F-418D-AE19-62706E023703}">
                                <ahyp:hlinkClr xmlns:ahyp="http://schemas.microsoft.com/office/drawing/2018/hyperlinkcolor" val="tx"/>
                              </a:ext>
                            </a:extLst>
                          </a:hlinkClick>
                        </a:rPr>
                        <a:t>Lincolnshire Neglect Scales</a:t>
                      </a:r>
                      <a:endParaRPr lang="en-GB" sz="1200" b="1">
                        <a:solidFill>
                          <a:schemeClr val="accent1">
                            <a:lumMod val="75000"/>
                          </a:schemeClr>
                        </a:solidFill>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66</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10" action="ppaction://hlinksldjump">
                            <a:extLst>
                              <a:ext uri="{A12FA001-AC4F-418D-AE19-62706E023703}">
                                <ahyp:hlinkClr xmlns:ahyp="http://schemas.microsoft.com/office/drawing/2018/hyperlinkcolor" val="tx"/>
                              </a:ext>
                            </a:extLst>
                          </a:hlinkClick>
                        </a:rPr>
                        <a:t>Hoarding &amp; Clutter Scales</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207614237"/>
                  </a:ext>
                </a:extLst>
              </a:tr>
              <a:tr h="316554">
                <a:tc>
                  <a:txBody>
                    <a:bodyPr/>
                    <a:lstStyle/>
                    <a:p>
                      <a:pPr algn="ctr"/>
                      <a:r>
                        <a:rPr lang="en-GB" sz="1200">
                          <a:solidFill>
                            <a:schemeClr val="tx1"/>
                          </a:solidFill>
                        </a:rPr>
                        <a:t>10</a:t>
                      </a:r>
                    </a:p>
                  </a:txBody>
                  <a:tcPr>
                    <a:solidFill>
                      <a:srgbClr val="E7D7FD"/>
                    </a:solidFill>
                  </a:tcPr>
                </a:tc>
                <a:tc>
                  <a:txBody>
                    <a:bodyPr/>
                    <a:lstStyle/>
                    <a:p>
                      <a:pPr marL="0" indent="0">
                        <a:buNone/>
                      </a:pPr>
                      <a:r>
                        <a:rPr lang="en-GB" sz="1200" b="1" u="none">
                          <a:solidFill>
                            <a:schemeClr val="accent5">
                              <a:lumMod val="50000"/>
                            </a:schemeClr>
                          </a:solidFill>
                          <a:hlinkClick r:id="rId11" action="ppaction://hlinksldjump">
                            <a:extLst>
                              <a:ext uri="{A12FA001-AC4F-418D-AE19-62706E023703}">
                                <ahyp:hlinkClr xmlns:ahyp="http://schemas.microsoft.com/office/drawing/2018/hyperlinkcolor" val="tx"/>
                              </a:ext>
                            </a:extLst>
                          </a:hlinkClick>
                        </a:rPr>
                        <a:t>Understanding Neglect</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43-47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12" action="ppaction://hlinksldjump">
                            <a:extLst>
                              <a:ext uri="{A12FA001-AC4F-418D-AE19-62706E023703}">
                                <ahyp:hlinkClr xmlns:ahyp="http://schemas.microsoft.com/office/drawing/2018/hyperlinkcolor" val="tx"/>
                              </a:ext>
                            </a:extLst>
                          </a:hlinkClick>
                        </a:rPr>
                        <a:t>Early Help Assessment</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67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13" action="ppaction://hlinksldjump">
                            <a:extLst>
                              <a:ext uri="{A12FA001-AC4F-418D-AE19-62706E023703}">
                                <ahyp:hlinkClr xmlns:ahyp="http://schemas.microsoft.com/office/drawing/2018/hyperlinkcolor" val="tx"/>
                              </a:ext>
                            </a:extLst>
                          </a:hlinkClick>
                        </a:rPr>
                        <a:t>Substance Use</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948960260"/>
                  </a:ext>
                </a:extLst>
              </a:tr>
              <a:tr h="316554">
                <a:tc>
                  <a:txBody>
                    <a:bodyPr/>
                    <a:lstStyle/>
                    <a:p>
                      <a:pPr algn="ctr"/>
                      <a:r>
                        <a:rPr lang="en-GB" sz="1200">
                          <a:solidFill>
                            <a:schemeClr val="tx1"/>
                          </a:solidFill>
                        </a:rPr>
                        <a:t>11-12</a:t>
                      </a:r>
                    </a:p>
                  </a:txBody>
                  <a:tcPr>
                    <a:solidFill>
                      <a:srgbClr val="E7D7FD"/>
                    </a:solidFill>
                  </a:tcPr>
                </a:tc>
                <a:tc>
                  <a:txBody>
                    <a:bodyPr/>
                    <a:lstStyle/>
                    <a:p>
                      <a:pPr marL="0" indent="0">
                        <a:buNone/>
                      </a:pPr>
                      <a:r>
                        <a:rPr lang="en-GB" sz="1200" b="1" u="none">
                          <a:solidFill>
                            <a:schemeClr val="accent5">
                              <a:lumMod val="50000"/>
                            </a:schemeClr>
                          </a:solidFill>
                          <a:hlinkClick r:id="rId14" action="ppaction://hlinksldjump">
                            <a:extLst>
                              <a:ext uri="{A12FA001-AC4F-418D-AE19-62706E023703}">
                                <ahyp:hlinkClr xmlns:ahyp="http://schemas.microsoft.com/office/drawing/2018/hyperlinkcolor" val="tx"/>
                              </a:ext>
                            </a:extLst>
                          </a:hlinkClick>
                        </a:rPr>
                        <a:t>Types of Neglect</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48-49</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15" action="ppaction://hlinksldjump">
                            <a:extLst>
                              <a:ext uri="{A12FA001-AC4F-418D-AE19-62706E023703}">
                                <ahyp:hlinkClr xmlns:ahyp="http://schemas.microsoft.com/office/drawing/2018/hyperlinkcolor" val="tx"/>
                              </a:ext>
                            </a:extLst>
                          </a:hlinkClick>
                        </a:rPr>
                        <a:t>Capacity to Change</a:t>
                      </a:r>
                      <a:endParaRPr lang="en-GB" sz="1200" b="1">
                        <a:solidFill>
                          <a:schemeClr val="accent5">
                            <a:lumMod val="50000"/>
                          </a:schemeClr>
                        </a:solidFill>
                      </a:endParaRPr>
                    </a:p>
                  </a:txBody>
                  <a:tcPr>
                    <a:solidFill>
                      <a:schemeClr val="accent6">
                        <a:lumMod val="20000"/>
                        <a:lumOff val="80000"/>
                      </a:schemeClr>
                    </a:solidFill>
                  </a:tcPr>
                </a:tc>
                <a:tc>
                  <a:txBody>
                    <a:bodyPr/>
                    <a:lstStyle/>
                    <a:p>
                      <a:pPr algn="ctr"/>
                      <a:r>
                        <a:rPr lang="en-GB" sz="1200" u="none">
                          <a:solidFill>
                            <a:schemeClr val="tx1"/>
                          </a:solidFill>
                        </a:rPr>
                        <a:t>68-70</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sng">
                          <a:solidFill>
                            <a:schemeClr val="accent5">
                              <a:lumMod val="50000"/>
                            </a:schemeClr>
                          </a:solidFill>
                          <a:hlinkClick r:id="rId16" action="ppaction://hlinksldjump">
                            <a:extLst>
                              <a:ext uri="{A12FA001-AC4F-418D-AE19-62706E023703}">
                                <ahyp:hlinkClr xmlns:ahyp="http://schemas.microsoft.com/office/drawing/2018/hyperlinkcolor" val="tx"/>
                              </a:ext>
                            </a:extLst>
                          </a:hlinkClick>
                        </a:rPr>
                        <a:t>Mental health, wellbeing and trauma</a:t>
                      </a:r>
                      <a:r>
                        <a:rPr lang="en-GB" sz="1200" b="1" u="sng">
                          <a:solidFill>
                            <a:schemeClr val="accent5">
                              <a:lumMod val="50000"/>
                            </a:schemeClr>
                          </a:solidFill>
                        </a:rPr>
                        <a:t> of carer/s</a:t>
                      </a:r>
                    </a:p>
                  </a:txBody>
                  <a:tcPr>
                    <a:solidFill>
                      <a:schemeClr val="accent6">
                        <a:lumMod val="20000"/>
                        <a:lumOff val="80000"/>
                      </a:schemeClr>
                    </a:solidFill>
                  </a:tcPr>
                </a:tc>
                <a:extLst>
                  <a:ext uri="{0D108BD9-81ED-4DB2-BD59-A6C34878D82A}">
                    <a16:rowId xmlns:a16="http://schemas.microsoft.com/office/drawing/2014/main" val="778631300"/>
                  </a:ext>
                </a:extLst>
              </a:tr>
              <a:tr h="316554">
                <a:tc>
                  <a:txBody>
                    <a:bodyPr/>
                    <a:lstStyle/>
                    <a:p>
                      <a:pPr algn="ctr"/>
                      <a:r>
                        <a:rPr lang="en-GB" sz="1200">
                          <a:solidFill>
                            <a:schemeClr val="tx1"/>
                          </a:solidFill>
                        </a:rPr>
                        <a:t>13</a:t>
                      </a:r>
                    </a:p>
                  </a:txBody>
                  <a:tcPr>
                    <a:solidFill>
                      <a:srgbClr val="E7D7FD"/>
                    </a:solidFill>
                  </a:tcPr>
                </a:tc>
                <a:tc>
                  <a:txBody>
                    <a:bodyPr/>
                    <a:lstStyle/>
                    <a:p>
                      <a:pPr marL="0" indent="0">
                        <a:buNone/>
                      </a:pPr>
                      <a:r>
                        <a:rPr lang="en-GB" sz="1200" b="1" u="none">
                          <a:solidFill>
                            <a:schemeClr val="accent5">
                              <a:lumMod val="50000"/>
                            </a:schemeClr>
                          </a:solidFill>
                          <a:hlinkClick r:id="rId17" action="ppaction://hlinksldjump">
                            <a:extLst>
                              <a:ext uri="{A12FA001-AC4F-418D-AE19-62706E023703}">
                                <ahyp:hlinkClr xmlns:ahyp="http://schemas.microsoft.com/office/drawing/2018/hyperlinkcolor" val="tx"/>
                              </a:ext>
                            </a:extLst>
                          </a:hlinkClick>
                        </a:rPr>
                        <a:t>Persistence and change</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50</a:t>
                      </a:r>
                    </a:p>
                  </a:txBody>
                  <a:tcPr>
                    <a:solidFill>
                      <a:schemeClr val="accent6">
                        <a:lumMod val="20000"/>
                        <a:lumOff val="80000"/>
                      </a:schemeClr>
                    </a:solidFill>
                  </a:tcPr>
                </a:tc>
                <a:tc>
                  <a:txBody>
                    <a:bodyPr/>
                    <a:lstStyle/>
                    <a:p>
                      <a:pPr marL="0" indent="0">
                        <a:buNone/>
                      </a:pPr>
                      <a:r>
                        <a:rPr lang="en-GB" sz="1200" b="1" u="none">
                          <a:solidFill>
                            <a:schemeClr val="accent5">
                              <a:lumMod val="50000"/>
                            </a:schemeClr>
                          </a:solidFill>
                          <a:hlinkClick r:id="rId18" action="ppaction://hlinksldjump">
                            <a:extLst>
                              <a:ext uri="{A12FA001-AC4F-418D-AE19-62706E023703}">
                                <ahyp:hlinkClr xmlns:ahyp="http://schemas.microsoft.com/office/drawing/2018/hyperlinkcolor" val="tx"/>
                              </a:ext>
                            </a:extLst>
                          </a:hlinkClick>
                        </a:rPr>
                        <a:t>Neglect and the Criminal Justice System</a:t>
                      </a:r>
                      <a:endParaRPr lang="en-GB" sz="1200" b="1" u="none">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71-72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1">
                              <a:lumMod val="75000"/>
                            </a:schemeClr>
                          </a:solidFill>
                          <a:hlinkClick r:id="rId19" action="ppaction://hlinksldjump">
                            <a:extLst>
                              <a:ext uri="{A12FA001-AC4F-418D-AE19-62706E023703}">
                                <ahyp:hlinkClr xmlns:ahyp="http://schemas.microsoft.com/office/drawing/2018/hyperlinkcolor" val="tx"/>
                              </a:ext>
                            </a:extLst>
                          </a:hlinkClick>
                        </a:rPr>
                        <a:t>Domestic Abuse</a:t>
                      </a:r>
                      <a:endParaRPr lang="en-GB" sz="1200" b="1">
                        <a:solidFill>
                          <a:schemeClr val="accent1">
                            <a:lumMod val="75000"/>
                          </a:schemeClr>
                        </a:solidFill>
                      </a:endParaRPr>
                    </a:p>
                  </a:txBody>
                  <a:tcPr>
                    <a:solidFill>
                      <a:schemeClr val="accent6">
                        <a:lumMod val="20000"/>
                        <a:lumOff val="80000"/>
                      </a:schemeClr>
                    </a:solidFill>
                  </a:tcPr>
                </a:tc>
                <a:extLst>
                  <a:ext uri="{0D108BD9-81ED-4DB2-BD59-A6C34878D82A}">
                    <a16:rowId xmlns:a16="http://schemas.microsoft.com/office/drawing/2014/main" val="2362269773"/>
                  </a:ext>
                </a:extLst>
              </a:tr>
              <a:tr h="316554">
                <a:tc>
                  <a:txBody>
                    <a:bodyPr/>
                    <a:lstStyle/>
                    <a:p>
                      <a:pPr algn="ctr"/>
                      <a:r>
                        <a:rPr lang="en-GB" sz="1200">
                          <a:solidFill>
                            <a:schemeClr val="tx1"/>
                          </a:solidFill>
                        </a:rPr>
                        <a:t>14-16</a:t>
                      </a:r>
                    </a:p>
                  </a:txBody>
                  <a:tcPr>
                    <a:solidFill>
                      <a:srgbClr val="E7D7FD"/>
                    </a:solidFill>
                  </a:tcPr>
                </a:tc>
                <a:tc>
                  <a:txBody>
                    <a:bodyPr/>
                    <a:lstStyle/>
                    <a:p>
                      <a:pPr marL="0" indent="0">
                        <a:buNone/>
                      </a:pPr>
                      <a:r>
                        <a:rPr lang="en-GB" sz="1200" b="1" u="none">
                          <a:solidFill>
                            <a:schemeClr val="accent5">
                              <a:lumMod val="50000"/>
                            </a:schemeClr>
                          </a:solidFill>
                          <a:hlinkClick r:id="rId20" action="ppaction://hlinksldjump">
                            <a:extLst>
                              <a:ext uri="{A12FA001-AC4F-418D-AE19-62706E023703}">
                                <ahyp:hlinkClr xmlns:ahyp="http://schemas.microsoft.com/office/drawing/2018/hyperlinkcolor" val="tx"/>
                              </a:ext>
                            </a:extLst>
                          </a:hlinkClick>
                        </a:rPr>
                        <a:t>Impact on the Child</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51</a:t>
                      </a:r>
                    </a:p>
                  </a:txBody>
                  <a:tcPr>
                    <a:solidFill>
                      <a:schemeClr val="accent6">
                        <a:lumMod val="20000"/>
                        <a:lumOff val="80000"/>
                      </a:schemeClr>
                    </a:solidFill>
                  </a:tcPr>
                </a:tc>
                <a:tc>
                  <a:txBody>
                    <a:bodyPr/>
                    <a:lstStyle/>
                    <a:p>
                      <a:pPr marL="0" indent="0">
                        <a:buNone/>
                      </a:pPr>
                      <a:r>
                        <a:rPr lang="en-GB" sz="1200" b="1" u="none">
                          <a:solidFill>
                            <a:schemeClr val="accent5">
                              <a:lumMod val="50000"/>
                            </a:schemeClr>
                          </a:solidFill>
                          <a:hlinkClick r:id="rId21" action="ppaction://hlinksldjump">
                            <a:extLst>
                              <a:ext uri="{A12FA001-AC4F-418D-AE19-62706E023703}">
                                <ahyp:hlinkClr xmlns:ahyp="http://schemas.microsoft.com/office/drawing/2018/hyperlinkcolor" val="tx"/>
                              </a:ext>
                            </a:extLst>
                          </a:hlinkClick>
                        </a:rPr>
                        <a:t>Professional curiosity and record keeping</a:t>
                      </a:r>
                      <a:endParaRPr lang="en-GB" sz="1200" b="1" u="none">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73</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2" action="ppaction://hlinksldjump">
                            <a:extLst>
                              <a:ext uri="{A12FA001-AC4F-418D-AE19-62706E023703}">
                                <ahyp:hlinkClr xmlns:ahyp="http://schemas.microsoft.com/office/drawing/2018/hyperlinkcolor" val="tx"/>
                              </a:ext>
                            </a:extLst>
                          </a:hlinkClick>
                        </a:rPr>
                        <a:t>Learning and communication needs of family/carers</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3875672169"/>
                  </a:ext>
                </a:extLst>
              </a:tr>
              <a:tr h="316554">
                <a:tc>
                  <a:txBody>
                    <a:bodyPr/>
                    <a:lstStyle/>
                    <a:p>
                      <a:pPr algn="ctr"/>
                      <a:r>
                        <a:rPr lang="en-GB" sz="1200">
                          <a:solidFill>
                            <a:schemeClr val="tx1"/>
                          </a:solidFill>
                        </a:rPr>
                        <a:t>17</a:t>
                      </a:r>
                    </a:p>
                  </a:txBody>
                  <a:tcPr>
                    <a:solidFill>
                      <a:srgbClr val="E7D7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solidFill>
                            <a:schemeClr val="accent5">
                              <a:lumMod val="50000"/>
                            </a:schemeClr>
                          </a:solidFill>
                          <a:hlinkClick r:id="rId23" action="ppaction://hlinksldjump">
                            <a:extLst>
                              <a:ext uri="{A12FA001-AC4F-418D-AE19-62706E023703}">
                                <ahyp:hlinkClr xmlns:ahyp="http://schemas.microsoft.com/office/drawing/2018/hyperlinkcolor" val="tx"/>
                              </a:ext>
                            </a:extLst>
                          </a:hlinkClick>
                        </a:rPr>
                        <a:t>Children with additional needs</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52-55</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4" action="ppaction://hlinksldjump">
                            <a:extLst>
                              <a:ext uri="{A12FA001-AC4F-418D-AE19-62706E023703}">
                                <ahyp:hlinkClr xmlns:ahyp="http://schemas.microsoft.com/office/drawing/2018/hyperlinkcolor" val="tx"/>
                              </a:ext>
                            </a:extLst>
                          </a:hlinkClick>
                        </a:rPr>
                        <a:t>Planning an Intervention</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74</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5" action="ppaction://hlinksldjump">
                            <a:extLst>
                              <a:ext uri="{A12FA001-AC4F-418D-AE19-62706E023703}">
                                <ahyp:hlinkClr xmlns:ahyp="http://schemas.microsoft.com/office/drawing/2018/hyperlinkcolor" val="tx"/>
                              </a:ext>
                            </a:extLst>
                          </a:hlinkClick>
                        </a:rPr>
                        <a:t>Environment and Intersectionality</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3996926072"/>
                  </a:ext>
                </a:extLst>
              </a:tr>
              <a:tr h="345305">
                <a:tc>
                  <a:txBody>
                    <a:bodyPr/>
                    <a:lstStyle/>
                    <a:p>
                      <a:pPr algn="ctr"/>
                      <a:r>
                        <a:rPr lang="en-GB" sz="1200">
                          <a:solidFill>
                            <a:schemeClr val="tx1"/>
                          </a:solidFill>
                        </a:rPr>
                        <a:t>18</a:t>
                      </a:r>
                    </a:p>
                  </a:txBody>
                  <a:tcPr>
                    <a:solidFill>
                      <a:srgbClr val="E7D7FD"/>
                    </a:solidFill>
                  </a:tcPr>
                </a:tc>
                <a:tc>
                  <a:txBody>
                    <a:bodyPr/>
                    <a:lstStyle/>
                    <a:p>
                      <a:pPr marL="0" indent="0">
                        <a:buNone/>
                      </a:pPr>
                      <a:r>
                        <a:rPr lang="en-GB" sz="1200" b="1" u="none">
                          <a:solidFill>
                            <a:schemeClr val="accent5">
                              <a:lumMod val="50000"/>
                            </a:schemeClr>
                          </a:solidFill>
                          <a:hlinkClick r:id="rId26" action="ppaction://hlinksldjump">
                            <a:extLst>
                              <a:ext uri="{A12FA001-AC4F-418D-AE19-62706E023703}">
                                <ahyp:hlinkClr xmlns:ahyp="http://schemas.microsoft.com/office/drawing/2018/hyperlinkcolor" val="tx"/>
                              </a:ext>
                            </a:extLst>
                          </a:hlinkClick>
                        </a:rPr>
                        <a:t>Signs of Neglect</a:t>
                      </a:r>
                      <a:endParaRPr lang="en-GB" sz="1200" b="1" u="none">
                        <a:solidFill>
                          <a:schemeClr val="accent5">
                            <a:lumMod val="50000"/>
                          </a:schemeClr>
                        </a:solidFill>
                      </a:endParaRP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a:solidFill>
                            <a:schemeClr val="tx1"/>
                          </a:solidFill>
                        </a:rPr>
                        <a:t>56</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7" action="ppaction://hlinksldjump">
                            <a:extLst>
                              <a:ext uri="{A12FA001-AC4F-418D-AE19-62706E023703}">
                                <ahyp:hlinkClr xmlns:ahyp="http://schemas.microsoft.com/office/drawing/2018/hyperlinkcolor" val="tx"/>
                              </a:ext>
                            </a:extLst>
                          </a:hlinkClick>
                        </a:rPr>
                        <a:t>SMART planning</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75</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28" action="ppaction://hlinksldjump">
                            <a:extLst>
                              <a:ext uri="{A12FA001-AC4F-418D-AE19-62706E023703}">
                                <ahyp:hlinkClr xmlns:ahyp="http://schemas.microsoft.com/office/drawing/2018/hyperlinkcolor" val="tx"/>
                              </a:ext>
                            </a:extLst>
                          </a:hlinkClick>
                        </a:rPr>
                        <a:t>Children with additional needs</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1040545336"/>
                  </a:ext>
                </a:extLst>
              </a:tr>
              <a:tr h="316554">
                <a:tc>
                  <a:txBody>
                    <a:bodyPr/>
                    <a:lstStyle/>
                    <a:p>
                      <a:pPr algn="ctr"/>
                      <a:r>
                        <a:rPr lang="en-GB" sz="1200">
                          <a:solidFill>
                            <a:schemeClr val="tx1"/>
                          </a:solidFill>
                        </a:rPr>
                        <a:t>19-28</a:t>
                      </a:r>
                    </a:p>
                  </a:txBody>
                  <a:tcPr>
                    <a:solidFill>
                      <a:srgbClr val="E7D7FD"/>
                    </a:solidFill>
                  </a:tcPr>
                </a:tc>
                <a:tc>
                  <a:txBody>
                    <a:bodyPr/>
                    <a:lstStyle/>
                    <a:p>
                      <a:pPr marL="0" indent="0">
                        <a:buNone/>
                      </a:pPr>
                      <a:r>
                        <a:rPr lang="en-GB" sz="1200" b="1" u="none">
                          <a:solidFill>
                            <a:schemeClr val="accent5">
                              <a:lumMod val="50000"/>
                            </a:schemeClr>
                          </a:solidFill>
                          <a:hlinkClick r:id="rId29" action="ppaction://hlinksldjump">
                            <a:extLst>
                              <a:ext uri="{A12FA001-AC4F-418D-AE19-62706E023703}">
                                <ahyp:hlinkClr xmlns:ahyp="http://schemas.microsoft.com/office/drawing/2018/hyperlinkcolor" val="tx"/>
                              </a:ext>
                            </a:extLst>
                          </a:hlinkClick>
                        </a:rPr>
                        <a:t>Causal Factors</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accent5">
                              <a:lumMod val="50000"/>
                            </a:schemeClr>
                          </a:solidFill>
                          <a:latin typeface="+mn-lt"/>
                          <a:ea typeface="+mn-ea"/>
                          <a:cs typeface="+mn-cs"/>
                          <a:hlinkClick r:id="rId30" action="ppaction://hlinksldjump">
                            <a:extLst>
                              <a:ext uri="{A12FA001-AC4F-418D-AE19-62706E023703}">
                                <ahyp:hlinkClr xmlns:ahyp="http://schemas.microsoft.com/office/drawing/2018/hyperlinkcolor" val="tx"/>
                              </a:ext>
                            </a:extLst>
                          </a:hlinkClick>
                        </a:rPr>
                        <a:t>Reviewing a Plan</a:t>
                      </a:r>
                      <a:endParaRPr lang="en-GB" sz="1200" b="1" kern="1200">
                        <a:solidFill>
                          <a:schemeClr val="accent5">
                            <a:lumMod val="50000"/>
                          </a:schemeClr>
                        </a:solidFill>
                        <a:latin typeface="+mn-lt"/>
                        <a:ea typeface="+mn-ea"/>
                        <a:cs typeface="+mn-cs"/>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76</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1" action="ppaction://hlinksldjump">
                            <a:extLst>
                              <a:ext uri="{A12FA001-AC4F-418D-AE19-62706E023703}">
                                <ahyp:hlinkClr xmlns:ahyp="http://schemas.microsoft.com/office/drawing/2018/hyperlinkcolor" val="tx"/>
                              </a:ext>
                            </a:extLst>
                          </a:hlinkClick>
                        </a:rPr>
                        <a:t>Exploitation</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1011859203"/>
                  </a:ext>
                </a:extLst>
              </a:tr>
              <a:tr h="316554">
                <a:tc>
                  <a:txBody>
                    <a:bodyPr/>
                    <a:lstStyle/>
                    <a:p>
                      <a:pPr algn="ctr"/>
                      <a:r>
                        <a:rPr lang="en-GB" sz="1200">
                          <a:solidFill>
                            <a:schemeClr val="tx1"/>
                          </a:solidFill>
                        </a:rPr>
                        <a:t>29</a:t>
                      </a:r>
                    </a:p>
                  </a:txBody>
                  <a:tcPr>
                    <a:solidFill>
                      <a:srgbClr val="E7D7FD"/>
                    </a:solidFill>
                  </a:tcPr>
                </a:tc>
                <a:tc>
                  <a:txBody>
                    <a:bodyPr/>
                    <a:lstStyle/>
                    <a:p>
                      <a:pPr marL="0" indent="0">
                        <a:buNone/>
                      </a:pPr>
                      <a:r>
                        <a:rPr lang="en-GB" sz="1200" b="1" u="none">
                          <a:solidFill>
                            <a:schemeClr val="accent5">
                              <a:lumMod val="50000"/>
                            </a:schemeClr>
                          </a:solidFill>
                          <a:hlinkClick r:id="rId32" action="ppaction://hlinksldjump">
                            <a:extLst>
                              <a:ext uri="{A12FA001-AC4F-418D-AE19-62706E023703}">
                                <ahyp:hlinkClr xmlns:ahyp="http://schemas.microsoft.com/office/drawing/2018/hyperlinkcolor" val="tx"/>
                              </a:ext>
                            </a:extLst>
                          </a:hlinkClick>
                        </a:rPr>
                        <a:t>Omission or Commission</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58-59</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3" action="ppaction://hlinksldjump">
                            <a:extLst>
                              <a:ext uri="{A12FA001-AC4F-418D-AE19-62706E023703}">
                                <ahyp:hlinkClr xmlns:ahyp="http://schemas.microsoft.com/office/drawing/2018/hyperlinkcolor" val="tx"/>
                              </a:ext>
                            </a:extLst>
                          </a:hlinkClick>
                        </a:rPr>
                        <a:t>Working with Resistance</a:t>
                      </a:r>
                      <a:endParaRPr lang="en-GB" sz="1200" b="1">
                        <a:solidFill>
                          <a:schemeClr val="accent5">
                            <a:lumMod val="50000"/>
                          </a:schemeClr>
                        </a:solidFill>
                      </a:endParaRP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u="none">
                          <a:solidFill>
                            <a:schemeClr val="tx1"/>
                          </a:solidFill>
                        </a:rPr>
                        <a:t>77</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4" action="ppaction://hlinksldjump">
                            <a:extLst>
                              <a:ext uri="{A12FA001-AC4F-418D-AE19-62706E023703}">
                                <ahyp:hlinkClr xmlns:ahyp="http://schemas.microsoft.com/office/drawing/2018/hyperlinkcolor" val="tx"/>
                              </a:ext>
                            </a:extLst>
                          </a:hlinkClick>
                        </a:rPr>
                        <a:t>Online Safety</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1078891797"/>
                  </a:ext>
                </a:extLst>
              </a:tr>
              <a:tr h="316554">
                <a:tc>
                  <a:txBody>
                    <a:bodyPr/>
                    <a:lstStyle/>
                    <a:p>
                      <a:pPr algn="ctr"/>
                      <a:r>
                        <a:rPr lang="en-GB" sz="1200">
                          <a:solidFill>
                            <a:schemeClr val="tx1"/>
                          </a:solidFill>
                        </a:rPr>
                        <a:t>30</a:t>
                      </a:r>
                    </a:p>
                  </a:txBody>
                  <a:tcPr>
                    <a:solidFill>
                      <a:srgbClr val="E7D7FD"/>
                    </a:solidFill>
                  </a:tcPr>
                </a:tc>
                <a:tc>
                  <a:txBody>
                    <a:bodyPr/>
                    <a:lstStyle/>
                    <a:p>
                      <a:pPr marL="0" indent="0">
                        <a:buNone/>
                      </a:pPr>
                      <a:r>
                        <a:rPr lang="en-GB" sz="1200" b="1" u="none">
                          <a:solidFill>
                            <a:schemeClr val="accent5">
                              <a:lumMod val="50000"/>
                            </a:schemeClr>
                          </a:solidFill>
                          <a:hlinkClick r:id="rId35" action="ppaction://hlinksldjump">
                            <a:extLst>
                              <a:ext uri="{A12FA001-AC4F-418D-AE19-62706E023703}">
                                <ahyp:hlinkClr xmlns:ahyp="http://schemas.microsoft.com/office/drawing/2018/hyperlinkcolor" val="tx"/>
                              </a:ext>
                            </a:extLst>
                          </a:hlinkClick>
                        </a:rPr>
                        <a:t>Co-existence with other Types of </a:t>
                      </a:r>
                      <a:r>
                        <a:rPr lang="en-GB" sz="1200" b="1" u="sng">
                          <a:solidFill>
                            <a:schemeClr val="accent5">
                              <a:lumMod val="50000"/>
                            </a:schemeClr>
                          </a:solidFill>
                        </a:rPr>
                        <a:t>Abuse</a:t>
                      </a:r>
                    </a:p>
                  </a:txBody>
                  <a:tcPr>
                    <a:solidFill>
                      <a:srgbClr val="E7D7FD"/>
                    </a:solidFill>
                  </a:tcPr>
                </a:tc>
                <a:tc>
                  <a:txBody>
                    <a:bodyPr/>
                    <a:lstStyle/>
                    <a:p>
                      <a:pPr marL="0" indent="0" algn="ctr">
                        <a:buNone/>
                      </a:pPr>
                      <a:r>
                        <a:rPr lang="en-GB" sz="1200" u="none">
                          <a:solidFill>
                            <a:schemeClr val="tx1"/>
                          </a:solidFill>
                        </a:rPr>
                        <a:t>60</a:t>
                      </a:r>
                    </a:p>
                  </a:txBody>
                  <a:tcPr>
                    <a:solidFill>
                      <a:schemeClr val="accent6">
                        <a:lumMod val="20000"/>
                        <a:lumOff val="80000"/>
                      </a:schemeClr>
                    </a:solidFill>
                  </a:tcPr>
                </a:tc>
                <a:tc>
                  <a:txBody>
                    <a:bodyPr/>
                    <a:lstStyle/>
                    <a:p>
                      <a:pPr marL="0" indent="0">
                        <a:buNone/>
                      </a:pPr>
                      <a:r>
                        <a:rPr lang="en-GB" sz="1200" b="1" u="none">
                          <a:solidFill>
                            <a:schemeClr val="accent5">
                              <a:lumMod val="50000"/>
                            </a:schemeClr>
                          </a:solidFill>
                          <a:hlinkClick r:id="rId36" action="ppaction://hlinksldjump">
                            <a:extLst>
                              <a:ext uri="{A12FA001-AC4F-418D-AE19-62706E023703}">
                                <ahyp:hlinkClr xmlns:ahyp="http://schemas.microsoft.com/office/drawing/2018/hyperlinkcolor" val="tx"/>
                              </a:ext>
                            </a:extLst>
                          </a:hlinkClick>
                        </a:rPr>
                        <a:t>Barriers</a:t>
                      </a:r>
                      <a:endParaRPr lang="en-GB" sz="1200" b="1" u="none">
                        <a:solidFill>
                          <a:schemeClr val="accent5">
                            <a:lumMod val="50000"/>
                          </a:schemeClr>
                        </a:solidFill>
                      </a:endParaRPr>
                    </a:p>
                  </a:txBody>
                  <a:tcPr>
                    <a:solidFill>
                      <a:schemeClr val="accent6">
                        <a:lumMod val="20000"/>
                        <a:lumOff val="80000"/>
                      </a:schemeClr>
                    </a:solidFill>
                  </a:tcPr>
                </a:tc>
                <a:tc>
                  <a:txBody>
                    <a:bodyPr/>
                    <a:lstStyle/>
                    <a:p>
                      <a:pPr marL="0" indent="0" algn="ctr">
                        <a:buNone/>
                      </a:pPr>
                      <a:r>
                        <a:rPr lang="en-GB" sz="1200" u="none">
                          <a:solidFill>
                            <a:schemeClr val="tx1"/>
                          </a:solidFill>
                        </a:rPr>
                        <a:t>78</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7" action="ppaction://hlinksldjump">
                            <a:extLst>
                              <a:ext uri="{A12FA001-AC4F-418D-AE19-62706E023703}">
                                <ahyp:hlinkClr xmlns:ahyp="http://schemas.microsoft.com/office/drawing/2018/hyperlinkcolor" val="tx"/>
                              </a:ext>
                            </a:extLst>
                          </a:hlinkClick>
                        </a:rPr>
                        <a:t>Pregnancy</a:t>
                      </a:r>
                      <a:endParaRPr lang="en-GB" sz="1200" b="1">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3503638080"/>
                  </a:ext>
                </a:extLst>
              </a:tr>
              <a:tr h="316554">
                <a:tc rowSpan="2">
                  <a:txBody>
                    <a:bodyPr/>
                    <a:lstStyle/>
                    <a:p>
                      <a:pPr algn="ctr"/>
                      <a:r>
                        <a:rPr lang="en-GB" sz="1200">
                          <a:solidFill>
                            <a:schemeClr val="tx1"/>
                          </a:solidFill>
                        </a:rPr>
                        <a:t>31</a:t>
                      </a:r>
                    </a:p>
                  </a:txBody>
                  <a:tcPr>
                    <a:solidFill>
                      <a:srgbClr val="E7D7FD"/>
                    </a:solidFill>
                  </a:tcPr>
                </a:tc>
                <a:tc rowSpan="2">
                  <a:txBody>
                    <a:bodyPr/>
                    <a:lstStyle/>
                    <a:p>
                      <a:pPr marL="0" indent="0">
                        <a:buNone/>
                      </a:pPr>
                      <a:r>
                        <a:rPr lang="en-GB" sz="1200" b="1" u="none">
                          <a:solidFill>
                            <a:schemeClr val="accent5">
                              <a:lumMod val="50000"/>
                            </a:schemeClr>
                          </a:solidFill>
                          <a:hlinkClick r:id="rId38" action="ppaction://hlinksldjump">
                            <a:extLst>
                              <a:ext uri="{A12FA001-AC4F-418D-AE19-62706E023703}">
                                <ahyp:hlinkClr xmlns:ahyp="http://schemas.microsoft.com/office/drawing/2018/hyperlinkcolor" val="tx"/>
                              </a:ext>
                            </a:extLst>
                          </a:hlinkClick>
                        </a:rPr>
                        <a:t>The word Neglect</a:t>
                      </a:r>
                      <a:endParaRPr lang="en-GB" sz="1200" b="1" u="none">
                        <a:solidFill>
                          <a:schemeClr val="accent5">
                            <a:lumMod val="50000"/>
                          </a:schemeClr>
                        </a:solidFill>
                      </a:endParaRPr>
                    </a:p>
                  </a:txBody>
                  <a:tcPr>
                    <a:solidFill>
                      <a:srgbClr val="E7D7FD"/>
                    </a:solidFill>
                  </a:tcPr>
                </a:tc>
                <a:tc>
                  <a:txBody>
                    <a:bodyPr/>
                    <a:lstStyle/>
                    <a:p>
                      <a:pPr marL="0" indent="0" algn="ctr">
                        <a:buNone/>
                      </a:pPr>
                      <a:r>
                        <a:rPr lang="en-GB" sz="1200" u="none">
                          <a:solidFill>
                            <a:schemeClr val="tx1"/>
                          </a:solidFill>
                        </a:rPr>
                        <a:t>61</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39" action="ppaction://hlinksldjump">
                            <a:extLst>
                              <a:ext uri="{A12FA001-AC4F-418D-AE19-62706E023703}">
                                <ahyp:hlinkClr xmlns:ahyp="http://schemas.microsoft.com/office/drawing/2018/hyperlinkcolor" val="tx"/>
                              </a:ext>
                            </a:extLst>
                          </a:hlinkClick>
                        </a:rPr>
                        <a:t>Tools and Resources</a:t>
                      </a:r>
                      <a:endParaRPr lang="en-GB" sz="1200" b="1">
                        <a:solidFill>
                          <a:schemeClr val="accent5">
                            <a:lumMod val="50000"/>
                          </a:schemeClr>
                        </a:solidFill>
                      </a:endParaRPr>
                    </a:p>
                  </a:txBody>
                  <a:tcPr>
                    <a:solidFill>
                      <a:schemeClr val="accent6">
                        <a:lumMod val="20000"/>
                        <a:lumOff val="80000"/>
                      </a:schemeClr>
                    </a:solidFill>
                  </a:tcPr>
                </a:tc>
                <a:tc rowSpan="2">
                  <a:txBody>
                    <a:bodyPr/>
                    <a:lstStyle/>
                    <a:p>
                      <a:pPr marL="0" indent="0" algn="ctr">
                        <a:buNone/>
                      </a:pPr>
                      <a:r>
                        <a:rPr lang="en-GB" sz="1200" u="none">
                          <a:solidFill>
                            <a:schemeClr val="tx1"/>
                          </a:solidFill>
                        </a:rPr>
                        <a:t>79</a:t>
                      </a:r>
                    </a:p>
                  </a:txBody>
                  <a:tcPr>
                    <a:solidFill>
                      <a:schemeClr val="accent6">
                        <a:lumMod val="20000"/>
                        <a:lumOff val="80000"/>
                      </a:schemeClr>
                    </a:solidFill>
                  </a:tcPr>
                </a:tc>
                <a:tc rowSpan="2">
                  <a:txBody>
                    <a:bodyPr/>
                    <a:lstStyle/>
                    <a:p>
                      <a:pPr marL="0" indent="0">
                        <a:buNone/>
                      </a:pPr>
                      <a:r>
                        <a:rPr lang="en-GB" sz="1200" b="1" u="none">
                          <a:solidFill>
                            <a:schemeClr val="accent5">
                              <a:lumMod val="50000"/>
                            </a:schemeClr>
                          </a:solidFill>
                          <a:hlinkClick r:id="rId40" action="ppaction://hlinksldjump">
                            <a:extLst>
                              <a:ext uri="{A12FA001-AC4F-418D-AE19-62706E023703}">
                                <ahyp:hlinkClr xmlns:ahyp="http://schemas.microsoft.com/office/drawing/2018/hyperlinkcolor" val="tx"/>
                              </a:ext>
                            </a:extLst>
                          </a:hlinkClick>
                        </a:rPr>
                        <a:t>Summary</a:t>
                      </a:r>
                      <a:endParaRPr lang="en-GB" sz="1200" b="1" u="none">
                        <a:solidFill>
                          <a:schemeClr val="accent5">
                            <a:lumMod val="50000"/>
                          </a:schemeClr>
                        </a:solidFill>
                      </a:endParaRPr>
                    </a:p>
                  </a:txBody>
                  <a:tcPr>
                    <a:solidFill>
                      <a:schemeClr val="accent6">
                        <a:lumMod val="20000"/>
                        <a:lumOff val="80000"/>
                      </a:schemeClr>
                    </a:solidFill>
                  </a:tcPr>
                </a:tc>
                <a:extLst>
                  <a:ext uri="{0D108BD9-81ED-4DB2-BD59-A6C34878D82A}">
                    <a16:rowId xmlns:a16="http://schemas.microsoft.com/office/drawing/2014/main" val="3632383073"/>
                  </a:ext>
                </a:extLst>
              </a:tr>
              <a:tr h="316554">
                <a:tc vMerge="1">
                  <a:txBody>
                    <a:bodyPr/>
                    <a:lstStyle/>
                    <a:p>
                      <a:pPr algn="ctr"/>
                      <a:endParaRPr lang="en-GB" sz="1200">
                        <a:solidFill>
                          <a:schemeClr val="tx1"/>
                        </a:solidFill>
                      </a:endParaRPr>
                    </a:p>
                  </a:txBody>
                  <a:tcPr>
                    <a:solidFill>
                      <a:srgbClr val="E7D7FD"/>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solidFill>
                      <a:srgbClr val="E7D7FD"/>
                    </a:solidFill>
                  </a:tcPr>
                </a:tc>
                <a:tc>
                  <a:txBody>
                    <a:bodyPr/>
                    <a:lstStyle/>
                    <a:p>
                      <a:pPr marL="0" indent="0" algn="ctr">
                        <a:buNone/>
                      </a:pPr>
                      <a:r>
                        <a:rPr lang="en-GB" sz="1200" u="none">
                          <a:solidFill>
                            <a:schemeClr val="tx1"/>
                          </a:solidFill>
                        </a:rPr>
                        <a:t>62</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solidFill>
                            <a:schemeClr val="accent5">
                              <a:lumMod val="50000"/>
                            </a:schemeClr>
                          </a:solidFill>
                          <a:hlinkClick r:id="rId41" action="ppaction://hlinksldjump">
                            <a:extLst>
                              <a:ext uri="{A12FA001-AC4F-418D-AE19-62706E023703}">
                                <ahyp:hlinkClr xmlns:ahyp="http://schemas.microsoft.com/office/drawing/2018/hyperlinkcolor" val="tx"/>
                              </a:ext>
                            </a:extLst>
                          </a:hlinkClick>
                        </a:rPr>
                        <a:t>Voice of the Child</a:t>
                      </a:r>
                      <a:endParaRPr lang="en-GB" sz="1200" b="1">
                        <a:solidFill>
                          <a:schemeClr val="accent5">
                            <a:lumMod val="50000"/>
                          </a:schemeClr>
                        </a:solidFill>
                      </a:endParaRPr>
                    </a:p>
                  </a:txBody>
                  <a:tcPr>
                    <a:solidFill>
                      <a:schemeClr val="accent6">
                        <a:lumMod val="20000"/>
                        <a:lumOff val="80000"/>
                      </a:schemeClr>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solidFill>
                      <a:srgbClr val="E7D7FD"/>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ndParaRPr>
                    </a:p>
                  </a:txBody>
                  <a:tcPr>
                    <a:solidFill>
                      <a:srgbClr val="E7D7FD"/>
                    </a:solidFill>
                  </a:tcPr>
                </a:tc>
                <a:extLst>
                  <a:ext uri="{0D108BD9-81ED-4DB2-BD59-A6C34878D82A}">
                    <a16:rowId xmlns:a16="http://schemas.microsoft.com/office/drawing/2014/main" val="1547910777"/>
                  </a:ext>
                </a:extLst>
              </a:tr>
            </a:tbl>
          </a:graphicData>
        </a:graphic>
      </p:graphicFrame>
      <p:sp>
        <p:nvSpPr>
          <p:cNvPr id="5" name="Title 1">
            <a:extLst>
              <a:ext uri="{FF2B5EF4-FFF2-40B4-BE49-F238E27FC236}">
                <a16:creationId xmlns:a16="http://schemas.microsoft.com/office/drawing/2014/main" id="{7CDBC1D2-4428-E3CC-EBFD-400CC037C7AA}"/>
              </a:ext>
            </a:extLst>
          </p:cNvPr>
          <p:cNvSpPr txBox="1">
            <a:spLocks/>
          </p:cNvSpPr>
          <p:nvPr/>
        </p:nvSpPr>
        <p:spPr>
          <a:xfrm>
            <a:off x="0" y="51462"/>
            <a:ext cx="4736335" cy="51051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none" spc="0" normalizeH="0" baseline="0" noProof="0">
                <a:ln>
                  <a:noFill/>
                </a:ln>
                <a:solidFill>
                  <a:prstClr val="white"/>
                </a:solidFill>
                <a:effectLst/>
                <a:uLnTx/>
                <a:uFillTx/>
                <a:latin typeface="Arial" panose="020B0604020202020204"/>
                <a:ea typeface="+mj-ea"/>
                <a:cs typeface="+mj-cs"/>
              </a:rPr>
              <a:t>Contents</a:t>
            </a:r>
          </a:p>
        </p:txBody>
      </p:sp>
    </p:spTree>
    <p:extLst>
      <p:ext uri="{BB962C8B-B14F-4D97-AF65-F5344CB8AC3E}">
        <p14:creationId xmlns:p14="http://schemas.microsoft.com/office/powerpoint/2010/main" val="30885710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A6FE8CB-E96C-C25D-A315-F725A7BA3ABA}"/>
              </a:ext>
            </a:extLst>
          </p:cNvPr>
          <p:cNvGraphicFramePr>
            <a:graphicFrameLocks noGrp="1"/>
          </p:cNvGraphicFramePr>
          <p:nvPr>
            <p:extLst>
              <p:ext uri="{D42A27DB-BD31-4B8C-83A1-F6EECF244321}">
                <p14:modId xmlns:p14="http://schemas.microsoft.com/office/powerpoint/2010/main" val="1447117758"/>
              </p:ext>
            </p:extLst>
          </p:nvPr>
        </p:nvGraphicFramePr>
        <p:xfrm>
          <a:off x="67792" y="538131"/>
          <a:ext cx="12056415" cy="6217920"/>
        </p:xfrm>
        <a:graphic>
          <a:graphicData uri="http://schemas.openxmlformats.org/drawingml/2006/table">
            <a:tbl>
              <a:tblPr firstRow="1" bandRow="1">
                <a:tableStyleId>{5C22544A-7EE6-4342-B048-85BDC9FD1C3A}</a:tableStyleId>
              </a:tblPr>
              <a:tblGrid>
                <a:gridCol w="3057962">
                  <a:extLst>
                    <a:ext uri="{9D8B030D-6E8A-4147-A177-3AD203B41FA5}">
                      <a16:colId xmlns:a16="http://schemas.microsoft.com/office/drawing/2014/main" val="922692391"/>
                    </a:ext>
                  </a:extLst>
                </a:gridCol>
                <a:gridCol w="3107095">
                  <a:extLst>
                    <a:ext uri="{9D8B030D-6E8A-4147-A177-3AD203B41FA5}">
                      <a16:colId xmlns:a16="http://schemas.microsoft.com/office/drawing/2014/main" val="952525295"/>
                    </a:ext>
                  </a:extLst>
                </a:gridCol>
                <a:gridCol w="5891358">
                  <a:extLst>
                    <a:ext uri="{9D8B030D-6E8A-4147-A177-3AD203B41FA5}">
                      <a16:colId xmlns:a16="http://schemas.microsoft.com/office/drawing/2014/main" val="192694286"/>
                    </a:ext>
                  </a:extLst>
                </a:gridCol>
              </a:tblGrid>
              <a:tr h="237558">
                <a:tc>
                  <a:txBody>
                    <a:bodyPr/>
                    <a:lstStyle/>
                    <a:p>
                      <a:pPr algn="ctr"/>
                      <a:r>
                        <a:rPr lang="en-GB" sz="1200"/>
                        <a:t>Home environment</a:t>
                      </a:r>
                    </a:p>
                  </a:txBody>
                  <a:tcPr>
                    <a:solidFill>
                      <a:schemeClr val="accent6">
                        <a:lumMod val="50000"/>
                      </a:schemeClr>
                    </a:solidFill>
                  </a:tcPr>
                </a:tc>
                <a:tc>
                  <a:txBody>
                    <a:bodyPr/>
                    <a:lstStyle/>
                    <a:p>
                      <a:pPr algn="ctr"/>
                      <a:r>
                        <a:rPr lang="en-GB" sz="1200"/>
                        <a:t>Limited time</a:t>
                      </a:r>
                    </a:p>
                  </a:txBody>
                  <a:tcPr>
                    <a:solidFill>
                      <a:schemeClr val="accent5">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t>Hidden Children</a:t>
                      </a:r>
                    </a:p>
                  </a:txBody>
                  <a:tcPr>
                    <a:solidFill>
                      <a:srgbClr val="7030A0"/>
                    </a:solidFill>
                  </a:tcPr>
                </a:tc>
                <a:extLst>
                  <a:ext uri="{0D108BD9-81ED-4DB2-BD59-A6C34878D82A}">
                    <a16:rowId xmlns:a16="http://schemas.microsoft.com/office/drawing/2014/main" val="1642761449"/>
                  </a:ext>
                </a:extLst>
              </a:tr>
              <a:tr h="5893342">
                <a:tc>
                  <a:txBody>
                    <a:bodyPr/>
                    <a:lstStyle/>
                    <a:p>
                      <a:r>
                        <a:rPr lang="en-GB" sz="1200"/>
                        <a:t>Not all services will be able to visit or complete work in the home. This may feel like a limitation in understanding what life is really like for the child. </a:t>
                      </a:r>
                    </a:p>
                    <a:p>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Professionals can complete a range of work with the child to understand what their home life is like.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The LSCP resource section of the manual holds some tools to understand the child’s lived experience in </a:t>
                      </a:r>
                      <a:r>
                        <a:rPr lang="en-GB" sz="1200" b="0" i="0">
                          <a:solidFill>
                            <a:srgbClr val="000000"/>
                          </a:solidFill>
                          <a:effectLst/>
                        </a:rPr>
                        <a:t>the </a:t>
                      </a:r>
                      <a:r>
                        <a:rPr lang="en-GB" sz="1200" b="0" i="0">
                          <a:solidFill>
                            <a:srgbClr val="000000"/>
                          </a:solidFill>
                          <a:effectLst/>
                          <a:hlinkClick r:id="rId2"/>
                        </a:rPr>
                        <a:t>‘Family networks and Family Network Support Packages</a:t>
                      </a:r>
                      <a:r>
                        <a:rPr lang="en-GB" sz="1200" b="0" i="0">
                          <a:solidFill>
                            <a:srgbClr val="000000"/>
                          </a:solidFill>
                          <a:effectLst/>
                        </a:rPr>
                        <a:t>’ area.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rPr>
                        <a:t>Where concerns in relation to neglect exist, it is crucial to work with other agencies to understand elements of a child’s life that you may not see in your role.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rPr>
                        <a:t>Information sharing is key and where professionals have concerns about neglect you should be confident that sharing or asking for information from other agencies will help to build the bigger picture and could be crucial in highlighting the accumulative nature of neglect.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a:solidFill>
                            <a:srgbClr val="000000"/>
                          </a:solidFill>
                          <a:effectLst/>
                        </a:rPr>
                        <a:t>The </a:t>
                      </a:r>
                      <a:r>
                        <a:rPr lang="en-GB" sz="1200" b="0" i="0">
                          <a:solidFill>
                            <a:srgbClr val="000000"/>
                          </a:solidFill>
                          <a:effectLst/>
                          <a:hlinkClick r:id="rId3"/>
                        </a:rPr>
                        <a:t>LSCP Protocol on sharing Information in Order to Safeguard and Promote the Welfare of Children </a:t>
                      </a:r>
                      <a:r>
                        <a:rPr lang="en-GB" sz="1200" b="0" i="0">
                          <a:solidFill>
                            <a:srgbClr val="000000"/>
                          </a:solidFill>
                          <a:effectLst/>
                        </a:rPr>
                        <a:t>can be found here.  </a:t>
                      </a:r>
                    </a:p>
                  </a:txBody>
                  <a:tcPr>
                    <a:solidFill>
                      <a:schemeClr val="accent6">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Some services, including health and the police, may see a family for a short amount of time or might not be able to undertake planned work with the family. This may feel like a limitation in understanding what life is like for the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Professionals should use observations of the child/carer who is present. This can include, the child and/or carers appearance, interaction between child and carer, interaction with professionals, responses to questions and or information that is shared with the carer and/or child.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Where professionals can observe the home environment, consider what it might be like for the child to use this space. The </a:t>
                      </a:r>
                      <a:r>
                        <a:rPr lang="en-GB" sz="1200">
                          <a:hlinkClick r:id="rId4" action="ppaction://hlinksldjump"/>
                        </a:rPr>
                        <a:t>clutter scales </a:t>
                      </a:r>
                      <a:r>
                        <a:rPr lang="en-GB" sz="1200"/>
                        <a:t>can help make judgements on safety and developmental need. Professionals can also observe if the home environment meets the child's needs across all </a:t>
                      </a:r>
                      <a:r>
                        <a:rPr lang="en-GB" sz="1200">
                          <a:hlinkClick r:id="rId5" action="ppaction://hlinksldjump"/>
                        </a:rPr>
                        <a:t>types of neglect</a:t>
                      </a:r>
                      <a:r>
                        <a:rPr lang="en-GB" sz="120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t>Where available, look at any past records or notes – try not to view this one interaction in isolation. Where access allows make attempts to review any history which might help in building up a pattern. </a:t>
                      </a:r>
                    </a:p>
                    <a:p>
                      <a:endParaRPr lang="en-GB" sz="1200"/>
                    </a:p>
                    <a:p>
                      <a:r>
                        <a:rPr lang="en-GB" sz="1200"/>
                        <a:t>Every interaction should be seen as a possible intervention.</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Some services may become concerned that a child is not registered with a school, in this instance professionals should email </a:t>
                      </a:r>
                      <a:r>
                        <a:rPr lang="en-GB" sz="1200">
                          <a:solidFill>
                            <a:srgbClr val="FF0000"/>
                          </a:solidFill>
                          <a:hlinkClick r:id="rId6"/>
                        </a:rPr>
                        <a:t>CEM@lincolnshire.gov.uk</a:t>
                      </a:r>
                      <a:r>
                        <a:rPr lang="en-GB" sz="1200">
                          <a:solidFill>
                            <a:srgbClr val="FF000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There may be concerns that a child is not receiving appropriate education, which might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Children excluded on a permanent basis for whom appropriate alternative provision has not been arranged, including those struggling to attend alternative provision or those on a reduced timetable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Children who are home educated, but may not be receiving effective, efficient, or any education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In these instances, children may be invisible, at risk, or their needs may not be met, because: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rPr>
                        <a:t>Permanently excluded children are more at risk of exploitation, </a:t>
                      </a:r>
                    </a:p>
                    <a:p>
                      <a:pPr marL="171450" indent="-171450">
                        <a:buFont typeface="Arial" panose="020B0604020202020204" pitchFamily="34" charset="0"/>
                        <a:buChar char="•"/>
                      </a:pPr>
                      <a:r>
                        <a:rPr lang="en-GB" sz="1200" b="0" i="0" kern="1200">
                          <a:solidFill>
                            <a:schemeClr val="tx1"/>
                          </a:solidFill>
                          <a:effectLst/>
                          <a:latin typeface="+mn-lt"/>
                          <a:ea typeface="+mn-ea"/>
                          <a:cs typeface="+mn-cs"/>
                        </a:rPr>
                        <a:t>There is no requirement for carers to let the Local Authority (LA) know they are Electively Home Educating (EHE)</a:t>
                      </a:r>
                    </a:p>
                    <a:p>
                      <a:pPr marL="171450" indent="-171450">
                        <a:buFont typeface="Arial" panose="020B0604020202020204" pitchFamily="34" charset="0"/>
                        <a:buChar char="•"/>
                      </a:pPr>
                      <a:r>
                        <a:rPr lang="en-GB" sz="1200">
                          <a:solidFill>
                            <a:schemeClr val="tx1"/>
                          </a:solidFill>
                        </a:rPr>
                        <a:t>Special Educational Needs and Disabilities (SEND) may be diagnosed historically and may or may not be shared by a parent with the EHE team. </a:t>
                      </a:r>
                    </a:p>
                    <a:p>
                      <a:pPr marL="171450" indent="-171450">
                        <a:buFont typeface="Arial" panose="020B0604020202020204" pitchFamily="34" charset="0"/>
                        <a:buChar char="•"/>
                      </a:pPr>
                      <a:endParaRPr lang="en-GB" sz="1200">
                        <a:solidFill>
                          <a:schemeClr val="tx1"/>
                        </a:solidFill>
                      </a:endParaRPr>
                    </a:p>
                    <a:p>
                      <a:pPr marL="0" indent="0">
                        <a:buFont typeface="Arial" panose="020B0604020202020204" pitchFamily="34" charset="0"/>
                        <a:buNone/>
                      </a:pPr>
                      <a:r>
                        <a:rPr lang="en-GB" sz="1200">
                          <a:solidFill>
                            <a:schemeClr val="tx1"/>
                          </a:solidFill>
                        </a:rPr>
                        <a:t>If at any time professionals identify a child who:</a:t>
                      </a:r>
                    </a:p>
                    <a:p>
                      <a:pPr marL="171450" indent="-171450">
                        <a:buFont typeface="Arial" panose="020B0604020202020204" pitchFamily="34" charset="0"/>
                        <a:buChar char="•"/>
                      </a:pPr>
                      <a:r>
                        <a:rPr lang="en-GB" sz="1200">
                          <a:solidFill>
                            <a:schemeClr val="tx1"/>
                          </a:solidFill>
                        </a:rPr>
                        <a:t>is at risk of exploitation they should follow safeguarding processes if there is a risk of immediate harm and should refer to the </a:t>
                      </a:r>
                      <a:r>
                        <a:rPr lang="en-GB" sz="1200">
                          <a:solidFill>
                            <a:schemeClr val="tx1"/>
                          </a:solidFill>
                          <a:hlinkClick r:id="rId7"/>
                        </a:rPr>
                        <a:t>Multi Agency Child Exploitation</a:t>
                      </a:r>
                      <a:r>
                        <a:rPr lang="en-GB" sz="1200">
                          <a:solidFill>
                            <a:schemeClr val="tx1"/>
                          </a:solidFill>
                        </a:rPr>
                        <a:t> process</a:t>
                      </a:r>
                    </a:p>
                    <a:p>
                      <a:pPr marL="171450" indent="-171450">
                        <a:buFont typeface="Arial" panose="020B0604020202020204" pitchFamily="34" charset="0"/>
                        <a:buChar char="•"/>
                      </a:pPr>
                      <a:r>
                        <a:rPr lang="en-GB" sz="1200">
                          <a:solidFill>
                            <a:schemeClr val="tx1"/>
                          </a:solidFill>
                        </a:rPr>
                        <a:t>is in EHE with SEND they should check that the EHE team is aware by emailing </a:t>
                      </a:r>
                      <a:r>
                        <a:rPr lang="en-GB" sz="1200">
                          <a:solidFill>
                            <a:srgbClr val="FF0000"/>
                          </a:solidFill>
                          <a:hlinkClick r:id="rId8"/>
                        </a:rPr>
                        <a:t>EHE@lincolnshire.gov.uk</a:t>
                      </a:r>
                      <a:r>
                        <a:rPr lang="en-GB" sz="1200">
                          <a:solidFill>
                            <a:srgbClr val="FF0000"/>
                          </a:solidFill>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sz="120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Professionals should be </a:t>
                      </a:r>
                      <a:r>
                        <a:rPr lang="en-GB" sz="1200" b="0">
                          <a:solidFill>
                            <a:schemeClr val="tx1"/>
                          </a:solidFill>
                        </a:rPr>
                        <a:t>curious</a:t>
                      </a:r>
                      <a:r>
                        <a:rPr lang="en-GB" sz="1200">
                          <a:solidFill>
                            <a:schemeClr val="tx1"/>
                          </a:solidFill>
                        </a:rPr>
                        <a:t> about all children in the family, particularly if the family is large or have different care giving arrangements, for instance living across different households; some children may be seen by professionals whereas others may not. If neglect is a concern for a child, other children in the family should be considered, including any under 5’s who may not attend nurseries – links should be made with health visitors and appropriate early years teams. </a:t>
                      </a:r>
                    </a:p>
                  </a:txBody>
                  <a:tcPr>
                    <a:solidFill>
                      <a:srgbClr val="E7D7FD"/>
                    </a:solidFill>
                  </a:tcPr>
                </a:tc>
                <a:extLst>
                  <a:ext uri="{0D108BD9-81ED-4DB2-BD59-A6C34878D82A}">
                    <a16:rowId xmlns:a16="http://schemas.microsoft.com/office/drawing/2014/main" val="2420346437"/>
                  </a:ext>
                </a:extLst>
              </a:tr>
            </a:tbl>
          </a:graphicData>
        </a:graphic>
      </p:graphicFrame>
      <p:pic>
        <p:nvPicPr>
          <p:cNvPr id="4" name="Picture 3">
            <a:hlinkClick r:id="rId9" action="ppaction://hlinksldjump"/>
            <a:extLst>
              <a:ext uri="{FF2B5EF4-FFF2-40B4-BE49-F238E27FC236}">
                <a16:creationId xmlns:a16="http://schemas.microsoft.com/office/drawing/2014/main" id="{DCD535DD-D85C-6703-B833-D28D25E4305F}"/>
              </a:ext>
            </a:extLst>
          </p:cNvPr>
          <p:cNvPicPr>
            <a:picLocks noChangeAspect="1"/>
          </p:cNvPicPr>
          <p:nvPr/>
        </p:nvPicPr>
        <p:blipFill>
          <a:blip r:embed="rId10"/>
          <a:stretch>
            <a:fillRect/>
          </a:stretch>
        </p:blipFill>
        <p:spPr>
          <a:xfrm>
            <a:off x="11611586" y="6319868"/>
            <a:ext cx="512621" cy="492817"/>
          </a:xfrm>
          <a:prstGeom prst="rect">
            <a:avLst/>
          </a:prstGeom>
        </p:spPr>
      </p:pic>
      <p:sp>
        <p:nvSpPr>
          <p:cNvPr id="5" name="Title 1">
            <a:extLst>
              <a:ext uri="{FF2B5EF4-FFF2-40B4-BE49-F238E27FC236}">
                <a16:creationId xmlns:a16="http://schemas.microsoft.com/office/drawing/2014/main" id="{0314479C-F00F-FDFF-F7D3-70A2C55A1152}"/>
              </a:ext>
            </a:extLst>
          </p:cNvPr>
          <p:cNvSpPr txBox="1">
            <a:spLocks/>
          </p:cNvSpPr>
          <p:nvPr/>
        </p:nvSpPr>
        <p:spPr>
          <a:xfrm>
            <a:off x="-1" y="55297"/>
            <a:ext cx="3076575" cy="364582"/>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Barriers</a:t>
            </a:r>
          </a:p>
        </p:txBody>
      </p:sp>
      <p:sp>
        <p:nvSpPr>
          <p:cNvPr id="2" name="Content Placeholder 2">
            <a:extLst>
              <a:ext uri="{FF2B5EF4-FFF2-40B4-BE49-F238E27FC236}">
                <a16:creationId xmlns:a16="http://schemas.microsoft.com/office/drawing/2014/main" id="{64F144CD-3863-F503-A134-E96D51848F07}"/>
              </a:ext>
            </a:extLst>
          </p:cNvPr>
          <p:cNvSpPr>
            <a:spLocks noGrp="1"/>
          </p:cNvSpPr>
          <p:nvPr>
            <p:ph idx="1"/>
          </p:nvPr>
        </p:nvSpPr>
        <p:spPr>
          <a:xfrm>
            <a:off x="3076574" y="25976"/>
            <a:ext cx="9115426" cy="364582"/>
          </a:xfrm>
        </p:spPr>
        <p:txBody>
          <a:bodyPr vert="horz" wrap="square" lIns="91440" tIns="45720" rIns="91440" bIns="45720" rtlCol="0" anchor="t">
            <a:noAutofit/>
          </a:bodyPr>
          <a:lstStyle/>
          <a:p>
            <a:pPr marL="0" indent="0">
              <a:lnSpc>
                <a:spcPct val="110000"/>
              </a:lnSpc>
              <a:spcBef>
                <a:spcPts val="0"/>
              </a:spcBef>
              <a:buNone/>
            </a:pPr>
            <a:r>
              <a:rPr lang="en-GB" sz="1200">
                <a:ea typeface="Calibri"/>
                <a:cs typeface="Arial" panose="020B0604020202020204" pitchFamily="34" charset="0"/>
              </a:rPr>
              <a:t>Different services will face different barriers when working with children experiencing neglect. Please see the examples below which present ideas that might help to overcome these barriers or think differently. </a:t>
            </a:r>
          </a:p>
          <a:p>
            <a:pPr>
              <a:lnSpc>
                <a:spcPct val="110000"/>
              </a:lnSpc>
            </a:pPr>
            <a:endParaRPr lang="en-GB" sz="1200">
              <a:ea typeface="Calibri"/>
              <a:cs typeface="Arial" panose="020B0604020202020204" pitchFamily="34" charset="0"/>
            </a:endParaRPr>
          </a:p>
        </p:txBody>
      </p:sp>
    </p:spTree>
    <p:extLst>
      <p:ext uri="{BB962C8B-B14F-4D97-AF65-F5344CB8AC3E}">
        <p14:creationId xmlns:p14="http://schemas.microsoft.com/office/powerpoint/2010/main" val="23907793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AEB456-2D29-B0AC-8347-45CDFD6B1997}"/>
              </a:ext>
            </a:extLst>
          </p:cNvPr>
          <p:cNvSpPr>
            <a:spLocks noGrp="1"/>
          </p:cNvSpPr>
          <p:nvPr>
            <p:ph idx="1"/>
          </p:nvPr>
        </p:nvSpPr>
        <p:spPr>
          <a:xfrm>
            <a:off x="472910" y="805578"/>
            <a:ext cx="11604395" cy="1125598"/>
          </a:xfrm>
        </p:spPr>
        <p:txBody>
          <a:bodyPr>
            <a:normAutofit/>
          </a:bodyPr>
          <a:lstStyle/>
          <a:p>
            <a:pPr marL="0" indent="0" algn="ctr">
              <a:buNone/>
            </a:pPr>
            <a:r>
              <a:rPr lang="en-GB" sz="1600"/>
              <a:t>This section of the resource outlines how we in Lincolnshire can respond to Neglect when it has been identified.</a:t>
            </a:r>
          </a:p>
          <a:p>
            <a:pPr marL="0" indent="0" algn="ctr">
              <a:buNone/>
            </a:pPr>
            <a:r>
              <a:rPr lang="en-GB" sz="1600"/>
              <a:t>You will find a range of resources here that can support practitioners to unravel the complexities associated with neglect, including: </a:t>
            </a:r>
          </a:p>
          <a:p>
            <a:pPr marL="0" indent="0" algn="ctr">
              <a:buNone/>
            </a:pPr>
            <a:endParaRPr lang="en-GB"/>
          </a:p>
          <a:p>
            <a:pPr marL="0" indent="0" algn="ctr">
              <a:buNone/>
            </a:pPr>
            <a:endParaRPr lang="en-GB"/>
          </a:p>
        </p:txBody>
      </p:sp>
      <p:pic>
        <p:nvPicPr>
          <p:cNvPr id="4" name="Picture 3">
            <a:hlinkClick r:id="rId2" action="ppaction://hlinksldjump"/>
            <a:extLst>
              <a:ext uri="{FF2B5EF4-FFF2-40B4-BE49-F238E27FC236}">
                <a16:creationId xmlns:a16="http://schemas.microsoft.com/office/drawing/2014/main" id="{1C17D0C5-5229-5680-683E-8D21F8AA7BF2}"/>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2" name="Title 1">
            <a:extLst>
              <a:ext uri="{FF2B5EF4-FFF2-40B4-BE49-F238E27FC236}">
                <a16:creationId xmlns:a16="http://schemas.microsoft.com/office/drawing/2014/main" id="{8D4E7907-04D0-6033-7DFC-BAF5B4B95B77}"/>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Tools and Resources</a:t>
            </a:r>
          </a:p>
        </p:txBody>
      </p:sp>
      <p:pic>
        <p:nvPicPr>
          <p:cNvPr id="1026" name="Picture 2" descr="Green professional business teamwork ">
            <a:extLst>
              <a:ext uri="{FF2B5EF4-FFF2-40B4-BE49-F238E27FC236}">
                <a16:creationId xmlns:a16="http://schemas.microsoft.com/office/drawing/2014/main" id="{B8F392BF-1E20-13E2-3512-BC2A8F80F6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929" y="1864995"/>
            <a:ext cx="1400142" cy="17967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nds connecting blue and yellow puzzle flat vector illustration. Jigsaw, connection, solution, praying, support, independence concept for banner, website design or landing web page">
            <a:extLst>
              <a:ext uri="{FF2B5EF4-FFF2-40B4-BE49-F238E27FC236}">
                <a16:creationId xmlns:a16="http://schemas.microsoft.com/office/drawing/2014/main" id="{E460DA9E-5CF9-E764-39DC-E2DDB7A932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4543" y="1963991"/>
            <a:ext cx="2214886" cy="167788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tationery elements vector illustration isolated on a white background">
            <a:extLst>
              <a:ext uri="{FF2B5EF4-FFF2-40B4-BE49-F238E27FC236}">
                <a16:creationId xmlns:a16="http://schemas.microsoft.com/office/drawing/2014/main" id="{E7BDCA60-6B51-CA99-5B0F-DE71E698095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7482" y="1968343"/>
            <a:ext cx="1693387" cy="16933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AB9899-FA85-2421-532A-FAFD591A42C0}"/>
              </a:ext>
            </a:extLst>
          </p:cNvPr>
          <p:cNvSpPr txBox="1"/>
          <p:nvPr/>
        </p:nvSpPr>
        <p:spPr>
          <a:xfrm>
            <a:off x="8285494" y="3719562"/>
            <a:ext cx="3326092" cy="1200329"/>
          </a:xfrm>
          <a:prstGeom prst="rect">
            <a:avLst/>
          </a:prstGeom>
          <a:solidFill>
            <a:schemeClr val="accent5">
              <a:lumMod val="40000"/>
              <a:lumOff val="60000"/>
            </a:schemeClr>
          </a:solidFill>
        </p:spPr>
        <p:txBody>
          <a:bodyPr wrap="square" rtlCol="0">
            <a:spAutoFit/>
          </a:bodyPr>
          <a:lstStyle/>
          <a:p>
            <a:pPr algn="ctr"/>
            <a:r>
              <a:rPr lang="en-GB"/>
              <a:t>Support and resources focusing on abuse that co-exists with neglect.</a:t>
            </a:r>
          </a:p>
          <a:p>
            <a:pPr algn="ctr"/>
            <a:endParaRPr lang="en-GB"/>
          </a:p>
        </p:txBody>
      </p:sp>
      <p:sp>
        <p:nvSpPr>
          <p:cNvPr id="11" name="TextBox 10">
            <a:extLst>
              <a:ext uri="{FF2B5EF4-FFF2-40B4-BE49-F238E27FC236}">
                <a16:creationId xmlns:a16="http://schemas.microsoft.com/office/drawing/2014/main" id="{0969FE07-3D51-2F5F-CFFA-E0EB14E9A6D9}"/>
              </a:ext>
            </a:extLst>
          </p:cNvPr>
          <p:cNvSpPr txBox="1"/>
          <p:nvPr/>
        </p:nvSpPr>
        <p:spPr>
          <a:xfrm>
            <a:off x="795780" y="3714302"/>
            <a:ext cx="3326092" cy="1200329"/>
          </a:xfrm>
          <a:prstGeom prst="rect">
            <a:avLst/>
          </a:prstGeom>
          <a:solidFill>
            <a:srgbClr val="D2B3FB"/>
          </a:solidFill>
        </p:spPr>
        <p:txBody>
          <a:bodyPr wrap="square">
            <a:spAutoFit/>
          </a:bodyPr>
          <a:lstStyle/>
          <a:p>
            <a:pPr marL="0" indent="0" algn="ctr">
              <a:buNone/>
            </a:pPr>
            <a:endParaRPr lang="en-GB" sz="1800"/>
          </a:p>
          <a:p>
            <a:pPr marL="0" indent="0" algn="ctr">
              <a:buNone/>
            </a:pPr>
            <a:r>
              <a:rPr lang="en-GB" sz="1800"/>
              <a:t>Tools to support your direct </a:t>
            </a:r>
          </a:p>
          <a:p>
            <a:pPr marL="0" indent="0" algn="ctr">
              <a:buNone/>
            </a:pPr>
            <a:r>
              <a:rPr lang="en-GB" sz="1800"/>
              <a:t>work and assessments</a:t>
            </a:r>
          </a:p>
          <a:p>
            <a:pPr marL="0" indent="0">
              <a:buNone/>
            </a:pPr>
            <a:endParaRPr lang="en-GB" sz="1800"/>
          </a:p>
        </p:txBody>
      </p:sp>
      <p:sp>
        <p:nvSpPr>
          <p:cNvPr id="13" name="TextBox 12">
            <a:extLst>
              <a:ext uri="{FF2B5EF4-FFF2-40B4-BE49-F238E27FC236}">
                <a16:creationId xmlns:a16="http://schemas.microsoft.com/office/drawing/2014/main" id="{4466435B-24F8-D123-16BF-56A487D11598}"/>
              </a:ext>
            </a:extLst>
          </p:cNvPr>
          <p:cNvSpPr txBox="1"/>
          <p:nvPr/>
        </p:nvSpPr>
        <p:spPr>
          <a:xfrm>
            <a:off x="4432954" y="3714301"/>
            <a:ext cx="3326092" cy="1200329"/>
          </a:xfrm>
          <a:prstGeom prst="rect">
            <a:avLst/>
          </a:prstGeom>
          <a:solidFill>
            <a:schemeClr val="accent6">
              <a:lumMod val="40000"/>
              <a:lumOff val="60000"/>
            </a:schemeClr>
          </a:solidFill>
        </p:spPr>
        <p:txBody>
          <a:bodyPr wrap="square">
            <a:spAutoFit/>
          </a:bodyPr>
          <a:lstStyle/>
          <a:p>
            <a:pPr algn="ctr"/>
            <a:r>
              <a:rPr lang="en-GB" sz="1800"/>
              <a:t>Support and resources focusing on individual causal factors identified earlier on in the resource.</a:t>
            </a:r>
          </a:p>
        </p:txBody>
      </p:sp>
      <p:sp>
        <p:nvSpPr>
          <p:cNvPr id="5" name="TextBox 4">
            <a:extLst>
              <a:ext uri="{FF2B5EF4-FFF2-40B4-BE49-F238E27FC236}">
                <a16:creationId xmlns:a16="http://schemas.microsoft.com/office/drawing/2014/main" id="{D51C5870-D57D-2607-E706-77BD92A74E70}"/>
              </a:ext>
            </a:extLst>
          </p:cNvPr>
          <p:cNvSpPr txBox="1"/>
          <p:nvPr/>
        </p:nvSpPr>
        <p:spPr>
          <a:xfrm>
            <a:off x="353554" y="5220466"/>
            <a:ext cx="11218286" cy="1510148"/>
          </a:xfrm>
          <a:prstGeom prst="rect">
            <a:avLst/>
          </a:prstGeom>
          <a:noFill/>
          <a:ln>
            <a:solidFill>
              <a:schemeClr val="tx1"/>
            </a:solidFill>
          </a:ln>
        </p:spPr>
        <p:txBody>
          <a:bodyPr wrap="square" rtlCol="0">
            <a:spAutoFit/>
          </a:bodyPr>
          <a:lstStyle/>
          <a:p>
            <a:endParaRPr lang="en-GB"/>
          </a:p>
        </p:txBody>
      </p:sp>
      <p:pic>
        <p:nvPicPr>
          <p:cNvPr id="8" name="Picture 2" descr="Hand drawn people asking questions illustration">
            <a:extLst>
              <a:ext uri="{FF2B5EF4-FFF2-40B4-BE49-F238E27FC236}">
                <a16:creationId xmlns:a16="http://schemas.microsoft.com/office/drawing/2014/main" id="{88E4D4EC-CEEC-3232-25A7-10D159F490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2402" y="5299918"/>
            <a:ext cx="1080732" cy="71991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6940641-E186-914B-3F6E-75B04D892BEA}"/>
              </a:ext>
            </a:extLst>
          </p:cNvPr>
          <p:cNvSpPr txBox="1"/>
          <p:nvPr/>
        </p:nvSpPr>
        <p:spPr>
          <a:xfrm>
            <a:off x="1503198" y="5283042"/>
            <a:ext cx="10078579" cy="1384995"/>
          </a:xfrm>
          <a:prstGeom prst="rect">
            <a:avLst/>
          </a:prstGeom>
          <a:noFill/>
        </p:spPr>
        <p:txBody>
          <a:bodyPr wrap="square" rtlCol="0">
            <a:spAutoFit/>
          </a:bodyPr>
          <a:lstStyle/>
          <a:p>
            <a:r>
              <a:rPr lang="en-GB" sz="1200">
                <a:solidFill>
                  <a:schemeClr val="dk1"/>
                </a:solidFill>
              </a:rPr>
              <a:t>These tools and resources can be used within direct practice, so consider how they could assist with your current cases or future practice. 	</a:t>
            </a:r>
          </a:p>
          <a:p>
            <a:r>
              <a:rPr lang="en-GB" sz="1200">
                <a:solidFill>
                  <a:schemeClr val="dk1"/>
                </a:solidFill>
              </a:rPr>
              <a:t>It might also be useful as part of group training or supervision to focus on these tools to enhance professional practice. Consider how these tools currently inform practice and whether there are developmental steps that can be taken within teams to enhance this work. For instance, if chronology work is chosen as a focus, you could ask staff to share their own experiences of chronologies or discuss cases where a chronology would be useful; consider the key concepts of the recommended tools and resources and work to explore how these tools can be utilised in practice to identify neglect, map patterns and provide a clearer picture of life for the child. </a:t>
            </a:r>
          </a:p>
        </p:txBody>
      </p:sp>
    </p:spTree>
    <p:extLst>
      <p:ext uri="{BB962C8B-B14F-4D97-AF65-F5344CB8AC3E}">
        <p14:creationId xmlns:p14="http://schemas.microsoft.com/office/powerpoint/2010/main" val="22446488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FF802C-2524-90BB-ACBA-27E0E1C7355B}"/>
              </a:ext>
            </a:extLst>
          </p:cNvPr>
          <p:cNvSpPr>
            <a:spLocks noGrp="1"/>
          </p:cNvSpPr>
          <p:nvPr>
            <p:ph idx="1"/>
          </p:nvPr>
        </p:nvSpPr>
        <p:spPr>
          <a:xfrm>
            <a:off x="685799" y="1934874"/>
            <a:ext cx="2667000" cy="4351338"/>
          </a:xfrm>
        </p:spPr>
        <p:txBody>
          <a:bodyPr vert="horz" lIns="91440" tIns="45720" rIns="91440" bIns="45720" rtlCol="0" anchor="t">
            <a:normAutofit/>
          </a:bodyPr>
          <a:lstStyle/>
          <a:p>
            <a:pPr marL="0" indent="0">
              <a:buNone/>
            </a:pPr>
            <a:endParaRPr lang="en-GB">
              <a:ea typeface="Calibri"/>
              <a:cs typeface="Arial" panose="020B0604020202020204" pitchFamily="34" charset="0"/>
            </a:endParaRPr>
          </a:p>
          <a:p>
            <a:pPr marL="0" indent="0">
              <a:buNone/>
            </a:pPr>
            <a:endParaRPr lang="en-GB"/>
          </a:p>
        </p:txBody>
      </p:sp>
      <p:pic>
        <p:nvPicPr>
          <p:cNvPr id="4" name="Picture 3">
            <a:hlinkClick r:id="rId2" action="ppaction://hlinksldjump"/>
            <a:extLst>
              <a:ext uri="{FF2B5EF4-FFF2-40B4-BE49-F238E27FC236}">
                <a16:creationId xmlns:a16="http://schemas.microsoft.com/office/drawing/2014/main" id="{9E3EDFB0-3FF1-E3AF-3FC3-3F3D16F8AB69}"/>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6" name="TextBox 5">
            <a:extLst>
              <a:ext uri="{FF2B5EF4-FFF2-40B4-BE49-F238E27FC236}">
                <a16:creationId xmlns:a16="http://schemas.microsoft.com/office/drawing/2014/main" id="{29286033-064A-6109-92B3-BB9E3D0DBF45}"/>
              </a:ext>
            </a:extLst>
          </p:cNvPr>
          <p:cNvSpPr txBox="1"/>
          <p:nvPr/>
        </p:nvSpPr>
        <p:spPr>
          <a:xfrm>
            <a:off x="306579" y="755797"/>
            <a:ext cx="11481230" cy="2123658"/>
          </a:xfrm>
          <a:prstGeom prst="rect">
            <a:avLst/>
          </a:prstGeom>
          <a:solidFill>
            <a:srgbClr val="D2B3FB"/>
          </a:solidFill>
        </p:spPr>
        <p:txBody>
          <a:bodyPr wrap="square">
            <a:spAutoFit/>
          </a:bodyPr>
          <a:lstStyle/>
          <a:p>
            <a:r>
              <a:rPr lang="en-US" sz="1200"/>
              <a:t>The child's voice is paramount and should be at the heart of everything we do. The 'voice' does not just mean what the child is saying verbally, but also what is seen through observation; for example, what is their behaviour telling you, their interactions with family and friends and any changes in presentation. </a:t>
            </a:r>
          </a:p>
          <a:p>
            <a:endParaRPr lang="en-US" sz="1200"/>
          </a:p>
          <a:p>
            <a:r>
              <a:rPr lang="en-US" sz="1200">
                <a:effectLst/>
                <a:latin typeface="+mj-lt"/>
              </a:rPr>
              <a:t>Children should be seen on their own in a comfortable setting to them. It is important to use age and interest appropriate tools, games and other methods to communicate. </a:t>
            </a:r>
            <a:r>
              <a:rPr lang="en-US" sz="1200"/>
              <a:t>Gaining an understanding of the child’s voice and what their every day life is like is important </a:t>
            </a:r>
            <a:r>
              <a:rPr lang="en-US" sz="1200">
                <a:effectLst/>
                <a:latin typeface="+mj-lt"/>
              </a:rPr>
              <a:t>because neglect is less about an event or an incident but about the daily lived experience of a child. Professionals should seek to understand what the child’s experience of being parented feels like, and the impact this may have on them. The child’s voice </a:t>
            </a:r>
            <a:r>
              <a:rPr lang="en-US" sz="1200"/>
              <a:t>should also be sought from other professionals who are working with the child as this might be different to what they are telling you or what you are observing. </a:t>
            </a:r>
          </a:p>
          <a:p>
            <a:endParaRPr lang="en-US" sz="1200"/>
          </a:p>
          <a:p>
            <a:r>
              <a:rPr lang="en-US" sz="1200"/>
              <a:t>Professionals should be aware of all the ways in which a child’s voice can be expressed and communicated; especially when working with babies, pre-verbal children and children with disabilities. Remember the </a:t>
            </a:r>
            <a:r>
              <a:rPr lang="en-US" sz="1200">
                <a:hlinkClick r:id="rId4" action="ppaction://hlinksldjump"/>
              </a:rPr>
              <a:t>signs of neglect </a:t>
            </a:r>
            <a:r>
              <a:rPr lang="en-US" sz="1200"/>
              <a:t>and consider whether a child may be communicating something through behaviour.</a:t>
            </a:r>
          </a:p>
        </p:txBody>
      </p:sp>
      <p:sp>
        <p:nvSpPr>
          <p:cNvPr id="7" name="TextBox 6">
            <a:extLst>
              <a:ext uri="{FF2B5EF4-FFF2-40B4-BE49-F238E27FC236}">
                <a16:creationId xmlns:a16="http://schemas.microsoft.com/office/drawing/2014/main" id="{CBB6335D-2107-772E-8381-485D73F382B4}"/>
              </a:ext>
            </a:extLst>
          </p:cNvPr>
          <p:cNvSpPr txBox="1"/>
          <p:nvPr/>
        </p:nvSpPr>
        <p:spPr>
          <a:xfrm>
            <a:off x="7248682" y="2984981"/>
            <a:ext cx="4731026" cy="1754326"/>
          </a:xfrm>
          <a:prstGeom prst="rect">
            <a:avLst/>
          </a:prstGeom>
          <a:solidFill>
            <a:schemeClr val="accent5">
              <a:lumMod val="40000"/>
              <a:lumOff val="60000"/>
            </a:schemeClr>
          </a:solidFill>
        </p:spPr>
        <p:txBody>
          <a:bodyPr wrap="square" rtlCol="0">
            <a:spAutoFit/>
          </a:bodyPr>
          <a:lstStyle/>
          <a:p>
            <a:r>
              <a:rPr lang="en-GB" sz="1200"/>
              <a:t>There are a range of tools and resources available to support us with obtaining the voice of the child, click on the image below for some examples. </a:t>
            </a:r>
          </a:p>
          <a:p>
            <a:endParaRPr lang="en-GB" sz="1200"/>
          </a:p>
          <a:p>
            <a:endParaRPr lang="en-GB" sz="1200"/>
          </a:p>
          <a:p>
            <a:endParaRPr lang="en-GB" sz="1200"/>
          </a:p>
          <a:p>
            <a:endParaRPr lang="en-GB" sz="1200"/>
          </a:p>
          <a:p>
            <a:r>
              <a:rPr lang="en-GB" sz="1200"/>
              <a:t>It is important that we are creative in our approach to this by working with the child and adapting to their wishes and feelings. </a:t>
            </a:r>
          </a:p>
        </p:txBody>
      </p:sp>
      <p:pic>
        <p:nvPicPr>
          <p:cNvPr id="8" name="Picture 7">
            <a:hlinkClick r:id="rId5"/>
            <a:extLst>
              <a:ext uri="{FF2B5EF4-FFF2-40B4-BE49-F238E27FC236}">
                <a16:creationId xmlns:a16="http://schemas.microsoft.com/office/drawing/2014/main" id="{F0FE9C63-90D0-D058-4B34-BD692DC9947D}"/>
              </a:ext>
            </a:extLst>
          </p:cNvPr>
          <p:cNvPicPr>
            <a:picLocks noChangeAspect="1"/>
          </p:cNvPicPr>
          <p:nvPr/>
        </p:nvPicPr>
        <p:blipFill>
          <a:blip r:embed="rId6"/>
          <a:stretch>
            <a:fillRect/>
          </a:stretch>
        </p:blipFill>
        <p:spPr>
          <a:xfrm>
            <a:off x="9040781" y="3442278"/>
            <a:ext cx="1146827" cy="792177"/>
          </a:xfrm>
          <a:prstGeom prst="rect">
            <a:avLst/>
          </a:prstGeom>
        </p:spPr>
      </p:pic>
      <p:sp>
        <p:nvSpPr>
          <p:cNvPr id="11" name="TextBox 10">
            <a:extLst>
              <a:ext uri="{FF2B5EF4-FFF2-40B4-BE49-F238E27FC236}">
                <a16:creationId xmlns:a16="http://schemas.microsoft.com/office/drawing/2014/main" id="{41CAE666-D799-DE7C-5D74-A3F637308E66}"/>
              </a:ext>
            </a:extLst>
          </p:cNvPr>
          <p:cNvSpPr txBox="1"/>
          <p:nvPr/>
        </p:nvSpPr>
        <p:spPr>
          <a:xfrm>
            <a:off x="306579" y="2987825"/>
            <a:ext cx="6840845" cy="2400657"/>
          </a:xfrm>
          <a:prstGeom prst="rect">
            <a:avLst/>
          </a:prstGeom>
          <a:solidFill>
            <a:schemeClr val="accent6">
              <a:lumMod val="40000"/>
              <a:lumOff val="60000"/>
            </a:schemeClr>
          </a:solidFill>
        </p:spPr>
        <p:txBody>
          <a:bodyPr wrap="square">
            <a:spAutoFit/>
          </a:bodyPr>
          <a:lstStyle/>
          <a:p>
            <a:pPr>
              <a:spcAft>
                <a:spcPts val="600"/>
              </a:spcAft>
            </a:pPr>
            <a:r>
              <a:rPr lang="en-US" sz="1200"/>
              <a:t>The first step is to gain the voice of the child, and the next step is to do something meaningful with it. Consider how the information you have gathered will inform the plan and create change. You may wish to consider:</a:t>
            </a:r>
          </a:p>
          <a:p>
            <a:pPr>
              <a:spcAft>
                <a:spcPts val="600"/>
              </a:spcAft>
            </a:pPr>
            <a:r>
              <a:rPr lang="en-US" sz="1200"/>
              <a:t>What does the child want to see happen which will be meaningful for them?</a:t>
            </a:r>
          </a:p>
          <a:p>
            <a:pPr>
              <a:spcAft>
                <a:spcPts val="600"/>
              </a:spcAft>
            </a:pPr>
            <a:r>
              <a:rPr lang="en-US" sz="1200"/>
              <a:t>Is there anything about change which might be scary for them? </a:t>
            </a:r>
          </a:p>
          <a:p>
            <a:pPr>
              <a:spcAft>
                <a:spcPts val="600"/>
              </a:spcAft>
            </a:pPr>
            <a:r>
              <a:rPr lang="en-US" sz="1200"/>
              <a:t>Are we listening to what their voice or behaviour is telling us </a:t>
            </a:r>
          </a:p>
          <a:p>
            <a:pPr>
              <a:spcAft>
                <a:spcPts val="600"/>
              </a:spcAft>
            </a:pPr>
            <a:r>
              <a:rPr lang="en-US" sz="1200"/>
              <a:t>How does the child want us to support the family to create and sustain change? </a:t>
            </a:r>
          </a:p>
          <a:p>
            <a:pPr>
              <a:spcAft>
                <a:spcPts val="600"/>
              </a:spcAft>
            </a:pPr>
            <a:r>
              <a:rPr lang="en-US" sz="1200"/>
              <a:t>How this information will be communicated to the carer; how does the child want you to do this? Can you share their voice directly with the carer or other professionals?</a:t>
            </a:r>
          </a:p>
          <a:p>
            <a:pPr>
              <a:spcAft>
                <a:spcPts val="600"/>
              </a:spcAft>
            </a:pPr>
            <a:endParaRPr lang="en-US" sz="1200"/>
          </a:p>
        </p:txBody>
      </p:sp>
      <p:pic>
        <p:nvPicPr>
          <p:cNvPr id="1026" name="Picture 2" descr="Blank book on white background">
            <a:hlinkClick r:id="rId7"/>
            <a:extLst>
              <a:ext uri="{FF2B5EF4-FFF2-40B4-BE49-F238E27FC236}">
                <a16:creationId xmlns:a16="http://schemas.microsoft.com/office/drawing/2014/main" id="{D1888271-7916-6BF0-59B4-8EEA47C052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40149" y="4947709"/>
            <a:ext cx="2720836" cy="1877636"/>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312B9D0F-64E1-134E-CB10-F8495B09E8F7}"/>
              </a:ext>
            </a:extLst>
          </p:cNvPr>
          <p:cNvSpPr txBox="1"/>
          <p:nvPr/>
        </p:nvSpPr>
        <p:spPr>
          <a:xfrm>
            <a:off x="8229349" y="5053235"/>
            <a:ext cx="1162356" cy="1200329"/>
          </a:xfrm>
          <a:prstGeom prst="rect">
            <a:avLst/>
          </a:prstGeom>
          <a:noFill/>
        </p:spPr>
        <p:txBody>
          <a:bodyPr wrap="square" rtlCol="0">
            <a:spAutoFit/>
          </a:bodyPr>
          <a:lstStyle/>
          <a:p>
            <a:pPr algn="ctr"/>
            <a:r>
              <a:rPr lang="en-GB" sz="1200"/>
              <a:t>To read the NSPCC report ‘The voice of the child:         </a:t>
            </a:r>
          </a:p>
          <a:p>
            <a:pPr algn="ctr"/>
            <a:r>
              <a:rPr lang="en-GB" sz="1200"/>
              <a:t>learning from case reviews’ </a:t>
            </a:r>
          </a:p>
        </p:txBody>
      </p:sp>
      <p:sp>
        <p:nvSpPr>
          <p:cNvPr id="15" name="TextBox 14">
            <a:hlinkClick r:id="rId7"/>
            <a:extLst>
              <a:ext uri="{FF2B5EF4-FFF2-40B4-BE49-F238E27FC236}">
                <a16:creationId xmlns:a16="http://schemas.microsoft.com/office/drawing/2014/main" id="{AD7BA582-64C2-94CB-CFC9-199BC08C51CF}"/>
              </a:ext>
            </a:extLst>
          </p:cNvPr>
          <p:cNvSpPr txBox="1"/>
          <p:nvPr/>
        </p:nvSpPr>
        <p:spPr>
          <a:xfrm>
            <a:off x="9698629" y="5510532"/>
            <a:ext cx="1162356" cy="307777"/>
          </a:xfrm>
          <a:prstGeom prst="rect">
            <a:avLst/>
          </a:prstGeom>
          <a:noFill/>
        </p:spPr>
        <p:txBody>
          <a:bodyPr wrap="square" rtlCol="0">
            <a:spAutoFit/>
          </a:bodyPr>
          <a:lstStyle/>
          <a:p>
            <a:r>
              <a:rPr lang="en-GB" sz="1400"/>
              <a:t>Click here</a:t>
            </a:r>
          </a:p>
        </p:txBody>
      </p:sp>
      <p:sp>
        <p:nvSpPr>
          <p:cNvPr id="16" name="TextBox 15">
            <a:extLst>
              <a:ext uri="{FF2B5EF4-FFF2-40B4-BE49-F238E27FC236}">
                <a16:creationId xmlns:a16="http://schemas.microsoft.com/office/drawing/2014/main" id="{0C8761DE-EE52-7C90-7CAA-3AB5A9A4A76A}"/>
              </a:ext>
            </a:extLst>
          </p:cNvPr>
          <p:cNvSpPr txBox="1"/>
          <p:nvPr/>
        </p:nvSpPr>
        <p:spPr>
          <a:xfrm>
            <a:off x="306579" y="5473192"/>
            <a:ext cx="6840845" cy="1015663"/>
          </a:xfrm>
          <a:prstGeom prst="rect">
            <a:avLst/>
          </a:prstGeom>
          <a:solidFill>
            <a:srgbClr val="D2B3FB"/>
          </a:solidFill>
        </p:spPr>
        <p:txBody>
          <a:bodyPr wrap="square" rtlCol="0">
            <a:spAutoFit/>
          </a:bodyPr>
          <a:lstStyle/>
          <a:p>
            <a:r>
              <a:rPr lang="en-GB" sz="1200"/>
              <a:t>Voice of the child training is available as part of the LSCP six-year safeguarding children pathway, accessible </a:t>
            </a:r>
            <a:r>
              <a:rPr lang="en-GB" sz="1200">
                <a:hlinkClick r:id="rId9"/>
              </a:rPr>
              <a:t>here</a:t>
            </a:r>
            <a:endParaRPr lang="en-GB" sz="1200"/>
          </a:p>
          <a:p>
            <a:endParaRPr lang="en-GB" sz="1200"/>
          </a:p>
          <a:p>
            <a:r>
              <a:rPr lang="en-GB" sz="1200"/>
              <a:t>The Early Help Consultants can also support with this and deliver workshops to practitioners on this. </a:t>
            </a:r>
          </a:p>
        </p:txBody>
      </p:sp>
      <p:sp>
        <p:nvSpPr>
          <p:cNvPr id="2" name="Title 1">
            <a:extLst>
              <a:ext uri="{FF2B5EF4-FFF2-40B4-BE49-F238E27FC236}">
                <a16:creationId xmlns:a16="http://schemas.microsoft.com/office/drawing/2014/main" id="{CF58A73E-604D-4110-8FDD-6641B29F55CC}"/>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Voice of the Child</a:t>
            </a:r>
          </a:p>
        </p:txBody>
      </p:sp>
    </p:spTree>
    <p:extLst>
      <p:ext uri="{BB962C8B-B14F-4D97-AF65-F5344CB8AC3E}">
        <p14:creationId xmlns:p14="http://schemas.microsoft.com/office/powerpoint/2010/main" val="30885121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79E101-91AC-6CA5-229D-8F3CC8F3825E}"/>
              </a:ext>
            </a:extLst>
          </p:cNvPr>
          <p:cNvSpPr>
            <a:spLocks noGrp="1"/>
          </p:cNvSpPr>
          <p:nvPr>
            <p:ph idx="1"/>
          </p:nvPr>
        </p:nvSpPr>
        <p:spPr>
          <a:xfrm>
            <a:off x="249819" y="748216"/>
            <a:ext cx="11750503" cy="1966704"/>
          </a:xfrm>
          <a:solidFill>
            <a:srgbClr val="D2B3FB"/>
          </a:solidFill>
        </p:spPr>
        <p:txBody>
          <a:bodyPr vert="horz" lIns="91440" tIns="45720" rIns="91440" bIns="45720" rtlCol="0" anchor="t">
            <a:normAutofit/>
          </a:bodyPr>
          <a:lstStyle/>
          <a:p>
            <a:pPr marL="0" indent="0">
              <a:buNone/>
            </a:pPr>
            <a:r>
              <a:rPr lang="en-US" sz="1400" b="0" kern="1200">
                <a:solidFill>
                  <a:schemeClr val="dk1"/>
                </a:solidFill>
                <a:effectLst/>
                <a:latin typeface="+mj-lt"/>
                <a:cs typeface="Arial"/>
              </a:rPr>
              <a:t>Given the cumulative nature of neglect and the length of time at which it can occur it is essential practitioners build up a picture of this. </a:t>
            </a:r>
            <a:r>
              <a:rPr lang="en-US" sz="1400">
                <a:effectLst/>
                <a:latin typeface="+mj-lt"/>
              </a:rPr>
              <a:t>Building a chronology of events should be carried out </a:t>
            </a:r>
            <a:r>
              <a:rPr lang="en-US" sz="1400">
                <a:latin typeface="+mj-lt"/>
              </a:rPr>
              <a:t>during </a:t>
            </a:r>
            <a:r>
              <a:rPr lang="en-US" sz="1400">
                <a:effectLst/>
                <a:latin typeface="+mj-lt"/>
              </a:rPr>
              <a:t>assessment or re-assessment and should consider the family’s history. </a:t>
            </a:r>
          </a:p>
          <a:p>
            <a:pPr marL="0" indent="0">
              <a:buNone/>
            </a:pPr>
            <a:r>
              <a:rPr lang="en-US" sz="1400">
                <a:latin typeface="+mj-lt"/>
              </a:rPr>
              <a:t>A</a:t>
            </a:r>
            <a:r>
              <a:rPr lang="en-US" sz="1400">
                <a:effectLst/>
                <a:latin typeface="+mj-lt"/>
              </a:rPr>
              <a:t> chronology is a key part of any assessment and assists the process of care planning and reviewing. It is used to record significant events to help professionals understand what is happening in the life of a child. A chronology can provide a better understanding of the immediate and cumulative impact of events.  </a:t>
            </a:r>
            <a:endParaRPr lang="en-US" sz="1400">
              <a:effectLst/>
              <a:latin typeface="+mj-lt"/>
              <a:cs typeface="Arial"/>
            </a:endParaRPr>
          </a:p>
          <a:p>
            <a:pPr marL="0" indent="0">
              <a:buNone/>
            </a:pPr>
            <a:r>
              <a:rPr lang="en-US" sz="1400">
                <a:effectLst/>
                <a:latin typeface="+mj-lt"/>
              </a:rPr>
              <a:t>Developing and analyzing chronologies is essential to help identify patterns of behaviour, risk or concerns that may be preventing a child from achieving positive outcomes. Patterns in social history and behaviour can be detected and something which might appear insignificant in isolation can be identified as a key warning sign in context.  </a:t>
            </a:r>
            <a:endParaRPr lang="en-US" sz="1400">
              <a:effectLst/>
              <a:latin typeface="+mj-lt"/>
              <a:cs typeface="Arial"/>
            </a:endParaRPr>
          </a:p>
          <a:p>
            <a:pPr marL="0" indent="0">
              <a:buNone/>
            </a:pPr>
            <a:endParaRPr lang="en-US" sz="1400">
              <a:effectLst/>
              <a:latin typeface="+mj-lt"/>
            </a:endParaRPr>
          </a:p>
          <a:p>
            <a:endParaRPr lang="en-GB" sz="1400">
              <a:latin typeface="+mj-lt"/>
            </a:endParaRPr>
          </a:p>
        </p:txBody>
      </p:sp>
      <p:sp>
        <p:nvSpPr>
          <p:cNvPr id="2" name="Title 1">
            <a:extLst>
              <a:ext uri="{FF2B5EF4-FFF2-40B4-BE49-F238E27FC236}">
                <a16:creationId xmlns:a16="http://schemas.microsoft.com/office/drawing/2014/main" id="{52BD3F59-D687-B199-C396-5932423C977C}"/>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Chronologies</a:t>
            </a:r>
          </a:p>
        </p:txBody>
      </p:sp>
      <p:graphicFrame>
        <p:nvGraphicFramePr>
          <p:cNvPr id="5" name="Table 4">
            <a:extLst>
              <a:ext uri="{FF2B5EF4-FFF2-40B4-BE49-F238E27FC236}">
                <a16:creationId xmlns:a16="http://schemas.microsoft.com/office/drawing/2014/main" id="{9ECE027D-B449-A6FC-A28C-6016FED9DD90}"/>
              </a:ext>
            </a:extLst>
          </p:cNvPr>
          <p:cNvGraphicFramePr>
            <a:graphicFrameLocks noGrp="1"/>
          </p:cNvGraphicFramePr>
          <p:nvPr>
            <p:extLst>
              <p:ext uri="{D42A27DB-BD31-4B8C-83A1-F6EECF244321}">
                <p14:modId xmlns:p14="http://schemas.microsoft.com/office/powerpoint/2010/main" val="2346963759"/>
              </p:ext>
            </p:extLst>
          </p:nvPr>
        </p:nvGraphicFramePr>
        <p:xfrm>
          <a:off x="249819" y="2888976"/>
          <a:ext cx="11474419" cy="3810000"/>
        </p:xfrm>
        <a:graphic>
          <a:graphicData uri="http://schemas.openxmlformats.org/drawingml/2006/table">
            <a:tbl>
              <a:tblPr firstRow="1" bandRow="1">
                <a:tableStyleId>{5C22544A-7EE6-4342-B048-85BDC9FD1C3A}</a:tableStyleId>
              </a:tblPr>
              <a:tblGrid>
                <a:gridCol w="1895852">
                  <a:extLst>
                    <a:ext uri="{9D8B030D-6E8A-4147-A177-3AD203B41FA5}">
                      <a16:colId xmlns:a16="http://schemas.microsoft.com/office/drawing/2014/main" val="1939474401"/>
                    </a:ext>
                  </a:extLst>
                </a:gridCol>
                <a:gridCol w="5060887">
                  <a:extLst>
                    <a:ext uri="{9D8B030D-6E8A-4147-A177-3AD203B41FA5}">
                      <a16:colId xmlns:a16="http://schemas.microsoft.com/office/drawing/2014/main" val="1331923552"/>
                    </a:ext>
                  </a:extLst>
                </a:gridCol>
                <a:gridCol w="4517680">
                  <a:extLst>
                    <a:ext uri="{9D8B030D-6E8A-4147-A177-3AD203B41FA5}">
                      <a16:colId xmlns:a16="http://schemas.microsoft.com/office/drawing/2014/main" val="2901423047"/>
                    </a:ext>
                  </a:extLst>
                </a:gridCol>
              </a:tblGrid>
              <a:tr h="370840">
                <a:tc>
                  <a:txBody>
                    <a:bodyPr/>
                    <a:lstStyle/>
                    <a:p>
                      <a:pPr algn="ctr"/>
                      <a:r>
                        <a:rPr lang="en-GB" sz="1400">
                          <a:solidFill>
                            <a:schemeClr val="tx1"/>
                          </a:solidFill>
                        </a:rPr>
                        <a:t>Early Help Timeline Tool &amp; Harm Matrix</a:t>
                      </a:r>
                    </a:p>
                  </a:txBody>
                  <a:tcPr>
                    <a:solidFill>
                      <a:schemeClr val="accent1">
                        <a:lumMod val="40000"/>
                        <a:lumOff val="60000"/>
                      </a:schemeClr>
                    </a:solidFill>
                  </a:tcPr>
                </a:tc>
                <a:tc>
                  <a:txBody>
                    <a:bodyPr/>
                    <a:lstStyle/>
                    <a:p>
                      <a:pPr algn="ctr"/>
                      <a:r>
                        <a:rPr lang="en-GB" sz="1400">
                          <a:solidFill>
                            <a:schemeClr val="tx1"/>
                          </a:solidFill>
                        </a:rPr>
                        <a:t>Genograms</a:t>
                      </a:r>
                    </a:p>
                  </a:txBody>
                  <a:tcPr>
                    <a:solidFill>
                      <a:schemeClr val="accent1">
                        <a:lumMod val="40000"/>
                        <a:lumOff val="60000"/>
                      </a:schemeClr>
                    </a:solidFill>
                  </a:tcPr>
                </a:tc>
                <a:tc>
                  <a:txBody>
                    <a:bodyPr/>
                    <a:lstStyle/>
                    <a:p>
                      <a:pPr algn="ctr"/>
                      <a:r>
                        <a:rPr lang="en-GB" sz="1400">
                          <a:solidFill>
                            <a:schemeClr val="tx1"/>
                          </a:solidFill>
                        </a:rPr>
                        <a:t>Understanding life for the child</a:t>
                      </a:r>
                    </a:p>
                  </a:txBody>
                  <a:tcPr>
                    <a:solidFill>
                      <a:schemeClr val="accent1">
                        <a:lumMod val="40000"/>
                        <a:lumOff val="60000"/>
                      </a:schemeClr>
                    </a:solidFill>
                  </a:tcPr>
                </a:tc>
                <a:extLst>
                  <a:ext uri="{0D108BD9-81ED-4DB2-BD59-A6C34878D82A}">
                    <a16:rowId xmlns:a16="http://schemas.microsoft.com/office/drawing/2014/main" val="2917058644"/>
                  </a:ext>
                </a:extLst>
              </a:tr>
              <a:tr h="370840">
                <a:tc>
                  <a:txBody>
                    <a:bodyPr/>
                    <a:lstStyle/>
                    <a:p>
                      <a:pPr algn="ctr"/>
                      <a:endParaRPr lang="en-GB" sz="1400"/>
                    </a:p>
                    <a:p>
                      <a:pPr algn="ctr"/>
                      <a:r>
                        <a:rPr lang="en-GB" sz="1400"/>
                        <a:t>Click here to locate the </a:t>
                      </a:r>
                      <a:r>
                        <a:rPr lang="en-GB" sz="1400">
                          <a:hlinkClick r:id="rId2"/>
                        </a:rPr>
                        <a:t>EHA timeline assessment tool</a:t>
                      </a:r>
                      <a:r>
                        <a:rPr lang="en-GB" sz="1400"/>
                        <a:t>, which uses the ‘first, worst, last’ approach to build pictures. This tool includes examples of how it can be used in practice.</a:t>
                      </a:r>
                    </a:p>
                    <a:p>
                      <a:pPr algn="ctr"/>
                      <a:endParaRPr lang="en-GB" sz="1400"/>
                    </a:p>
                    <a:p>
                      <a:pPr algn="ctr"/>
                      <a:r>
                        <a:rPr lang="en-GB" sz="1400"/>
                        <a:t>The </a:t>
                      </a:r>
                      <a:r>
                        <a:rPr lang="en-GB" sz="1400">
                          <a:solidFill>
                            <a:srgbClr val="0070C0"/>
                          </a:solidFill>
                          <a:hlinkClick r:id="rId3">
                            <a:extLst>
                              <a:ext uri="{A12FA001-AC4F-418D-AE19-62706E023703}">
                                <ahyp:hlinkClr xmlns:ahyp="http://schemas.microsoft.com/office/drawing/2018/hyperlinkcolor" val="tx"/>
                              </a:ext>
                            </a:extLst>
                          </a:hlinkClick>
                        </a:rPr>
                        <a:t>Harm Matrix </a:t>
                      </a:r>
                      <a:r>
                        <a:rPr lang="en-GB" sz="1400"/>
                        <a:t>also follows this approach.</a:t>
                      </a:r>
                    </a:p>
                  </a:txBody>
                  <a:tcPr>
                    <a:solidFill>
                      <a:schemeClr val="accent6">
                        <a:lumMod val="40000"/>
                        <a:lumOff val="60000"/>
                      </a:schemeClr>
                    </a:solidFill>
                  </a:tcPr>
                </a:tc>
                <a:tc>
                  <a:txBody>
                    <a:bodyPr/>
                    <a:lstStyle/>
                    <a:p>
                      <a:pPr algn="ctr"/>
                      <a:r>
                        <a:rPr lang="en-GB" sz="1400"/>
                        <a:t>Genograms can be used to </a:t>
                      </a:r>
                      <a:r>
                        <a:rPr lang="en-US" sz="1400"/>
                        <a:t>build a focused understanding of a family's history of behaviours and challenges, along with identifying support networks. </a:t>
                      </a:r>
                    </a:p>
                    <a:p>
                      <a:pPr algn="ctr"/>
                      <a:endParaRPr lang="en-US" sz="1400"/>
                    </a:p>
                    <a:p>
                      <a:pPr algn="ctr"/>
                      <a:r>
                        <a:rPr lang="en-US" sz="1400"/>
                        <a:t>Some examples of these can be found here:</a:t>
                      </a:r>
                    </a:p>
                    <a:p>
                      <a:pPr algn="ctr"/>
                      <a:endParaRPr lang="en-US" sz="1400"/>
                    </a:p>
                    <a:p>
                      <a:pPr algn="ctr"/>
                      <a:r>
                        <a:rPr lang="en-US" sz="1400">
                          <a:hlinkClick r:id="rId4"/>
                        </a:rPr>
                        <a:t>Using Genograms in Practice </a:t>
                      </a:r>
                      <a:r>
                        <a:rPr lang="en-US" sz="1400" i="1"/>
                        <a:t>Research in Practice</a:t>
                      </a:r>
                    </a:p>
                    <a:p>
                      <a:pPr algn="ctr"/>
                      <a:endParaRPr lang="en-US" sz="1400" i="1"/>
                    </a:p>
                    <a:p>
                      <a:pPr algn="ctr"/>
                      <a:r>
                        <a:rPr lang="en-US" sz="1400" i="0">
                          <a:hlinkClick r:id="rId5"/>
                        </a:rPr>
                        <a:t>‘Dovetail Genogram Resource’</a:t>
                      </a:r>
                      <a:endParaRPr lang="en-US" sz="1400" i="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0563C1"/>
                          </a:solidFill>
                          <a:hlinkClick r:id="rId6">
                            <a:extLst>
                              <a:ext uri="{A12FA001-AC4F-418D-AE19-62706E023703}">
                                <ahyp:hlinkClr xmlns:ahyp="http://schemas.microsoft.com/office/drawing/2018/hyperlinkcolor" val="tx"/>
                              </a:ext>
                            </a:extLst>
                          </a:hlinkClick>
                        </a:rPr>
                        <a:t>The Social Work Podcast: Visual Assessment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u="none">
                        <a:solidFill>
                          <a:srgbClr val="0563C1"/>
                        </a:solidFill>
                        <a:hlinkClick r:id="rId6">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u="none">
                          <a:solidFill>
                            <a:schemeClr val="tx1"/>
                          </a:solidFill>
                        </a:rPr>
                        <a:t>Consider using a Culturagram when working with families from different cultures. </a:t>
                      </a:r>
                      <a:endParaRPr lang="en-GB" sz="1400" u="none">
                        <a:solidFill>
                          <a:schemeClr val="tx1"/>
                        </a:solidFill>
                        <a:hlinkClick r:id="rId6">
                          <a:extLst>
                            <a:ext uri="{A12FA001-AC4F-418D-AE19-62706E023703}">
                              <ahyp:hlinkClr xmlns:ahyp="http://schemas.microsoft.com/office/drawing/2018/hyperlinkcolor" val="tx"/>
                            </a:ext>
                          </a:extLst>
                        </a:hlinkClick>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solidFill>
                            <a:srgbClr val="0563C1"/>
                          </a:solidFill>
                          <a:hlinkClick r:id="rId6">
                            <a:extLst>
                              <a:ext uri="{A12FA001-AC4F-418D-AE19-62706E023703}">
                                <ahyp:hlinkClr xmlns:ahyp="http://schemas.microsoft.com/office/drawing/2018/hyperlinkcolor" val="tx"/>
                              </a:ext>
                            </a:extLst>
                          </a:hlinkClick>
                        </a:rPr>
                        <a:t>The Culturagram - Interview</a:t>
                      </a:r>
                      <a:endParaRPr lang="en-GB" sz="14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hlinkClick r:id="rId7"/>
                        </a:rPr>
                        <a:t>Using the Culturagram</a:t>
                      </a:r>
                      <a:endParaRPr lang="en-GB" sz="140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Finding out what life is like for the child or family can support to understand the wider picture and experiences of those in the family unit. It is crucial to being trauma informed.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t>This work can be completed creatively with families; in a way they feel comfortable sharing.</a:t>
                      </a:r>
                    </a:p>
                    <a:p>
                      <a:pPr marL="0" indent="0" algn="ctr">
                        <a:buNone/>
                      </a:pPr>
                      <a:endParaRPr lang="en-GB" sz="1400"/>
                    </a:p>
                    <a:p>
                      <a:pPr marL="0" indent="0" algn="ctr">
                        <a:buNone/>
                      </a:pPr>
                      <a:r>
                        <a:rPr lang="en-GB" sz="1400"/>
                        <a:t>Some tools that can support this, can be found below:</a:t>
                      </a:r>
                    </a:p>
                    <a:p>
                      <a:pPr marL="0" indent="0" algn="ctr">
                        <a:buNone/>
                      </a:pPr>
                      <a:endParaRPr lang="en-GB" sz="1400"/>
                    </a:p>
                    <a:p>
                      <a:pPr marL="0" indent="0" algn="ctr">
                        <a:buNone/>
                      </a:pPr>
                      <a:r>
                        <a:rPr lang="en-GB" sz="1400">
                          <a:hlinkClick r:id="rId8"/>
                        </a:rPr>
                        <a:t>Voice of the Child Toolkit</a:t>
                      </a:r>
                      <a:endParaRPr lang="en-GB" sz="1400"/>
                    </a:p>
                    <a:p>
                      <a:pPr marL="0" indent="0" algn="ctr">
                        <a:buNone/>
                      </a:pPr>
                      <a:endParaRPr lang="en-GB" sz="1400"/>
                    </a:p>
                    <a:p>
                      <a:pPr marL="0" indent="0" algn="ctr">
                        <a:buNone/>
                      </a:pPr>
                      <a:r>
                        <a:rPr lang="en-GB" sz="1400">
                          <a:hlinkClick r:id="rId9"/>
                        </a:rPr>
                        <a:t>Voice of the Child work</a:t>
                      </a:r>
                      <a:endParaRPr lang="en-GB" sz="1400"/>
                    </a:p>
                    <a:p>
                      <a:pPr marL="0" indent="0" algn="ctr">
                        <a:buNone/>
                      </a:pPr>
                      <a:endParaRPr lang="en-GB" sz="140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a:ea typeface="+mn-lt"/>
                          <a:cs typeface="+mn-lt"/>
                          <a:hlinkClick r:id="rId10"/>
                        </a:rPr>
                        <a:t>Completing Chronologies </a:t>
                      </a:r>
                      <a:r>
                        <a:rPr lang="en-GB" sz="1400">
                          <a:ea typeface="+mn-lt"/>
                          <a:cs typeface="+mn-lt"/>
                        </a:rPr>
                        <a:t>– Research in Practice</a:t>
                      </a:r>
                      <a:endParaRPr lang="en-GB" sz="140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731647788"/>
                  </a:ext>
                </a:extLst>
              </a:tr>
            </a:tbl>
          </a:graphicData>
        </a:graphic>
      </p:graphicFrame>
      <p:pic>
        <p:nvPicPr>
          <p:cNvPr id="6" name="Picture 5">
            <a:hlinkClick r:id="rId11" action="ppaction://hlinksldjump"/>
            <a:extLst>
              <a:ext uri="{FF2B5EF4-FFF2-40B4-BE49-F238E27FC236}">
                <a16:creationId xmlns:a16="http://schemas.microsoft.com/office/drawing/2014/main" id="{B64A2F51-5786-B33F-9147-1888909C09DE}"/>
              </a:ext>
            </a:extLst>
          </p:cNvPr>
          <p:cNvPicPr>
            <a:picLocks noChangeAspect="1"/>
          </p:cNvPicPr>
          <p:nvPr/>
        </p:nvPicPr>
        <p:blipFill>
          <a:blip r:embed="rId12"/>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4276846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3F59-D687-B199-C396-5932423C977C}"/>
              </a:ext>
            </a:extLst>
          </p:cNvPr>
          <p:cNvSpPr txBox="1">
            <a:spLocks/>
          </p:cNvSpPr>
          <p:nvPr/>
        </p:nvSpPr>
        <p:spPr>
          <a:xfrm>
            <a:off x="0" y="51461"/>
            <a:ext cx="5585677"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a:solidFill>
                  <a:schemeClr val="bg1"/>
                </a:solidFill>
              </a:rPr>
              <a:t>Chronologies should</a:t>
            </a:r>
          </a:p>
        </p:txBody>
      </p:sp>
      <p:graphicFrame>
        <p:nvGraphicFramePr>
          <p:cNvPr id="3" name="Table 2">
            <a:extLst>
              <a:ext uri="{FF2B5EF4-FFF2-40B4-BE49-F238E27FC236}">
                <a16:creationId xmlns:a16="http://schemas.microsoft.com/office/drawing/2014/main" id="{71A225BC-45AC-03B4-603F-A2FEEC75E7A3}"/>
              </a:ext>
            </a:extLst>
          </p:cNvPr>
          <p:cNvGraphicFramePr>
            <a:graphicFrameLocks noGrp="1"/>
          </p:cNvGraphicFramePr>
          <p:nvPr>
            <p:extLst>
              <p:ext uri="{D42A27DB-BD31-4B8C-83A1-F6EECF244321}">
                <p14:modId xmlns:p14="http://schemas.microsoft.com/office/powerpoint/2010/main" val="3582383073"/>
              </p:ext>
            </p:extLst>
          </p:nvPr>
        </p:nvGraphicFramePr>
        <p:xfrm>
          <a:off x="294754" y="758095"/>
          <a:ext cx="11447590" cy="5774906"/>
        </p:xfrm>
        <a:graphic>
          <a:graphicData uri="http://schemas.openxmlformats.org/drawingml/2006/table">
            <a:tbl>
              <a:tblPr firstRow="1" bandRow="1">
                <a:tableStyleId>{5C22544A-7EE6-4342-B048-85BDC9FD1C3A}</a:tableStyleId>
              </a:tblPr>
              <a:tblGrid>
                <a:gridCol w="1720746">
                  <a:extLst>
                    <a:ext uri="{9D8B030D-6E8A-4147-A177-3AD203B41FA5}">
                      <a16:colId xmlns:a16="http://schemas.microsoft.com/office/drawing/2014/main" val="457765377"/>
                    </a:ext>
                  </a:extLst>
                </a:gridCol>
                <a:gridCol w="2095118">
                  <a:extLst>
                    <a:ext uri="{9D8B030D-6E8A-4147-A177-3AD203B41FA5}">
                      <a16:colId xmlns:a16="http://schemas.microsoft.com/office/drawing/2014/main" val="2459558040"/>
                    </a:ext>
                  </a:extLst>
                </a:gridCol>
                <a:gridCol w="1852327">
                  <a:extLst>
                    <a:ext uri="{9D8B030D-6E8A-4147-A177-3AD203B41FA5}">
                      <a16:colId xmlns:a16="http://schemas.microsoft.com/office/drawing/2014/main" val="1749955023"/>
                    </a:ext>
                  </a:extLst>
                </a:gridCol>
                <a:gridCol w="2533708">
                  <a:extLst>
                    <a:ext uri="{9D8B030D-6E8A-4147-A177-3AD203B41FA5}">
                      <a16:colId xmlns:a16="http://schemas.microsoft.com/office/drawing/2014/main" val="3156763896"/>
                    </a:ext>
                  </a:extLst>
                </a:gridCol>
                <a:gridCol w="1681265">
                  <a:extLst>
                    <a:ext uri="{9D8B030D-6E8A-4147-A177-3AD203B41FA5}">
                      <a16:colId xmlns:a16="http://schemas.microsoft.com/office/drawing/2014/main" val="564835409"/>
                    </a:ext>
                  </a:extLst>
                </a:gridCol>
                <a:gridCol w="1564426">
                  <a:extLst>
                    <a:ext uri="{9D8B030D-6E8A-4147-A177-3AD203B41FA5}">
                      <a16:colId xmlns:a16="http://schemas.microsoft.com/office/drawing/2014/main" val="188049239"/>
                    </a:ext>
                  </a:extLst>
                </a:gridCol>
              </a:tblGrid>
              <a:tr h="1264374">
                <a:tc>
                  <a:txBody>
                    <a:bodyPr/>
                    <a:lstStyle/>
                    <a:p>
                      <a:pPr algn="ctr"/>
                      <a:endParaRPr lang="en-GB" sz="1200" b="0">
                        <a:solidFill>
                          <a:schemeClr val="tx1"/>
                        </a:solidFill>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Provide a clear, factual account of significant events in a child's life to date</a:t>
                      </a:r>
                    </a:p>
                    <a:p>
                      <a:pPr algn="ctr"/>
                      <a:endParaRPr lang="en-GB" sz="1200" b="0">
                        <a:solidFill>
                          <a:schemeClr val="tx1"/>
                        </a:solidFill>
                      </a:endParaRPr>
                    </a:p>
                  </a:txBody>
                  <a:tcPr>
                    <a:solidFill>
                      <a:srgbClr val="D2B3FB"/>
                    </a:solidFill>
                  </a:tcPr>
                </a:tc>
                <a:tc>
                  <a:txBody>
                    <a:bodyPr/>
                    <a:lstStyle/>
                    <a:p>
                      <a:pPr algn="ctr"/>
                      <a:endParaRPr lang="en-GB" sz="1200" b="0">
                        <a:solidFill>
                          <a:schemeClr val="tx1"/>
                        </a:solidFill>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Record life changes and transitions.</a:t>
                      </a:r>
                    </a:p>
                    <a:p>
                      <a:pPr algn="ctr"/>
                      <a:endParaRPr lang="en-GB" sz="1200" b="0">
                        <a:solidFill>
                          <a:schemeClr val="tx1"/>
                        </a:solidFill>
                      </a:endParaRPr>
                    </a:p>
                  </a:txBody>
                  <a:tcPr>
                    <a:solidFill>
                      <a:schemeClr val="accent5">
                        <a:lumMod val="40000"/>
                        <a:lumOff val="60000"/>
                      </a:schemeClr>
                    </a:solidFill>
                  </a:tcPr>
                </a:tc>
                <a:tc>
                  <a:txBody>
                    <a:bodyPr/>
                    <a:lstStyle/>
                    <a:p>
                      <a:pPr algn="ctr"/>
                      <a:endParaRPr lang="en-GB" sz="1200" b="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Include information from other agencies working with the child</a:t>
                      </a:r>
                    </a:p>
                    <a:p>
                      <a:pPr algn="ctr"/>
                      <a:endParaRPr lang="en-GB" sz="1200" b="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3663045008"/>
                  </a:ext>
                </a:extLst>
              </a:tr>
              <a:tr h="2041652">
                <a:tc>
                  <a:txBody>
                    <a:bodyPr/>
                    <a:lstStyle/>
                    <a:p>
                      <a:pPr algn="ctr"/>
                      <a:endParaRPr lang="en-GB" sz="1200" b="0"/>
                    </a:p>
                  </a:txBody>
                  <a:tcPr>
                    <a:solidFill>
                      <a:srgbClr val="D2B3FB"/>
                    </a:solidFill>
                  </a:tcPr>
                </a:tc>
                <a:tc>
                  <a:txBody>
                    <a:bodyPr/>
                    <a:lstStyle/>
                    <a:p>
                      <a:pPr algn="ctr"/>
                      <a:endParaRPr lang="en-GB" sz="1200" b="0"/>
                    </a:p>
                    <a:p>
                      <a:pPr algn="ctr"/>
                      <a:r>
                        <a:rPr lang="en-GB" sz="1200" b="0"/>
                        <a:t>Focus on the individual child.</a:t>
                      </a:r>
                    </a:p>
                    <a:p>
                      <a:pPr algn="ctr"/>
                      <a:endParaRPr lang="en-GB" sz="1200" b="0"/>
                    </a:p>
                    <a:p>
                      <a:pPr algn="ctr"/>
                      <a:r>
                        <a:rPr lang="en-GB" sz="1200" b="0"/>
                        <a:t>Where multiple chronologies exist, they should be compiled into one document containing all of the individual chronologies.</a:t>
                      </a:r>
                    </a:p>
                  </a:txBody>
                  <a:tcPr>
                    <a:solidFill>
                      <a:srgbClr val="D2B3FB"/>
                    </a:solidFill>
                  </a:tcPr>
                </a:tc>
                <a:tc>
                  <a:txBody>
                    <a:bodyPr/>
                    <a:lstStyle/>
                    <a:p>
                      <a:pPr algn="ctr"/>
                      <a:endParaRPr lang="en-GB" sz="1200" b="0"/>
                    </a:p>
                  </a:txBody>
                  <a:tcPr>
                    <a:solidFill>
                      <a:schemeClr val="accent5">
                        <a:lumMod val="40000"/>
                        <a:lumOff val="60000"/>
                      </a:schemeClr>
                    </a:solidFill>
                  </a:tcPr>
                </a:tc>
                <a:tc>
                  <a:txBody>
                    <a:bodyPr/>
                    <a:lstStyle/>
                    <a:p>
                      <a:pPr algn="ctr"/>
                      <a:endParaRPr lang="en-GB" sz="1200" b="0">
                        <a:solidFill>
                          <a:schemeClr val="tx1"/>
                        </a:solidFill>
                      </a:endParaRPr>
                    </a:p>
                    <a:p>
                      <a:pPr algn="ctr"/>
                      <a:endParaRPr lang="en-GB" sz="1200" b="0">
                        <a:solidFill>
                          <a:schemeClr val="tx1"/>
                        </a:solidFill>
                      </a:endParaRPr>
                    </a:p>
                    <a:p>
                      <a:pPr algn="ctr"/>
                      <a:r>
                        <a:rPr lang="en-GB" sz="1200" b="0">
                          <a:solidFill>
                            <a:schemeClr val="tx1"/>
                          </a:solidFill>
                        </a:rPr>
                        <a:t>Record professional interventions from all agencies and the outcome. </a:t>
                      </a:r>
                    </a:p>
                    <a:p>
                      <a:pPr algn="ct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This includes where no action was taken and why. </a:t>
                      </a:r>
                    </a:p>
                    <a:p>
                      <a:pPr algn="ctr"/>
                      <a:endParaRPr lang="en-GB" sz="1200" b="0"/>
                    </a:p>
                  </a:txBody>
                  <a:tcPr>
                    <a:solidFill>
                      <a:schemeClr val="accent5">
                        <a:lumMod val="40000"/>
                        <a:lumOff val="60000"/>
                      </a:schemeClr>
                    </a:solidFill>
                  </a:tcPr>
                </a:tc>
                <a:tc>
                  <a:txBody>
                    <a:bodyPr/>
                    <a:lstStyle/>
                    <a:p>
                      <a:pPr algn="ctr"/>
                      <a:endParaRPr lang="en-GB" sz="1200" b="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Be regularly updated and reviewed</a:t>
                      </a:r>
                    </a:p>
                    <a:p>
                      <a:pPr algn="ctr"/>
                      <a:endParaRPr lang="en-GB" sz="1200" b="0"/>
                    </a:p>
                  </a:txBody>
                  <a:tcPr>
                    <a:solidFill>
                      <a:schemeClr val="accent6">
                        <a:lumMod val="40000"/>
                        <a:lumOff val="60000"/>
                      </a:schemeClr>
                    </a:solidFill>
                  </a:tcPr>
                </a:tc>
                <a:extLst>
                  <a:ext uri="{0D108BD9-81ED-4DB2-BD59-A6C34878D82A}">
                    <a16:rowId xmlns:a16="http://schemas.microsoft.com/office/drawing/2014/main" val="329114205"/>
                  </a:ext>
                </a:extLst>
              </a:tr>
              <a:tr h="2191580">
                <a:tc>
                  <a:txBody>
                    <a:bodyPr/>
                    <a:lstStyle/>
                    <a:p>
                      <a:pPr algn="ctr"/>
                      <a:endParaRPr lang="en-GB" sz="1200" b="0"/>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Be in date order and include key dates of child, family members, interventions, locations, significant events and the impact of the event on the child. </a:t>
                      </a:r>
                    </a:p>
                  </a:txBody>
                  <a:tcPr>
                    <a:solidFill>
                      <a:srgbClr val="D2B3FB"/>
                    </a:solidFill>
                  </a:tcPr>
                </a:tc>
                <a:tc>
                  <a:txBody>
                    <a:bodyPr/>
                    <a:lstStyle/>
                    <a:p>
                      <a:pPr algn="ctr"/>
                      <a:endParaRPr lang="en-GB" sz="1200" b="0"/>
                    </a:p>
                  </a:txBody>
                  <a:tcPr>
                    <a:solidFill>
                      <a:schemeClr val="accent5">
                        <a:lumMod val="40000"/>
                        <a:lumOff val="60000"/>
                      </a:schemeClr>
                    </a:solidFill>
                  </a:tcPr>
                </a:tc>
                <a:tc>
                  <a:txBody>
                    <a:bodyPr/>
                    <a:lstStyle/>
                    <a:p>
                      <a:pPr algn="ctr"/>
                      <a:r>
                        <a:rPr lang="en-GB" sz="1200" b="0"/>
                        <a:t>Record actions taken by carer/s following interventions and the outcome. </a:t>
                      </a:r>
                    </a:p>
                    <a:p>
                      <a:pPr algn="ctr"/>
                      <a:endParaRPr lang="en-GB" sz="1200" b="0"/>
                    </a:p>
                    <a:p>
                      <a:pPr algn="ctr"/>
                      <a:r>
                        <a:rPr lang="en-GB" sz="1200" b="0"/>
                        <a:t>This includes where no action was taken and why. </a:t>
                      </a:r>
                    </a:p>
                    <a:p>
                      <a:pPr algn="ctr"/>
                      <a:endParaRPr lang="en-GB" sz="1200" b="0"/>
                    </a:p>
                    <a:p>
                      <a:pPr algn="ctr"/>
                      <a:r>
                        <a:rPr lang="en-GB" sz="1200" b="0"/>
                        <a:t>This should include acts of commission or omission (such as non-engagement with services or support or not taking a child to an appointment).</a:t>
                      </a:r>
                    </a:p>
                    <a:p>
                      <a:pPr algn="ctr"/>
                      <a:endParaRPr lang="en-GB" sz="1200" b="0"/>
                    </a:p>
                  </a:txBody>
                  <a:tcPr>
                    <a:solidFill>
                      <a:schemeClr val="accent5">
                        <a:lumMod val="40000"/>
                        <a:lumOff val="60000"/>
                      </a:schemeClr>
                    </a:solidFill>
                  </a:tcPr>
                </a:tc>
                <a:tc>
                  <a:txBody>
                    <a:bodyPr/>
                    <a:lstStyle/>
                    <a:p>
                      <a:pPr algn="ctr"/>
                      <a:endParaRPr lang="en-GB" sz="1200" b="0"/>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t>Be flexible, allowing for events or information to be added when new information is identified</a:t>
                      </a:r>
                    </a:p>
                  </a:txBody>
                  <a:tcPr>
                    <a:solidFill>
                      <a:schemeClr val="accent6">
                        <a:lumMod val="40000"/>
                        <a:lumOff val="60000"/>
                      </a:schemeClr>
                    </a:solidFill>
                  </a:tcPr>
                </a:tc>
                <a:extLst>
                  <a:ext uri="{0D108BD9-81ED-4DB2-BD59-A6C34878D82A}">
                    <a16:rowId xmlns:a16="http://schemas.microsoft.com/office/drawing/2014/main" val="2991121311"/>
                  </a:ext>
                </a:extLst>
              </a:tr>
            </a:tbl>
          </a:graphicData>
        </a:graphic>
      </p:graphicFrame>
      <p:pic>
        <p:nvPicPr>
          <p:cNvPr id="1026" name="Picture 2" descr="Fact Checker icon vector image Can be used for Journalism">
            <a:extLst>
              <a:ext uri="{FF2B5EF4-FFF2-40B4-BE49-F238E27FC236}">
                <a16:creationId xmlns:a16="http://schemas.microsoft.com/office/drawing/2014/main" id="{35AC4638-F184-1309-E718-3193CE8BA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435" y="811629"/>
            <a:ext cx="1114048" cy="11140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me folder concept illustration">
            <a:extLst>
              <a:ext uri="{FF2B5EF4-FFF2-40B4-BE49-F238E27FC236}">
                <a16:creationId xmlns:a16="http://schemas.microsoft.com/office/drawing/2014/main" id="{9ED16803-8004-7FED-2712-11F4B5EB19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435" y="2755823"/>
            <a:ext cx="1114049" cy="11140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lendar with clock icon in comic style Agenda cartoon vector illustration on white isolated background Schedule time planner splash effect business concept">
            <a:extLst>
              <a:ext uri="{FF2B5EF4-FFF2-40B4-BE49-F238E27FC236}">
                <a16:creationId xmlns:a16="http://schemas.microsoft.com/office/drawing/2014/main" id="{8C09CD87-0ED9-F425-7FBD-B2AF2F9733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436" y="4681545"/>
            <a:ext cx="1114047" cy="111404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hange line concept. Simple line icon, colored illustration. change symbol flat design. Can be used for UI/UX">
            <a:extLst>
              <a:ext uri="{FF2B5EF4-FFF2-40B4-BE49-F238E27FC236}">
                <a16:creationId xmlns:a16="http://schemas.microsoft.com/office/drawing/2014/main" id="{3E3FD406-F0F3-4892-EA74-88496AEAC9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629" y="799636"/>
            <a:ext cx="1114048" cy="1121169"/>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siness people with speech bubbles Men and women in suits">
            <a:extLst>
              <a:ext uri="{FF2B5EF4-FFF2-40B4-BE49-F238E27FC236}">
                <a16:creationId xmlns:a16="http://schemas.microsoft.com/office/drawing/2014/main" id="{462D94B0-A050-A713-E434-DE758173643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4493" y="2391669"/>
            <a:ext cx="1683099" cy="1121169"/>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poster for a baby and a picture of a baby">
            <a:extLst>
              <a:ext uri="{FF2B5EF4-FFF2-40B4-BE49-F238E27FC236}">
                <a16:creationId xmlns:a16="http://schemas.microsoft.com/office/drawing/2014/main" id="{B54B5A20-AF72-DF2C-1A0E-B657D44A9C2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79448" y="988446"/>
            <a:ext cx="1475651" cy="82740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haracters of people searching through files">
            <a:extLst>
              <a:ext uri="{FF2B5EF4-FFF2-40B4-BE49-F238E27FC236}">
                <a16:creationId xmlns:a16="http://schemas.microsoft.com/office/drawing/2014/main" id="{D3CE98CE-F562-1FEB-56C0-5DC0E4B32A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74493" y="4572254"/>
            <a:ext cx="1683099" cy="12233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Woman updating application line concept Young girl with gears downloads program or software Modern technologies and digital world Operating system update Linear flat vector illustration">
            <a:extLst>
              <a:ext uri="{FF2B5EF4-FFF2-40B4-BE49-F238E27FC236}">
                <a16:creationId xmlns:a16="http://schemas.microsoft.com/office/drawing/2014/main" id="{1F30832E-A02B-5546-D7B9-00EF40501A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79448" y="2431452"/>
            <a:ext cx="1475651" cy="108905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tomer service guide abstract concept">
            <a:extLst>
              <a:ext uri="{FF2B5EF4-FFF2-40B4-BE49-F238E27FC236}">
                <a16:creationId xmlns:a16="http://schemas.microsoft.com/office/drawing/2014/main" id="{D555AEA8-658C-D2B5-626C-42764A163FD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85836" y="4487917"/>
            <a:ext cx="1469263" cy="146926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hlinkClick r:id="rId11" action="ppaction://hlinksldjump"/>
            <a:extLst>
              <a:ext uri="{FF2B5EF4-FFF2-40B4-BE49-F238E27FC236}">
                <a16:creationId xmlns:a16="http://schemas.microsoft.com/office/drawing/2014/main" id="{B64A2F51-5786-B33F-9147-1888909C09DE}"/>
              </a:ext>
            </a:extLst>
          </p:cNvPr>
          <p:cNvPicPr>
            <a:picLocks noChangeAspect="1"/>
          </p:cNvPicPr>
          <p:nvPr/>
        </p:nvPicPr>
        <p:blipFill>
          <a:blip r:embed="rId12"/>
          <a:stretch>
            <a:fillRect/>
          </a:stretch>
        </p:blipFill>
        <p:spPr>
          <a:xfrm>
            <a:off x="11611586" y="6286212"/>
            <a:ext cx="512621" cy="526474"/>
          </a:xfrm>
          <a:prstGeom prst="rect">
            <a:avLst/>
          </a:prstGeom>
        </p:spPr>
      </p:pic>
    </p:spTree>
    <p:extLst>
      <p:ext uri="{BB962C8B-B14F-4D97-AF65-F5344CB8AC3E}">
        <p14:creationId xmlns:p14="http://schemas.microsoft.com/office/powerpoint/2010/main" val="8342757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DC4F76D-480B-FA0E-408E-B2D9755398CD}"/>
              </a:ext>
            </a:extLst>
          </p:cNvPr>
          <p:cNvSpPr/>
          <p:nvPr/>
        </p:nvSpPr>
        <p:spPr>
          <a:xfrm>
            <a:off x="1257299" y="5603004"/>
            <a:ext cx="9763126" cy="120968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52BD3F59-D687-B199-C396-5932423C977C}"/>
              </a:ext>
            </a:extLst>
          </p:cNvPr>
          <p:cNvSpPr txBox="1">
            <a:spLocks/>
          </p:cNvSpPr>
          <p:nvPr/>
        </p:nvSpPr>
        <p:spPr>
          <a:xfrm>
            <a:off x="0" y="5245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Analysing Chronologies</a:t>
            </a:r>
          </a:p>
        </p:txBody>
      </p:sp>
      <p:pic>
        <p:nvPicPr>
          <p:cNvPr id="6" name="Picture 5">
            <a:hlinkClick r:id="rId2" action="ppaction://hlinksldjump"/>
            <a:extLst>
              <a:ext uri="{FF2B5EF4-FFF2-40B4-BE49-F238E27FC236}">
                <a16:creationId xmlns:a16="http://schemas.microsoft.com/office/drawing/2014/main" id="{B64A2F51-5786-B33F-9147-1888909C09DE}"/>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3" name="TextBox 2">
            <a:extLst>
              <a:ext uri="{FF2B5EF4-FFF2-40B4-BE49-F238E27FC236}">
                <a16:creationId xmlns:a16="http://schemas.microsoft.com/office/drawing/2014/main" id="{9416837B-0F3D-2639-0D26-26D5620191EE}"/>
              </a:ext>
            </a:extLst>
          </p:cNvPr>
          <p:cNvSpPr txBox="1"/>
          <p:nvPr/>
        </p:nvSpPr>
        <p:spPr>
          <a:xfrm>
            <a:off x="1152593" y="730805"/>
            <a:ext cx="10115550" cy="923330"/>
          </a:xfrm>
          <a:prstGeom prst="rect">
            <a:avLst/>
          </a:prstGeom>
          <a:noFill/>
        </p:spPr>
        <p:txBody>
          <a:bodyPr wrap="square">
            <a:spAutoFit/>
          </a:bodyPr>
          <a:lstStyle/>
          <a:p>
            <a:pPr algn="ctr"/>
            <a:r>
              <a:rPr lang="en-GB" sz="1200" i="0" u="none" strike="noStrike" baseline="0">
                <a:hlinkClick r:id="rId4"/>
              </a:rPr>
              <a:t>Research In Practice </a:t>
            </a:r>
            <a:r>
              <a:rPr lang="en-GB" sz="1200" i="0" u="none" strike="noStrike" baseline="0"/>
              <a:t>suggest </a:t>
            </a:r>
            <a:r>
              <a:rPr lang="en-GB" sz="1200"/>
              <a:t>a</a:t>
            </a:r>
            <a:r>
              <a:rPr lang="en-GB" sz="1200" i="0" u="none" strike="noStrike" baseline="0"/>
              <a:t>nalysing a chronology by thinking about the questions highlighted below. These encourage professionals to consistently evaluate risk, and any actions required, they can also enhance the quality of chronologies. </a:t>
            </a:r>
          </a:p>
          <a:p>
            <a:endParaRPr lang="en-GB" sz="1400"/>
          </a:p>
          <a:p>
            <a:pPr algn="l"/>
            <a:endParaRPr lang="en-GB" sz="1600"/>
          </a:p>
        </p:txBody>
      </p:sp>
      <p:graphicFrame>
        <p:nvGraphicFramePr>
          <p:cNvPr id="7" name="Table 6">
            <a:extLst>
              <a:ext uri="{FF2B5EF4-FFF2-40B4-BE49-F238E27FC236}">
                <a16:creationId xmlns:a16="http://schemas.microsoft.com/office/drawing/2014/main" id="{9C6D3905-F587-06F7-9AE5-BC27DE24CED8}"/>
              </a:ext>
            </a:extLst>
          </p:cNvPr>
          <p:cNvGraphicFramePr>
            <a:graphicFrameLocks noGrp="1"/>
          </p:cNvGraphicFramePr>
          <p:nvPr>
            <p:extLst>
              <p:ext uri="{D42A27DB-BD31-4B8C-83A1-F6EECF244321}">
                <p14:modId xmlns:p14="http://schemas.microsoft.com/office/powerpoint/2010/main" val="563432879"/>
              </p:ext>
            </p:extLst>
          </p:nvPr>
        </p:nvGraphicFramePr>
        <p:xfrm>
          <a:off x="1152593" y="1254996"/>
          <a:ext cx="10115550" cy="4206240"/>
        </p:xfrm>
        <a:graphic>
          <a:graphicData uri="http://schemas.openxmlformats.org/drawingml/2006/table">
            <a:tbl>
              <a:tblPr firstRow="1" bandRow="1">
                <a:tableStyleId>{5C22544A-7EE6-4342-B048-85BDC9FD1C3A}</a:tableStyleId>
              </a:tblPr>
              <a:tblGrid>
                <a:gridCol w="3371850">
                  <a:extLst>
                    <a:ext uri="{9D8B030D-6E8A-4147-A177-3AD203B41FA5}">
                      <a16:colId xmlns:a16="http://schemas.microsoft.com/office/drawing/2014/main" val="3736314344"/>
                    </a:ext>
                  </a:extLst>
                </a:gridCol>
                <a:gridCol w="3371850">
                  <a:extLst>
                    <a:ext uri="{9D8B030D-6E8A-4147-A177-3AD203B41FA5}">
                      <a16:colId xmlns:a16="http://schemas.microsoft.com/office/drawing/2014/main" val="1436352774"/>
                    </a:ext>
                  </a:extLst>
                </a:gridCol>
                <a:gridCol w="3371850">
                  <a:extLst>
                    <a:ext uri="{9D8B030D-6E8A-4147-A177-3AD203B41FA5}">
                      <a16:colId xmlns:a16="http://schemas.microsoft.com/office/drawing/2014/main" val="167778197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What known risk factors are evident?</a:t>
                      </a:r>
                    </a:p>
                    <a:p>
                      <a:pPr algn="ctr"/>
                      <a:endParaRPr lang="en-GB" sz="1200">
                        <a:solidFill>
                          <a:schemeClr val="tx1"/>
                        </a:solidFill>
                        <a:latin typeface="+mn-lt"/>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Is any immediate action required?</a:t>
                      </a:r>
                    </a:p>
                    <a:p>
                      <a:pPr algn="ctr"/>
                      <a:endParaRPr lang="en-GB" sz="1200">
                        <a:solidFill>
                          <a:schemeClr val="tx1"/>
                        </a:solidFill>
                        <a:latin typeface="+mn-lt"/>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What external factors may impact on the parent’s capacity to meet their children’s needs?</a:t>
                      </a:r>
                    </a:p>
                    <a:p>
                      <a:pPr algn="ctr"/>
                      <a:endParaRPr lang="en-GB" sz="1200">
                        <a:solidFill>
                          <a:schemeClr val="tx1"/>
                        </a:solidFill>
                        <a:latin typeface="+mn-lt"/>
                      </a:endParaRPr>
                    </a:p>
                  </a:txBody>
                  <a:tcPr>
                    <a:solidFill>
                      <a:schemeClr val="accent6">
                        <a:lumMod val="40000"/>
                        <a:lumOff val="60000"/>
                      </a:schemeClr>
                    </a:solidFill>
                  </a:tcPr>
                </a:tc>
                <a:extLst>
                  <a:ext uri="{0D108BD9-81ED-4DB2-BD59-A6C34878D82A}">
                    <a16:rowId xmlns:a16="http://schemas.microsoft.com/office/drawing/2014/main" val="1192136333"/>
                  </a:ext>
                </a:extLst>
              </a:tr>
              <a:tr h="370840">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What impact have these risks had on the child or young person? What are the likely felt experiences?</a:t>
                      </a:r>
                    </a:p>
                    <a:p>
                      <a:pPr algn="ctr"/>
                      <a:endParaRPr lang="en-GB" sz="1200">
                        <a:solidFill>
                          <a:schemeClr val="tx1"/>
                        </a:solidFill>
                        <a:latin typeface="+mn-lt"/>
                      </a:endParaRP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Is there any evidence of times when things have been different? How is this accounted for i.e. strengths, resilience and protective factors?</a:t>
                      </a:r>
                    </a:p>
                    <a:p>
                      <a:pPr algn="ctr"/>
                      <a:endParaRPr lang="en-GB" sz="1200">
                        <a:solidFill>
                          <a:schemeClr val="tx1"/>
                        </a:solidFill>
                        <a:latin typeface="+mn-lt"/>
                      </a:endParaRP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What has been tried in the past, with what success and for whom? Has it resulted in change for the child?</a:t>
                      </a:r>
                    </a:p>
                    <a:p>
                      <a:pPr algn="ctr"/>
                      <a:endParaRPr lang="en-GB" sz="1200">
                        <a:solidFill>
                          <a:schemeClr val="tx1"/>
                        </a:solidFill>
                        <a:latin typeface="+mn-lt"/>
                      </a:endParaRPr>
                    </a:p>
                  </a:txBody>
                  <a:tcPr>
                    <a:solidFill>
                      <a:schemeClr val="accent6">
                        <a:lumMod val="40000"/>
                        <a:lumOff val="60000"/>
                      </a:schemeClr>
                    </a:solidFill>
                  </a:tcPr>
                </a:tc>
                <a:extLst>
                  <a:ext uri="{0D108BD9-81ED-4DB2-BD59-A6C34878D82A}">
                    <a16:rowId xmlns:a16="http://schemas.microsoft.com/office/drawing/2014/main" val="250362627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Are there any gaps in information or further questions that need to be asked? Can the family fill the gaps?</a:t>
                      </a: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Is there anyone in the chronology who is identified as important adults to the child and could play a role in increasing safety in the future?</a:t>
                      </a:r>
                    </a:p>
                    <a:p>
                      <a:pPr algn="ctr"/>
                      <a:endParaRPr lang="en-GB" sz="1200">
                        <a:solidFill>
                          <a:schemeClr val="tx1"/>
                        </a:solidFill>
                        <a:latin typeface="+mn-lt"/>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What is your current hypothesis regarding level of risk?</a:t>
                      </a:r>
                    </a:p>
                    <a:p>
                      <a:pPr algn="ctr"/>
                      <a:endParaRPr lang="en-GB" sz="1200">
                        <a:solidFill>
                          <a:schemeClr val="tx1"/>
                        </a:solidFill>
                        <a:latin typeface="+mn-lt"/>
                      </a:endParaRPr>
                    </a:p>
                  </a:txBody>
                  <a:tcPr>
                    <a:solidFill>
                      <a:schemeClr val="accent6">
                        <a:lumMod val="40000"/>
                        <a:lumOff val="60000"/>
                      </a:schemeClr>
                    </a:solidFill>
                  </a:tcPr>
                </a:tc>
                <a:extLst>
                  <a:ext uri="{0D108BD9-81ED-4DB2-BD59-A6C34878D82A}">
                    <a16:rowId xmlns:a16="http://schemas.microsoft.com/office/drawing/2014/main" val="176368481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u="none" strike="noStrike" baseline="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baseline="0">
                          <a:solidFill>
                            <a:schemeClr val="tx1"/>
                          </a:solidFill>
                          <a:latin typeface="+mn-lt"/>
                        </a:rPr>
                        <a:t>What do these events indicate about prognosis and capacity to change?</a:t>
                      </a:r>
                    </a:p>
                    <a:p>
                      <a:pPr algn="ctr"/>
                      <a:endParaRPr lang="en-GB" sz="1200">
                        <a:solidFill>
                          <a:schemeClr val="tx1"/>
                        </a:solidFill>
                        <a:latin typeface="+mn-lt"/>
                      </a:endParaRP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What support could be offered to the child and the family that might increase safety, protection and ensure children’s needs are met?</a:t>
                      </a:r>
                    </a:p>
                    <a:p>
                      <a:pPr algn="ctr"/>
                      <a:endParaRPr lang="en-GB" sz="1200">
                        <a:solidFill>
                          <a:schemeClr val="tx1"/>
                        </a:solidFill>
                        <a:latin typeface="+mn-lt"/>
                      </a:endParaRPr>
                    </a:p>
                  </a:txBody>
                  <a:tcPr>
                    <a:solidFill>
                      <a:schemeClr val="accent6">
                        <a:lumMod val="40000"/>
                        <a:lumOff val="60000"/>
                      </a:schemeClr>
                    </a:solidFill>
                  </a:tcPr>
                </a:tc>
                <a:tc>
                  <a:txBody>
                    <a:bodyPr/>
                    <a:lstStyle/>
                    <a:p>
                      <a:pPr algn="ctr"/>
                      <a:endParaRPr lang="en-GB" sz="1200" b="0" i="0" u="none" strike="noStrike" baseline="0">
                        <a:solidFill>
                          <a:schemeClr val="tx1"/>
                        </a:solidFill>
                        <a:latin typeface="+mn-lt"/>
                      </a:endParaRPr>
                    </a:p>
                    <a:p>
                      <a:pPr algn="ctr"/>
                      <a:r>
                        <a:rPr lang="en-GB" sz="1200" b="0" i="0" u="none" strike="noStrike" baseline="0">
                          <a:solidFill>
                            <a:schemeClr val="tx1"/>
                          </a:solidFill>
                          <a:latin typeface="+mn-lt"/>
                        </a:rPr>
                        <a:t>What will need to be seen to show that this is working?</a:t>
                      </a:r>
                      <a:endParaRPr lang="en-GB" sz="1200">
                        <a:solidFill>
                          <a:schemeClr val="tx1"/>
                        </a:solidFill>
                        <a:latin typeface="+mn-lt"/>
                      </a:endParaRPr>
                    </a:p>
                  </a:txBody>
                  <a:tcPr>
                    <a:solidFill>
                      <a:schemeClr val="accent6">
                        <a:lumMod val="40000"/>
                        <a:lumOff val="60000"/>
                      </a:schemeClr>
                    </a:solidFill>
                  </a:tcPr>
                </a:tc>
                <a:extLst>
                  <a:ext uri="{0D108BD9-81ED-4DB2-BD59-A6C34878D82A}">
                    <a16:rowId xmlns:a16="http://schemas.microsoft.com/office/drawing/2014/main" val="3850108289"/>
                  </a:ext>
                </a:extLst>
              </a:tr>
            </a:tbl>
          </a:graphicData>
        </a:graphic>
      </p:graphicFrame>
      <p:sp>
        <p:nvSpPr>
          <p:cNvPr id="12" name="TextBox 11">
            <a:extLst>
              <a:ext uri="{FF2B5EF4-FFF2-40B4-BE49-F238E27FC236}">
                <a16:creationId xmlns:a16="http://schemas.microsoft.com/office/drawing/2014/main" id="{9F184B1C-1813-4C73-3D79-8D541F67501B}"/>
              </a:ext>
            </a:extLst>
          </p:cNvPr>
          <p:cNvSpPr txBox="1"/>
          <p:nvPr/>
        </p:nvSpPr>
        <p:spPr>
          <a:xfrm>
            <a:off x="2587208" y="5614661"/>
            <a:ext cx="8433217" cy="1200329"/>
          </a:xfrm>
          <a:prstGeom prst="rect">
            <a:avLst/>
          </a:prstGeom>
          <a:noFill/>
        </p:spPr>
        <p:txBody>
          <a:bodyPr wrap="square">
            <a:spAutoFit/>
          </a:bodyPr>
          <a:lstStyle/>
          <a:p>
            <a:r>
              <a:rPr lang="en-GB" sz="1200"/>
              <a:t>Think about how to u</a:t>
            </a:r>
            <a:r>
              <a:rPr lang="en-GB" sz="1200" i="0" u="none" strike="noStrike" baseline="0"/>
              <a:t>se these questions in your day-to-day practice.</a:t>
            </a:r>
          </a:p>
          <a:p>
            <a:endParaRPr lang="en-GB" sz="1200"/>
          </a:p>
          <a:p>
            <a:r>
              <a:rPr lang="en-GB" sz="1200" i="0" u="none" strike="noStrike" baseline="0"/>
              <a:t>You may wish to select a chronology from your team to consider these questions alongside during a team meeting or learning exercise. </a:t>
            </a:r>
          </a:p>
          <a:p>
            <a:endParaRPr lang="en-GB" sz="1200"/>
          </a:p>
          <a:p>
            <a:r>
              <a:rPr lang="en-GB" sz="1200" i="0" u="none" strike="noStrike" baseline="0"/>
              <a:t>You could also utilise these questions in supervision withing case discussions, for instance.</a:t>
            </a:r>
          </a:p>
        </p:txBody>
      </p:sp>
      <p:pic>
        <p:nvPicPr>
          <p:cNvPr id="13" name="Picture 2" descr="Hand drawn people asking questions illustration">
            <a:extLst>
              <a:ext uri="{FF2B5EF4-FFF2-40B4-BE49-F238E27FC236}">
                <a16:creationId xmlns:a16="http://schemas.microsoft.com/office/drawing/2014/main" id="{2C1E1C37-C30B-D71E-DF9C-266E78B167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34" y="5739714"/>
            <a:ext cx="1215574" cy="809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5793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E54535-5F06-31C5-FC49-F64D51884B6F}"/>
              </a:ext>
            </a:extLst>
          </p:cNvPr>
          <p:cNvSpPr>
            <a:spLocks noGrp="1"/>
          </p:cNvSpPr>
          <p:nvPr>
            <p:ph idx="1"/>
          </p:nvPr>
        </p:nvSpPr>
        <p:spPr>
          <a:xfrm>
            <a:off x="4736335" y="34644"/>
            <a:ext cx="7387872" cy="825623"/>
          </a:xfrm>
          <a:solidFill>
            <a:schemeClr val="bg1"/>
          </a:solidFill>
        </p:spPr>
        <p:txBody>
          <a:bodyPr>
            <a:noAutofit/>
          </a:bodyPr>
          <a:lstStyle/>
          <a:p>
            <a:pPr marL="0" indent="0">
              <a:buNone/>
            </a:pPr>
            <a:r>
              <a:rPr lang="en-GB" sz="1400"/>
              <a:t>The quality of housing conditions is identified within the neglect Scales as a potential area of care linked to neglect. There is a joint protocol in place in Lincolnshire which provides support and guidance on responding to Hoarding. This includes useful images and a Clutter Scale which can support practitioners to assess risk and respond.</a:t>
            </a:r>
          </a:p>
        </p:txBody>
      </p:sp>
      <p:sp>
        <p:nvSpPr>
          <p:cNvPr id="2" name="Title 1">
            <a:extLst>
              <a:ext uri="{FF2B5EF4-FFF2-40B4-BE49-F238E27FC236}">
                <a16:creationId xmlns:a16="http://schemas.microsoft.com/office/drawing/2014/main" id="{3C4A6EE4-3663-1E7A-E702-F75E6EF6888C}"/>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Hoarding and Clutter Scales</a:t>
            </a:r>
          </a:p>
        </p:txBody>
      </p:sp>
      <p:sp>
        <p:nvSpPr>
          <p:cNvPr id="5" name="TextBox 4">
            <a:extLst>
              <a:ext uri="{FF2B5EF4-FFF2-40B4-BE49-F238E27FC236}">
                <a16:creationId xmlns:a16="http://schemas.microsoft.com/office/drawing/2014/main" id="{9473D87A-5A67-612D-999B-DAE99FE872E4}"/>
              </a:ext>
            </a:extLst>
          </p:cNvPr>
          <p:cNvSpPr txBox="1"/>
          <p:nvPr/>
        </p:nvSpPr>
        <p:spPr>
          <a:xfrm>
            <a:off x="7688423" y="2362200"/>
            <a:ext cx="4435783" cy="523220"/>
          </a:xfrm>
          <a:prstGeom prst="rect">
            <a:avLst/>
          </a:prstGeom>
          <a:solidFill>
            <a:schemeClr val="accent5">
              <a:lumMod val="40000"/>
              <a:lumOff val="60000"/>
            </a:schemeClr>
          </a:solidFill>
        </p:spPr>
        <p:txBody>
          <a:bodyPr wrap="square">
            <a:spAutoFit/>
          </a:bodyPr>
          <a:lstStyle/>
          <a:p>
            <a:pPr marL="0" indent="0" algn="ctr">
              <a:buNone/>
            </a:pPr>
            <a:r>
              <a:rPr lang="en-GB" sz="1400"/>
              <a:t>Click on the images to be taken to the relevant guidance</a:t>
            </a:r>
          </a:p>
        </p:txBody>
      </p:sp>
      <p:sp>
        <p:nvSpPr>
          <p:cNvPr id="7" name="TextBox 6">
            <a:extLst>
              <a:ext uri="{FF2B5EF4-FFF2-40B4-BE49-F238E27FC236}">
                <a16:creationId xmlns:a16="http://schemas.microsoft.com/office/drawing/2014/main" id="{C455FA92-C071-3F09-B3EF-CFCBDCED8CDF}"/>
              </a:ext>
            </a:extLst>
          </p:cNvPr>
          <p:cNvSpPr txBox="1"/>
          <p:nvPr/>
        </p:nvSpPr>
        <p:spPr>
          <a:xfrm>
            <a:off x="177282" y="935017"/>
            <a:ext cx="11946924" cy="1169551"/>
          </a:xfrm>
          <a:prstGeom prst="rect">
            <a:avLst/>
          </a:prstGeom>
          <a:solidFill>
            <a:schemeClr val="accent6">
              <a:lumMod val="40000"/>
              <a:lumOff val="60000"/>
            </a:schemeClr>
          </a:solidFill>
        </p:spPr>
        <p:txBody>
          <a:bodyPr wrap="square">
            <a:spAutoFit/>
          </a:bodyPr>
          <a:lstStyle/>
          <a:p>
            <a:pPr marL="0" indent="0">
              <a:buNone/>
            </a:pPr>
            <a:r>
              <a:rPr lang="en-GB" sz="1400"/>
              <a:t>	Click on the image to read Learning Bulletin ‘Bryony’. This local case identified key learning around assessing clutter and the risks </a:t>
            </a:r>
          </a:p>
          <a:p>
            <a:pPr marL="0" indent="0">
              <a:buNone/>
            </a:pPr>
            <a:r>
              <a:rPr lang="en-GB" sz="1400"/>
              <a:t> 	associated. </a:t>
            </a:r>
          </a:p>
          <a:p>
            <a:pPr marL="0" indent="0">
              <a:buNone/>
            </a:pPr>
            <a:endParaRPr lang="en-GB" sz="1400"/>
          </a:p>
          <a:p>
            <a:pPr marL="0" indent="0">
              <a:buNone/>
            </a:pPr>
            <a:r>
              <a:rPr lang="en-GB" sz="1400"/>
              <a:t>	This includes </a:t>
            </a:r>
            <a:r>
              <a:rPr lang="en-US" sz="1400"/>
              <a:t>Practitioners being more descriptive in their narrative on home conditions, especially where there are worries about this impacting on the safety and development of the children. The Clutter Scales and Hoarding protocol, available below, to support practitioners with this. </a:t>
            </a:r>
            <a:endParaRPr lang="en-GB" sz="1400"/>
          </a:p>
        </p:txBody>
      </p:sp>
      <p:pic>
        <p:nvPicPr>
          <p:cNvPr id="8" name="Picture 7" descr="Experience design illustration">
            <a:hlinkClick r:id="rId2"/>
            <a:extLst>
              <a:ext uri="{FF2B5EF4-FFF2-40B4-BE49-F238E27FC236}">
                <a16:creationId xmlns:a16="http://schemas.microsoft.com/office/drawing/2014/main" id="{F9004705-5CBA-1A7A-D313-8F53FB4C9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87" y="1001705"/>
            <a:ext cx="827809" cy="7472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hlinkClick r:id="rId4"/>
            <a:extLst>
              <a:ext uri="{FF2B5EF4-FFF2-40B4-BE49-F238E27FC236}">
                <a16:creationId xmlns:a16="http://schemas.microsoft.com/office/drawing/2014/main" id="{E2F7CB35-501C-8380-241F-87DB91A66FC4}"/>
              </a:ext>
            </a:extLst>
          </p:cNvPr>
          <p:cNvPicPr>
            <a:picLocks noChangeAspect="1"/>
          </p:cNvPicPr>
          <p:nvPr/>
        </p:nvPicPr>
        <p:blipFill>
          <a:blip r:embed="rId5"/>
          <a:stretch>
            <a:fillRect/>
          </a:stretch>
        </p:blipFill>
        <p:spPr>
          <a:xfrm>
            <a:off x="8044238" y="2889076"/>
            <a:ext cx="1801320" cy="2389226"/>
          </a:xfrm>
          <a:prstGeom prst="rect">
            <a:avLst/>
          </a:prstGeom>
        </p:spPr>
      </p:pic>
      <p:pic>
        <p:nvPicPr>
          <p:cNvPr id="12" name="Picture 11">
            <a:hlinkClick r:id="rId6"/>
            <a:extLst>
              <a:ext uri="{FF2B5EF4-FFF2-40B4-BE49-F238E27FC236}">
                <a16:creationId xmlns:a16="http://schemas.microsoft.com/office/drawing/2014/main" id="{3662FB76-3731-C850-8BAB-CCCCC6B8AE44}"/>
              </a:ext>
            </a:extLst>
          </p:cNvPr>
          <p:cNvPicPr>
            <a:picLocks noChangeAspect="1"/>
          </p:cNvPicPr>
          <p:nvPr/>
        </p:nvPicPr>
        <p:blipFill>
          <a:blip r:embed="rId7"/>
          <a:stretch>
            <a:fillRect/>
          </a:stretch>
        </p:blipFill>
        <p:spPr>
          <a:xfrm>
            <a:off x="10104913" y="2892868"/>
            <a:ext cx="1762983" cy="2351632"/>
          </a:xfrm>
          <a:prstGeom prst="rect">
            <a:avLst/>
          </a:prstGeom>
        </p:spPr>
      </p:pic>
      <p:sp>
        <p:nvSpPr>
          <p:cNvPr id="13" name="TextBox 12">
            <a:extLst>
              <a:ext uri="{FF2B5EF4-FFF2-40B4-BE49-F238E27FC236}">
                <a16:creationId xmlns:a16="http://schemas.microsoft.com/office/drawing/2014/main" id="{D285CB1B-B957-598E-24CD-D90A1C8D17C2}"/>
              </a:ext>
            </a:extLst>
          </p:cNvPr>
          <p:cNvSpPr txBox="1"/>
          <p:nvPr/>
        </p:nvSpPr>
        <p:spPr>
          <a:xfrm>
            <a:off x="7784883" y="5244500"/>
            <a:ext cx="2320030" cy="523220"/>
          </a:xfrm>
          <a:prstGeom prst="rect">
            <a:avLst/>
          </a:prstGeom>
          <a:noFill/>
        </p:spPr>
        <p:txBody>
          <a:bodyPr wrap="square" rtlCol="0">
            <a:spAutoFit/>
          </a:bodyPr>
          <a:lstStyle/>
          <a:p>
            <a:pPr algn="ctr"/>
            <a:r>
              <a:rPr lang="en-GB" sz="1400"/>
              <a:t>The full protocol is available here</a:t>
            </a:r>
          </a:p>
        </p:txBody>
      </p:sp>
      <p:sp>
        <p:nvSpPr>
          <p:cNvPr id="14" name="TextBox 13">
            <a:extLst>
              <a:ext uri="{FF2B5EF4-FFF2-40B4-BE49-F238E27FC236}">
                <a16:creationId xmlns:a16="http://schemas.microsoft.com/office/drawing/2014/main" id="{8AF4C60B-1E4B-FE8D-DC64-BD328BA5C7EC}"/>
              </a:ext>
            </a:extLst>
          </p:cNvPr>
          <p:cNvSpPr txBox="1"/>
          <p:nvPr/>
        </p:nvSpPr>
        <p:spPr>
          <a:xfrm>
            <a:off x="9978978" y="5243313"/>
            <a:ext cx="2145228" cy="954107"/>
          </a:xfrm>
          <a:prstGeom prst="rect">
            <a:avLst/>
          </a:prstGeom>
          <a:noFill/>
        </p:spPr>
        <p:txBody>
          <a:bodyPr wrap="square" rtlCol="0">
            <a:spAutoFit/>
          </a:bodyPr>
          <a:lstStyle/>
          <a:p>
            <a:pPr algn="ctr"/>
            <a:r>
              <a:rPr lang="en-GB" sz="1400"/>
              <a:t>This guidance includes the clutter scales and how to use this in assessments</a:t>
            </a:r>
          </a:p>
        </p:txBody>
      </p:sp>
      <p:pic>
        <p:nvPicPr>
          <p:cNvPr id="15" name="Picture 14">
            <a:hlinkClick r:id="rId8" action="ppaction://hlinksldjump"/>
            <a:extLst>
              <a:ext uri="{FF2B5EF4-FFF2-40B4-BE49-F238E27FC236}">
                <a16:creationId xmlns:a16="http://schemas.microsoft.com/office/drawing/2014/main" id="{20998FDD-4C88-D51E-4D80-1C91874A2A4C}"/>
              </a:ext>
            </a:extLst>
          </p:cNvPr>
          <p:cNvPicPr>
            <a:picLocks noChangeAspect="1"/>
          </p:cNvPicPr>
          <p:nvPr/>
        </p:nvPicPr>
        <p:blipFill>
          <a:blip r:embed="rId9"/>
          <a:stretch>
            <a:fillRect/>
          </a:stretch>
        </p:blipFill>
        <p:spPr>
          <a:xfrm>
            <a:off x="11611586" y="6286212"/>
            <a:ext cx="512621" cy="526474"/>
          </a:xfrm>
          <a:prstGeom prst="rect">
            <a:avLst/>
          </a:prstGeom>
        </p:spPr>
      </p:pic>
      <p:sp>
        <p:nvSpPr>
          <p:cNvPr id="4" name="TextBox 3">
            <a:extLst>
              <a:ext uri="{FF2B5EF4-FFF2-40B4-BE49-F238E27FC236}">
                <a16:creationId xmlns:a16="http://schemas.microsoft.com/office/drawing/2014/main" id="{820C8291-0022-4BCE-43F2-B8C470532106}"/>
              </a:ext>
            </a:extLst>
          </p:cNvPr>
          <p:cNvSpPr txBox="1"/>
          <p:nvPr/>
        </p:nvSpPr>
        <p:spPr>
          <a:xfrm>
            <a:off x="177282" y="2171256"/>
            <a:ext cx="7411830" cy="4616648"/>
          </a:xfrm>
          <a:prstGeom prst="rect">
            <a:avLst/>
          </a:prstGeom>
          <a:solidFill>
            <a:srgbClr val="D2B3FB"/>
          </a:solidFill>
        </p:spPr>
        <p:txBody>
          <a:bodyPr wrap="square" rtlCol="0">
            <a:spAutoFit/>
          </a:bodyPr>
          <a:lstStyle/>
          <a:p>
            <a:r>
              <a:rPr lang="en-GB" sz="1400"/>
              <a:t>Professionals should consider a range of things when looking at the hoarding protocol and clutter scales to assess the environment alongside the child’s safety and developmental needs. This includes clean, safe places, free from clutter, for:</a:t>
            </a:r>
          </a:p>
          <a:p>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pPr marL="285750" indent="-285750">
              <a:buFont typeface="Arial" panose="020B0604020202020204" pitchFamily="34" charset="0"/>
              <a:buChar char="•"/>
            </a:pPr>
            <a:endParaRPr lang="en-GB" sz="1400"/>
          </a:p>
          <a:p>
            <a:endParaRPr lang="en-GB" sz="1400"/>
          </a:p>
          <a:p>
            <a:r>
              <a:rPr lang="en-GB" sz="1400"/>
              <a:t>Clutter can increase risk in certain circumstances, some examples include where:</a:t>
            </a:r>
          </a:p>
          <a:p>
            <a:endParaRPr lang="en-GB" sz="1400"/>
          </a:p>
          <a:p>
            <a:endParaRPr lang="en-GB" sz="1400"/>
          </a:p>
          <a:p>
            <a:endParaRPr lang="en-GB" sz="1400"/>
          </a:p>
          <a:p>
            <a:endParaRPr lang="en-GB" sz="1400"/>
          </a:p>
          <a:p>
            <a:endParaRPr lang="en-GB" sz="1400"/>
          </a:p>
          <a:p>
            <a:endParaRPr lang="en-GB" sz="1400"/>
          </a:p>
          <a:p>
            <a:endParaRPr lang="en-GB" sz="1400"/>
          </a:p>
          <a:p>
            <a:endParaRPr lang="en-GB" sz="1400"/>
          </a:p>
          <a:p>
            <a:endParaRPr lang="en-GB" sz="1400"/>
          </a:p>
          <a:p>
            <a:r>
              <a:rPr lang="en-GB" sz="1400"/>
              <a:t>Professionals should use observation alongside the clutter scales to evidence how the space is used by the child and what impact this might have on the child, considering any additional needs that might increase risk of harm.</a:t>
            </a:r>
          </a:p>
        </p:txBody>
      </p:sp>
      <p:graphicFrame>
        <p:nvGraphicFramePr>
          <p:cNvPr id="6" name="Table 5">
            <a:extLst>
              <a:ext uri="{FF2B5EF4-FFF2-40B4-BE49-F238E27FC236}">
                <a16:creationId xmlns:a16="http://schemas.microsoft.com/office/drawing/2014/main" id="{B661DED9-1305-7B92-A1E2-00BACEA43EC4}"/>
              </a:ext>
            </a:extLst>
          </p:cNvPr>
          <p:cNvGraphicFramePr>
            <a:graphicFrameLocks noGrp="1"/>
          </p:cNvGraphicFramePr>
          <p:nvPr>
            <p:extLst>
              <p:ext uri="{D42A27DB-BD31-4B8C-83A1-F6EECF244321}">
                <p14:modId xmlns:p14="http://schemas.microsoft.com/office/powerpoint/2010/main" val="4073803303"/>
              </p:ext>
            </p:extLst>
          </p:nvPr>
        </p:nvGraphicFramePr>
        <p:xfrm>
          <a:off x="985358" y="2892481"/>
          <a:ext cx="5955228" cy="914400"/>
        </p:xfrm>
        <a:graphic>
          <a:graphicData uri="http://schemas.openxmlformats.org/drawingml/2006/table">
            <a:tbl>
              <a:tblPr firstRow="1" bandRow="1">
                <a:tableStyleId>{5C22544A-7EE6-4342-B048-85BDC9FD1C3A}</a:tableStyleId>
              </a:tblPr>
              <a:tblGrid>
                <a:gridCol w="1853358">
                  <a:extLst>
                    <a:ext uri="{9D8B030D-6E8A-4147-A177-3AD203B41FA5}">
                      <a16:colId xmlns:a16="http://schemas.microsoft.com/office/drawing/2014/main" val="3170716270"/>
                    </a:ext>
                  </a:extLst>
                </a:gridCol>
                <a:gridCol w="2050935">
                  <a:extLst>
                    <a:ext uri="{9D8B030D-6E8A-4147-A177-3AD203B41FA5}">
                      <a16:colId xmlns:a16="http://schemas.microsoft.com/office/drawing/2014/main" val="2862844770"/>
                    </a:ext>
                  </a:extLst>
                </a:gridCol>
                <a:gridCol w="2050935">
                  <a:extLst>
                    <a:ext uri="{9D8B030D-6E8A-4147-A177-3AD203B41FA5}">
                      <a16:colId xmlns:a16="http://schemas.microsoft.com/office/drawing/2014/main" val="136423319"/>
                    </a:ext>
                  </a:extLst>
                </a:gridCol>
              </a:tblGrid>
              <a:tr h="248187">
                <a:tc>
                  <a:txBody>
                    <a:bodyPr/>
                    <a:lstStyle/>
                    <a:p>
                      <a:pPr marL="0" indent="0" algn="ctr">
                        <a:buFont typeface="Arial" panose="020B0604020202020204" pitchFamily="34" charset="0"/>
                        <a:buNone/>
                      </a:pPr>
                      <a:r>
                        <a:rPr lang="en-GB" sz="1400" b="0">
                          <a:solidFill>
                            <a:schemeClr val="tx1"/>
                          </a:solidFill>
                        </a:rPr>
                        <a:t>sleeping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tummy time </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personal hygiene</a:t>
                      </a:r>
                    </a:p>
                  </a:txBody>
                  <a:tcPr>
                    <a:solidFill>
                      <a:srgbClr val="E7D7FD"/>
                    </a:solidFill>
                  </a:tcPr>
                </a:tc>
                <a:extLst>
                  <a:ext uri="{0D108BD9-81ED-4DB2-BD59-A6C34878D82A}">
                    <a16:rowId xmlns:a16="http://schemas.microsoft.com/office/drawing/2014/main" val="2160242902"/>
                  </a:ext>
                </a:extLst>
              </a:tr>
              <a:tr h="243531">
                <a:tc>
                  <a:txBody>
                    <a:bodyPr/>
                    <a:lstStyle/>
                    <a:p>
                      <a:pPr marL="0" indent="0" algn="ctr">
                        <a:buFont typeface="Arial" panose="020B0604020202020204" pitchFamily="34" charset="0"/>
                        <a:buNone/>
                      </a:pPr>
                      <a:r>
                        <a:rPr lang="en-GB" sz="1400" b="0">
                          <a:solidFill>
                            <a:schemeClr val="tx1"/>
                          </a:solidFill>
                        </a:rPr>
                        <a:t>crawling/walking</a:t>
                      </a:r>
                    </a:p>
                  </a:txBody>
                  <a:tcPr>
                    <a:solidFill>
                      <a:srgbClr val="E7D7FD"/>
                    </a:solidFill>
                  </a:tcPr>
                </a:tc>
                <a:tc>
                  <a:txBody>
                    <a:bodyPr/>
                    <a:lstStyle/>
                    <a:p>
                      <a:pPr marL="0" indent="0" algn="ctr">
                        <a:buFont typeface="Arial" panose="020B0604020202020204" pitchFamily="34" charset="0"/>
                        <a:buNone/>
                      </a:pPr>
                      <a:r>
                        <a:rPr lang="en-GB" sz="1400" b="0">
                          <a:solidFill>
                            <a:schemeClr val="tx1"/>
                          </a:solidFill>
                        </a:rPr>
                        <a:t>eating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a:solidFill>
                            <a:schemeClr val="tx1"/>
                          </a:solidFill>
                        </a:rPr>
                        <a:t>socialising</a:t>
                      </a:r>
                    </a:p>
                  </a:txBody>
                  <a:tcPr>
                    <a:solidFill>
                      <a:srgbClr val="E7D7FD"/>
                    </a:solidFill>
                  </a:tcPr>
                </a:tc>
                <a:extLst>
                  <a:ext uri="{0D108BD9-81ED-4DB2-BD59-A6C34878D82A}">
                    <a16:rowId xmlns:a16="http://schemas.microsoft.com/office/drawing/2014/main" val="1823870149"/>
                  </a:ext>
                </a:extLst>
              </a:tr>
              <a:tr h="243531">
                <a:tc>
                  <a:txBody>
                    <a:bodyPr/>
                    <a:lstStyle/>
                    <a:p>
                      <a:pPr marL="0" indent="0" algn="ctr">
                        <a:buFont typeface="Arial" panose="020B0604020202020204" pitchFamily="34" charset="0"/>
                        <a:buNone/>
                      </a:pPr>
                      <a:r>
                        <a:rPr lang="en-GB" sz="1400" b="0">
                          <a:solidFill>
                            <a:schemeClr val="tx1"/>
                          </a:solidFill>
                        </a:rPr>
                        <a:t>playing </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a:solidFill>
                            <a:schemeClr val="tx1"/>
                          </a:solidFill>
                        </a:rPr>
                        <a:t>studying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b="0">
                          <a:solidFill>
                            <a:schemeClr val="tx1"/>
                          </a:solidFill>
                        </a:rPr>
                        <a:t>privacy </a:t>
                      </a:r>
                    </a:p>
                  </a:txBody>
                  <a:tcPr>
                    <a:solidFill>
                      <a:srgbClr val="E7D7FD"/>
                    </a:solidFill>
                  </a:tcPr>
                </a:tc>
                <a:extLst>
                  <a:ext uri="{0D108BD9-81ED-4DB2-BD59-A6C34878D82A}">
                    <a16:rowId xmlns:a16="http://schemas.microsoft.com/office/drawing/2014/main" val="749525221"/>
                  </a:ext>
                </a:extLst>
              </a:tr>
            </a:tbl>
          </a:graphicData>
        </a:graphic>
      </p:graphicFrame>
      <p:graphicFrame>
        <p:nvGraphicFramePr>
          <p:cNvPr id="9" name="Table 8">
            <a:extLst>
              <a:ext uri="{FF2B5EF4-FFF2-40B4-BE49-F238E27FC236}">
                <a16:creationId xmlns:a16="http://schemas.microsoft.com/office/drawing/2014/main" id="{B589A2A4-6D98-07F1-0CD1-F3F8819B14E1}"/>
              </a:ext>
            </a:extLst>
          </p:cNvPr>
          <p:cNvGraphicFramePr>
            <a:graphicFrameLocks noGrp="1"/>
          </p:cNvGraphicFramePr>
          <p:nvPr>
            <p:extLst>
              <p:ext uri="{D42A27DB-BD31-4B8C-83A1-F6EECF244321}">
                <p14:modId xmlns:p14="http://schemas.microsoft.com/office/powerpoint/2010/main" val="3869465074"/>
              </p:ext>
            </p:extLst>
          </p:nvPr>
        </p:nvGraphicFramePr>
        <p:xfrm>
          <a:off x="177282" y="4183911"/>
          <a:ext cx="7411829" cy="1737360"/>
        </p:xfrm>
        <a:graphic>
          <a:graphicData uri="http://schemas.openxmlformats.org/drawingml/2006/table">
            <a:tbl>
              <a:tblPr firstRow="1" bandRow="1">
                <a:tableStyleId>{5C22544A-7EE6-4342-B048-85BDC9FD1C3A}</a:tableStyleId>
              </a:tblPr>
              <a:tblGrid>
                <a:gridCol w="3610663">
                  <a:extLst>
                    <a:ext uri="{9D8B030D-6E8A-4147-A177-3AD203B41FA5}">
                      <a16:colId xmlns:a16="http://schemas.microsoft.com/office/drawing/2014/main" val="3170716270"/>
                    </a:ext>
                  </a:extLst>
                </a:gridCol>
                <a:gridCol w="3801166">
                  <a:extLst>
                    <a:ext uri="{9D8B030D-6E8A-4147-A177-3AD203B41FA5}">
                      <a16:colId xmlns:a16="http://schemas.microsoft.com/office/drawing/2014/main" val="2862844770"/>
                    </a:ext>
                  </a:extLst>
                </a:gridCol>
              </a:tblGrid>
              <a:tr h="248187">
                <a:tc>
                  <a:txBody>
                    <a:bodyPr/>
                    <a:lstStyle/>
                    <a:p>
                      <a:pPr marL="0" indent="0" algn="ctr">
                        <a:buFont typeface="Arial" panose="020B0604020202020204" pitchFamily="34" charset="0"/>
                        <a:buNone/>
                      </a:pPr>
                      <a:r>
                        <a:rPr lang="en-GB" sz="1400" b="0">
                          <a:solidFill>
                            <a:schemeClr val="tx1"/>
                          </a:solidFill>
                        </a:rPr>
                        <a:t>Medication is not safely stored</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Fire safety is not adhered to</a:t>
                      </a:r>
                    </a:p>
                  </a:txBody>
                  <a:tcPr>
                    <a:solidFill>
                      <a:srgbClr val="E7D7FD"/>
                    </a:solidFill>
                  </a:tcPr>
                </a:tc>
                <a:extLst>
                  <a:ext uri="{0D108BD9-81ED-4DB2-BD59-A6C34878D82A}">
                    <a16:rowId xmlns:a16="http://schemas.microsoft.com/office/drawing/2014/main" val="2160242902"/>
                  </a:ext>
                </a:extLst>
              </a:tr>
              <a:tr h="243531">
                <a:tc>
                  <a:txBody>
                    <a:bodyPr/>
                    <a:lstStyle/>
                    <a:p>
                      <a:pPr marL="0" indent="0" algn="ctr">
                        <a:buFont typeface="Arial" panose="020B0604020202020204" pitchFamily="34" charset="0"/>
                        <a:buNone/>
                      </a:pPr>
                      <a:r>
                        <a:rPr lang="en-GB" sz="1400" b="0">
                          <a:solidFill>
                            <a:schemeClr val="tx1"/>
                          </a:solidFill>
                        </a:rPr>
                        <a:t>Raw food is accessible</a:t>
                      </a:r>
                    </a:p>
                  </a:txBody>
                  <a:tcPr>
                    <a:solidFill>
                      <a:srgbClr val="E7D7FD"/>
                    </a:solidFill>
                  </a:tcPr>
                </a:tc>
                <a:tc>
                  <a:txBody>
                    <a:bodyPr/>
                    <a:lstStyle/>
                    <a:p>
                      <a:pPr marL="0" indent="0" algn="ctr">
                        <a:buFont typeface="Arial" panose="020B0604020202020204" pitchFamily="34" charset="0"/>
                        <a:buNone/>
                      </a:pPr>
                      <a:r>
                        <a:rPr lang="en-GB" sz="1400" b="0">
                          <a:solidFill>
                            <a:schemeClr val="tx1"/>
                          </a:solidFill>
                        </a:rPr>
                        <a:t>Rooms are not accessible</a:t>
                      </a:r>
                    </a:p>
                  </a:txBody>
                  <a:tcPr>
                    <a:solidFill>
                      <a:srgbClr val="E7D7FD"/>
                    </a:solidFill>
                  </a:tcPr>
                </a:tc>
                <a:extLst>
                  <a:ext uri="{0D108BD9-81ED-4DB2-BD59-A6C34878D82A}">
                    <a16:rowId xmlns:a16="http://schemas.microsoft.com/office/drawing/2014/main" val="1823870149"/>
                  </a:ext>
                </a:extLst>
              </a:tr>
              <a:tr h="243531">
                <a:tc>
                  <a:txBody>
                    <a:bodyPr/>
                    <a:lstStyle/>
                    <a:p>
                      <a:pPr marL="0" indent="0" algn="ctr">
                        <a:buFont typeface="Arial" panose="020B0604020202020204" pitchFamily="34" charset="0"/>
                        <a:buNone/>
                      </a:pPr>
                      <a:r>
                        <a:rPr lang="en-GB" sz="1400" b="0">
                          <a:solidFill>
                            <a:schemeClr val="tx1"/>
                          </a:solidFill>
                        </a:rPr>
                        <a:t>Animals are poorly cared for</a:t>
                      </a:r>
                    </a:p>
                  </a:txBody>
                  <a:tcPr>
                    <a:solidFill>
                      <a:srgbClr val="E7D7FD"/>
                    </a:solidFill>
                  </a:tcPr>
                </a:tc>
                <a:tc>
                  <a:txBody>
                    <a:bodyPr/>
                    <a:lstStyle/>
                    <a:p>
                      <a:pPr marL="0" indent="0" algn="ctr">
                        <a:buFont typeface="Arial" panose="020B0604020202020204" pitchFamily="34" charset="0"/>
                        <a:buNone/>
                      </a:pPr>
                      <a:r>
                        <a:rPr lang="en-GB" sz="1400" b="0">
                          <a:solidFill>
                            <a:schemeClr val="tx1"/>
                          </a:solidFill>
                        </a:rPr>
                        <a:t>There is poor ventilation and/or mould</a:t>
                      </a:r>
                    </a:p>
                  </a:txBody>
                  <a:tcPr>
                    <a:solidFill>
                      <a:srgbClr val="E7D7FD"/>
                    </a:solidFill>
                  </a:tcPr>
                </a:tc>
                <a:extLst>
                  <a:ext uri="{0D108BD9-81ED-4DB2-BD59-A6C34878D82A}">
                    <a16:rowId xmlns:a16="http://schemas.microsoft.com/office/drawing/2014/main" val="749525221"/>
                  </a:ext>
                </a:extLst>
              </a:tr>
              <a:tr h="243531">
                <a:tc>
                  <a:txBody>
                    <a:bodyPr/>
                    <a:lstStyle/>
                    <a:p>
                      <a:pPr marL="0" indent="0" algn="ctr">
                        <a:buFont typeface="Arial" panose="020B0604020202020204" pitchFamily="34" charset="0"/>
                        <a:buNone/>
                      </a:pPr>
                      <a:r>
                        <a:rPr lang="en-GB" sz="1400" b="0">
                          <a:solidFill>
                            <a:schemeClr val="tx1"/>
                          </a:solidFill>
                        </a:rPr>
                        <a:t>Animal Faeces and Urine is not cleaned</a:t>
                      </a:r>
                    </a:p>
                  </a:txBody>
                  <a:tcPr>
                    <a:solidFill>
                      <a:srgbClr val="E7D7FD"/>
                    </a:solidFill>
                  </a:tcPr>
                </a:tc>
                <a:tc>
                  <a:txBody>
                    <a:bodyPr/>
                    <a:lstStyle/>
                    <a:p>
                      <a:pPr marL="0" indent="0" algn="ctr">
                        <a:buFont typeface="Arial" panose="020B0604020202020204" pitchFamily="34" charset="0"/>
                        <a:buNone/>
                      </a:pPr>
                      <a:r>
                        <a:rPr lang="en-GB" sz="1400" b="0">
                          <a:solidFill>
                            <a:schemeClr val="tx1"/>
                          </a:solidFill>
                        </a:rPr>
                        <a:t>Heavy items are stored insecurely</a:t>
                      </a:r>
                    </a:p>
                  </a:txBody>
                  <a:tcPr>
                    <a:solidFill>
                      <a:srgbClr val="E7D7FD"/>
                    </a:solidFill>
                  </a:tcPr>
                </a:tc>
                <a:extLst>
                  <a:ext uri="{0D108BD9-81ED-4DB2-BD59-A6C34878D82A}">
                    <a16:rowId xmlns:a16="http://schemas.microsoft.com/office/drawing/2014/main" val="2719137389"/>
                  </a:ext>
                </a:extLst>
              </a:tr>
              <a:tr h="243531">
                <a:tc>
                  <a:txBody>
                    <a:bodyPr/>
                    <a:lstStyle/>
                    <a:p>
                      <a:pPr marL="0" indent="0" algn="ctr">
                        <a:buFont typeface="Arial" panose="020B0604020202020204" pitchFamily="34" charset="0"/>
                        <a:buNone/>
                      </a:pPr>
                      <a:r>
                        <a:rPr lang="en-GB" sz="1400" b="0">
                          <a:solidFill>
                            <a:schemeClr val="tx1"/>
                          </a:solidFill>
                        </a:rPr>
                        <a:t>Temperature control is affected</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Access to or space for necessary equipment is limited </a:t>
                      </a:r>
                    </a:p>
                  </a:txBody>
                  <a:tcPr>
                    <a:solidFill>
                      <a:srgbClr val="E7D7FD"/>
                    </a:solidFill>
                  </a:tcPr>
                </a:tc>
                <a:extLst>
                  <a:ext uri="{0D108BD9-81ED-4DB2-BD59-A6C34878D82A}">
                    <a16:rowId xmlns:a16="http://schemas.microsoft.com/office/drawing/2014/main" val="833156445"/>
                  </a:ext>
                </a:extLst>
              </a:tr>
            </a:tbl>
          </a:graphicData>
        </a:graphic>
      </p:graphicFrame>
    </p:spTree>
    <p:extLst>
      <p:ext uri="{BB962C8B-B14F-4D97-AF65-F5344CB8AC3E}">
        <p14:creationId xmlns:p14="http://schemas.microsoft.com/office/powerpoint/2010/main" val="19220086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3"/>
          <a:stretch>
            <a:fillRect/>
          </a:stretch>
        </p:blipFill>
        <p:spPr>
          <a:xfrm>
            <a:off x="11485074" y="6328538"/>
            <a:ext cx="512621" cy="526474"/>
          </a:xfrm>
          <a:prstGeom prst="rect">
            <a:avLst/>
          </a:prstGeom>
        </p:spPr>
      </p:pic>
      <p:sp>
        <p:nvSpPr>
          <p:cNvPr id="6" name="Title 1">
            <a:extLst>
              <a:ext uri="{FF2B5EF4-FFF2-40B4-BE49-F238E27FC236}">
                <a16:creationId xmlns:a16="http://schemas.microsoft.com/office/drawing/2014/main" id="{6B635FF7-87D4-1D0C-9631-BDF02183D958}"/>
              </a:ext>
            </a:extLst>
          </p:cNvPr>
          <p:cNvSpPr txBox="1">
            <a:spLocks/>
          </p:cNvSpPr>
          <p:nvPr/>
        </p:nvSpPr>
        <p:spPr>
          <a:xfrm>
            <a:off x="0" y="51461"/>
            <a:ext cx="6900421"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Substance and Alcohol use</a:t>
            </a:r>
          </a:p>
        </p:txBody>
      </p:sp>
      <p:graphicFrame>
        <p:nvGraphicFramePr>
          <p:cNvPr id="8" name="Table 7">
            <a:extLst>
              <a:ext uri="{FF2B5EF4-FFF2-40B4-BE49-F238E27FC236}">
                <a16:creationId xmlns:a16="http://schemas.microsoft.com/office/drawing/2014/main" id="{A80618FC-2F7A-EE24-01EB-8596BA090185}"/>
              </a:ext>
            </a:extLst>
          </p:cNvPr>
          <p:cNvGraphicFramePr>
            <a:graphicFrameLocks noGrp="1"/>
          </p:cNvGraphicFramePr>
          <p:nvPr>
            <p:extLst>
              <p:ext uri="{D42A27DB-BD31-4B8C-83A1-F6EECF244321}">
                <p14:modId xmlns:p14="http://schemas.microsoft.com/office/powerpoint/2010/main" val="876031358"/>
              </p:ext>
            </p:extLst>
          </p:nvPr>
        </p:nvGraphicFramePr>
        <p:xfrm>
          <a:off x="450612" y="1075029"/>
          <a:ext cx="11290773" cy="4937760"/>
        </p:xfrm>
        <a:graphic>
          <a:graphicData uri="http://schemas.openxmlformats.org/drawingml/2006/table">
            <a:tbl>
              <a:tblPr firstRow="1" bandRow="1">
                <a:tableStyleId>{5C22544A-7EE6-4342-B048-85BDC9FD1C3A}</a:tableStyleId>
              </a:tblPr>
              <a:tblGrid>
                <a:gridCol w="3763591">
                  <a:extLst>
                    <a:ext uri="{9D8B030D-6E8A-4147-A177-3AD203B41FA5}">
                      <a16:colId xmlns:a16="http://schemas.microsoft.com/office/drawing/2014/main" val="990274994"/>
                    </a:ext>
                  </a:extLst>
                </a:gridCol>
                <a:gridCol w="3763591">
                  <a:extLst>
                    <a:ext uri="{9D8B030D-6E8A-4147-A177-3AD203B41FA5}">
                      <a16:colId xmlns:a16="http://schemas.microsoft.com/office/drawing/2014/main" val="3185607639"/>
                    </a:ext>
                  </a:extLst>
                </a:gridCol>
                <a:gridCol w="3763591">
                  <a:extLst>
                    <a:ext uri="{9D8B030D-6E8A-4147-A177-3AD203B41FA5}">
                      <a16:colId xmlns:a16="http://schemas.microsoft.com/office/drawing/2014/main" val="1239984758"/>
                    </a:ext>
                  </a:extLst>
                </a:gridCol>
              </a:tblGrid>
              <a:tr h="575028">
                <a:tc>
                  <a:txBody>
                    <a:bodyPr/>
                    <a:lstStyle/>
                    <a:p>
                      <a:pPr algn="ctr"/>
                      <a:endParaRPr lang="en-US" sz="1200" b="0" i="0" u="sng">
                        <a:solidFill>
                          <a:schemeClr val="tx1"/>
                        </a:solidFill>
                        <a:cs typeface="Arial"/>
                      </a:endParaRPr>
                    </a:p>
                    <a:p>
                      <a:pPr algn="ctr"/>
                      <a:endParaRPr lang="en-US" sz="1200" b="0" i="0" u="sng">
                        <a:solidFill>
                          <a:schemeClr val="tx1"/>
                        </a:solidFill>
                        <a:cs typeface="Arial"/>
                      </a:endParaRPr>
                    </a:p>
                    <a:p>
                      <a:pPr algn="ctr"/>
                      <a:endParaRPr lang="en-US" sz="1200" b="0" i="0" u="sng">
                        <a:solidFill>
                          <a:schemeClr val="tx1"/>
                        </a:solidFill>
                        <a:cs typeface="Arial"/>
                      </a:endParaRPr>
                    </a:p>
                    <a:p>
                      <a:pPr algn="ctr"/>
                      <a:r>
                        <a:rPr lang="en-GB" sz="1200" b="0" i="0">
                          <a:solidFill>
                            <a:schemeClr val="tx1"/>
                          </a:solidFill>
                          <a:ea typeface="Calibri"/>
                          <a:cs typeface="Arial" panose="020B0604020202020204" pitchFamily="34" charset="0"/>
                        </a:rPr>
                        <a:t>The LSCP Policy </a:t>
                      </a:r>
                      <a:r>
                        <a:rPr lang="en-GB" sz="1200" b="1" i="0">
                          <a:solidFill>
                            <a:srgbClr val="0070C0"/>
                          </a:solidFill>
                          <a:ea typeface="Calibri"/>
                          <a:cs typeface="Arial" panose="020B0604020202020204" pitchFamily="34" charset="0"/>
                          <a:hlinkClick r:id="rId4">
                            <a:extLst>
                              <a:ext uri="{A12FA001-AC4F-418D-AE19-62706E023703}">
                                <ahyp:hlinkClr xmlns:ahyp="http://schemas.microsoft.com/office/drawing/2018/hyperlinkcolor" val="tx"/>
                              </a:ext>
                            </a:extLst>
                          </a:hlinkClick>
                        </a:rPr>
                        <a:t>‘Safeguarding Children Affected by Problematic Drug and Alcohol Use (Parental and Child Use)’</a:t>
                      </a:r>
                      <a:r>
                        <a:rPr lang="en-GB" sz="1200" b="1" i="0">
                          <a:solidFill>
                            <a:srgbClr val="0070C0"/>
                          </a:solidFill>
                          <a:ea typeface="Calibri"/>
                          <a:cs typeface="Arial" panose="020B0604020202020204" pitchFamily="34" charset="0"/>
                        </a:rPr>
                        <a:t> </a:t>
                      </a:r>
                      <a:r>
                        <a:rPr lang="en-GB" sz="1200" b="0" i="0">
                          <a:solidFill>
                            <a:schemeClr val="tx1"/>
                          </a:solidFill>
                          <a:ea typeface="Calibri"/>
                          <a:cs typeface="Arial" panose="020B0604020202020204" pitchFamily="34" charset="0"/>
                        </a:rPr>
                        <a:t>has been developed to support practitioners. </a:t>
                      </a:r>
                    </a:p>
                    <a:p>
                      <a:pPr algn="ctr"/>
                      <a:endParaRPr lang="en-GB" sz="1200" b="0" i="0">
                        <a:solidFill>
                          <a:schemeClr val="tx1"/>
                        </a:solidFill>
                        <a:ea typeface="Calibri"/>
                        <a:cs typeface="Arial" panose="020B0604020202020204" pitchFamily="34" charset="0"/>
                      </a:endParaRPr>
                    </a:p>
                    <a:p>
                      <a:pPr algn="ctr"/>
                      <a:r>
                        <a:rPr lang="en-GB" sz="1200" b="0" i="0">
                          <a:solidFill>
                            <a:schemeClr val="tx1"/>
                          </a:solidFill>
                          <a:ea typeface="Calibri"/>
                          <a:cs typeface="Arial" panose="020B0604020202020204" pitchFamily="34" charset="0"/>
                        </a:rPr>
                        <a:t>It also includes a links to a range of helpful resources that can support. </a:t>
                      </a:r>
                      <a:endParaRPr lang="en-US" sz="1200" b="0" i="0">
                        <a:solidFill>
                          <a:schemeClr val="tx1"/>
                        </a:solidFill>
                      </a:endParaRPr>
                    </a:p>
                    <a:p>
                      <a:pPr algn="ctr"/>
                      <a:endParaRPr lang="en-GB" sz="1200" b="0" i="0">
                        <a:solidFill>
                          <a:schemeClr val="tx1"/>
                        </a:solidFill>
                      </a:endParaRPr>
                    </a:p>
                  </a:txBody>
                  <a:tcPr>
                    <a:solidFill>
                      <a:srgbClr val="D2B3FB"/>
                    </a:solidFill>
                  </a:tcPr>
                </a:tc>
                <a:tc>
                  <a:txBody>
                    <a:bodyPr/>
                    <a:lstStyle/>
                    <a:p>
                      <a:pPr algn="ctr"/>
                      <a:endParaRPr lang="en-US" sz="1200" b="0" i="0" u="sng">
                        <a:solidFill>
                          <a:schemeClr val="tx1"/>
                        </a:solidFill>
                        <a:effectLst/>
                        <a:cs typeface="Arial" panose="020B0604020202020204" pitchFamily="34" charset="0"/>
                      </a:endParaRPr>
                    </a:p>
                    <a:p>
                      <a:pPr algn="ctr"/>
                      <a:endParaRPr lang="en-US" sz="1200" b="0" i="0" u="sng">
                        <a:solidFill>
                          <a:schemeClr val="tx1"/>
                        </a:solidFill>
                        <a:effectLst/>
                        <a:cs typeface="Arial" panose="020B0604020202020204" pitchFamily="34" charset="0"/>
                      </a:endParaRPr>
                    </a:p>
                    <a:p>
                      <a:pPr algn="ctr"/>
                      <a:endParaRPr lang="en-GB" sz="1200" b="0" i="0">
                        <a:solidFill>
                          <a:schemeClr val="tx1"/>
                        </a:solidFill>
                        <a:ea typeface="Calibri"/>
                        <a:cs typeface="Arial" panose="020B0604020202020204" pitchFamily="34" charset="0"/>
                      </a:endParaRPr>
                    </a:p>
                    <a:p>
                      <a:pPr algn="ctr"/>
                      <a:r>
                        <a:rPr lang="en-GB" sz="1200" b="0" i="0">
                          <a:solidFill>
                            <a:schemeClr val="tx1"/>
                          </a:solidFill>
                          <a:ea typeface="Calibri"/>
                          <a:cs typeface="Arial" panose="020B0604020202020204" pitchFamily="34" charset="0"/>
                        </a:rPr>
                        <a:t>Using the </a:t>
                      </a:r>
                      <a:r>
                        <a:rPr lang="en-GB" sz="1200" b="1" i="0">
                          <a:solidFill>
                            <a:schemeClr val="tx1"/>
                          </a:solidFill>
                          <a:ea typeface="Calibri"/>
                          <a:cs typeface="Arial" panose="020B0604020202020204" pitchFamily="34" charset="0"/>
                          <a:hlinkClick r:id="rId5" action="ppaction://hlinksldjump"/>
                        </a:rPr>
                        <a:t>C</a:t>
                      </a:r>
                      <a:r>
                        <a:rPr lang="en-GB" sz="1200" b="1" i="0">
                          <a:solidFill>
                            <a:srgbClr val="0070C0"/>
                          </a:solidFill>
                          <a:ea typeface="Calibri"/>
                          <a:cs typeface="Arial" panose="020B0604020202020204" pitchFamily="34" charset="0"/>
                          <a:hlinkClick r:id="rId5" action="ppaction://hlinksldjump"/>
                        </a:rPr>
                        <a:t>ycle of Change </a:t>
                      </a:r>
                      <a:r>
                        <a:rPr lang="en-GB" sz="1200" b="0" i="0">
                          <a:solidFill>
                            <a:schemeClr val="tx1"/>
                          </a:solidFill>
                          <a:ea typeface="Calibri"/>
                          <a:cs typeface="Arial" panose="020B0604020202020204" pitchFamily="34" charset="0"/>
                        </a:rPr>
                        <a:t>can help set questions to ask. </a:t>
                      </a:r>
                    </a:p>
                    <a:p>
                      <a:pPr algn="ctr"/>
                      <a:endParaRPr lang="en-GB" sz="1200" b="0" i="0">
                        <a:solidFill>
                          <a:schemeClr val="tx1"/>
                        </a:solidFill>
                        <a:ea typeface="Calibri"/>
                        <a:cs typeface="Arial" panose="020B0604020202020204" pitchFamily="34" charset="0"/>
                      </a:endParaRPr>
                    </a:p>
                    <a:p>
                      <a:pPr algn="ctr"/>
                      <a:r>
                        <a:rPr lang="en-GB" sz="1200" b="0" i="0">
                          <a:solidFill>
                            <a:schemeClr val="tx1"/>
                          </a:solidFill>
                          <a:ea typeface="Calibri"/>
                          <a:cs typeface="Arial" panose="020B0604020202020204" pitchFamily="34" charset="0"/>
                        </a:rPr>
                        <a:t>Depending on where the person is in the cycle will help determine responses needed. </a:t>
                      </a:r>
                      <a:endParaRPr lang="en-US" sz="1200" b="0" i="0">
                        <a:solidFill>
                          <a:schemeClr val="tx1"/>
                        </a:solidFill>
                        <a:ea typeface="Calibri" panose="020F0502020204030204"/>
                        <a:cs typeface="Arial" panose="020B0604020202020204" pitchFamily="34" charset="0"/>
                      </a:endParaRPr>
                    </a:p>
                    <a:p>
                      <a:pPr algn="ctr"/>
                      <a:endParaRPr lang="en-GB" sz="1200" b="0" i="0">
                        <a:solidFill>
                          <a:schemeClr val="tx1"/>
                        </a:solidFill>
                      </a:endParaRPr>
                    </a:p>
                    <a:p>
                      <a:pPr algn="ctr"/>
                      <a:endParaRPr lang="en-GB" sz="1200" b="0" i="0">
                        <a:solidFill>
                          <a:schemeClr val="tx1"/>
                        </a:solidFill>
                      </a:endParaRPr>
                    </a:p>
                    <a:p>
                      <a:pPr algn="ctr"/>
                      <a:endParaRPr lang="en-GB" sz="1200" b="0" i="0">
                        <a:solidFill>
                          <a:schemeClr val="tx1"/>
                        </a:solidFill>
                      </a:endParaRPr>
                    </a:p>
                    <a:p>
                      <a:pPr algn="ctr"/>
                      <a:endParaRPr lang="en-GB" sz="1200" b="0" i="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cs typeface="Arial" panose="020B0604020202020204" pitchFamily="34" charset="0"/>
                        </a:rPr>
                        <a:t>This </a:t>
                      </a:r>
                      <a:r>
                        <a:rPr lang="en-US" sz="1200" b="1" i="0">
                          <a:solidFill>
                            <a:srgbClr val="0070C0"/>
                          </a:solidFill>
                          <a:cs typeface="Arial" panose="020B0604020202020204" pitchFamily="34" charset="0"/>
                          <a:hlinkClick r:id="rId6">
                            <a:extLst>
                              <a:ext uri="{A12FA001-AC4F-418D-AE19-62706E023703}">
                                <ahyp:hlinkClr xmlns:ahyp="http://schemas.microsoft.com/office/drawing/2018/hyperlinkcolor" val="tx"/>
                              </a:ext>
                            </a:extLst>
                          </a:hlinkClick>
                        </a:rPr>
                        <a:t>‘LSCP Substance Use Parenting Checklist’ </a:t>
                      </a:r>
                      <a:r>
                        <a:rPr lang="en-US" sz="1200" b="0" i="0">
                          <a:solidFill>
                            <a:schemeClr val="tx1"/>
                          </a:solidFill>
                          <a:cs typeface="Arial" panose="020B0604020202020204" pitchFamily="34" charset="0"/>
                        </a:rPr>
                        <a:t>can be used to help identify and assess the level of risks understand the substance use. </a:t>
                      </a:r>
                    </a:p>
                    <a:p>
                      <a:pPr algn="ctr"/>
                      <a:endParaRPr lang="en-GB" sz="1200" b="0" i="0">
                        <a:solidFill>
                          <a:schemeClr val="tx1"/>
                        </a:solidFill>
                      </a:endParaRPr>
                    </a:p>
                  </a:txBody>
                  <a:tcPr>
                    <a:solidFill>
                      <a:schemeClr val="accent5">
                        <a:lumMod val="40000"/>
                        <a:lumOff val="60000"/>
                      </a:schemeClr>
                    </a:solidFill>
                  </a:tcPr>
                </a:tc>
                <a:extLst>
                  <a:ext uri="{0D108BD9-81ED-4DB2-BD59-A6C34878D82A}">
                    <a16:rowId xmlns:a16="http://schemas.microsoft.com/office/drawing/2014/main" val="1145751504"/>
                  </a:ext>
                </a:extLst>
              </a:tr>
              <a:tr h="370840">
                <a:tc>
                  <a:txBody>
                    <a:bodyPr/>
                    <a:lstStyle/>
                    <a:p>
                      <a:pPr algn="ctr"/>
                      <a:endParaRPr lang="en-US" sz="1200" i="0">
                        <a:solidFill>
                          <a:schemeClr val="tx1"/>
                        </a:solidFill>
                        <a:cs typeface="Arial" panose="020B0604020202020204" pitchFamily="34" charset="0"/>
                      </a:endParaRPr>
                    </a:p>
                    <a:p>
                      <a:pPr algn="ctr"/>
                      <a:r>
                        <a:rPr lang="en-US" sz="1200" i="0">
                          <a:solidFill>
                            <a:schemeClr val="tx1"/>
                          </a:solidFill>
                          <a:cs typeface="Arial" panose="020B0604020202020204" pitchFamily="34" charset="0"/>
                        </a:rPr>
                        <a:t>This </a:t>
                      </a:r>
                      <a:r>
                        <a:rPr lang="en-US" sz="1200" b="1" i="0">
                          <a:solidFill>
                            <a:srgbClr val="0070C0"/>
                          </a:solidFill>
                          <a:cs typeface="Arial" panose="020B0604020202020204" pitchFamily="34" charset="0"/>
                          <a:hlinkClick r:id="rId7">
                            <a:extLst>
                              <a:ext uri="{A12FA001-AC4F-418D-AE19-62706E023703}">
                                <ahyp:hlinkClr xmlns:ahyp="http://schemas.microsoft.com/office/drawing/2018/hyperlinkcolor" val="tx"/>
                              </a:ext>
                            </a:extLst>
                          </a:hlinkClick>
                        </a:rPr>
                        <a:t>‘Alcohol screening tool’ </a:t>
                      </a:r>
                      <a:r>
                        <a:rPr lang="en-US" sz="1200" i="0">
                          <a:solidFill>
                            <a:schemeClr val="tx1"/>
                          </a:solidFill>
                          <a:cs typeface="Arial" panose="020B0604020202020204" pitchFamily="34" charset="0"/>
                        </a:rPr>
                        <a:t>can be used to understand:</a:t>
                      </a:r>
                    </a:p>
                    <a:p>
                      <a:pPr algn="ctr"/>
                      <a:endParaRPr lang="en-US" sz="1200" i="0">
                        <a:solidFill>
                          <a:schemeClr val="tx1"/>
                        </a:solidFill>
                        <a:cs typeface="Arial" panose="020B0604020202020204" pitchFamily="34" charset="0"/>
                      </a:endParaRPr>
                    </a:p>
                    <a:p>
                      <a:pPr marL="171450" indent="-171450" algn="ctr">
                        <a:buFont typeface="Arial" panose="020B0604020202020204" pitchFamily="34" charset="0"/>
                        <a:buChar char="•"/>
                      </a:pPr>
                      <a:r>
                        <a:rPr lang="en-US" sz="1200" i="0">
                          <a:solidFill>
                            <a:schemeClr val="tx1"/>
                          </a:solidFill>
                          <a:cs typeface="Arial" panose="020B0604020202020204" pitchFamily="34" charset="0"/>
                        </a:rPr>
                        <a:t> How much alcohol someone is drinking,</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Their reasons for drinking</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Whether they might consider change</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Who might help them with this change</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What barriers there might be </a:t>
                      </a:r>
                    </a:p>
                    <a:p>
                      <a:pPr marL="171450" indent="-171450" algn="ctr">
                        <a:buFont typeface="Arial" panose="020B0604020202020204" pitchFamily="34" charset="0"/>
                        <a:buChar char="•"/>
                      </a:pPr>
                      <a:r>
                        <a:rPr lang="en-US" sz="1200" i="0">
                          <a:solidFill>
                            <a:schemeClr val="tx1"/>
                          </a:solidFill>
                          <a:cs typeface="Arial" panose="020B0604020202020204" pitchFamily="34" charset="0"/>
                        </a:rPr>
                        <a:t>What needs to happen next </a:t>
                      </a:r>
                    </a:p>
                    <a:p>
                      <a:pPr algn="ctr"/>
                      <a:endParaRPr lang="en-US" sz="1200" i="0">
                        <a:solidFill>
                          <a:schemeClr val="tx1"/>
                        </a:solidFill>
                        <a:cs typeface="Arial" panose="020B0604020202020204" pitchFamily="34" charset="0"/>
                      </a:endParaRPr>
                    </a:p>
                    <a:p>
                      <a:pPr algn="ctr"/>
                      <a:r>
                        <a:rPr lang="en-US" sz="1200" i="0">
                          <a:solidFill>
                            <a:schemeClr val="tx1"/>
                          </a:solidFill>
                          <a:cs typeface="Arial" panose="020B0604020202020204" pitchFamily="34" charset="0"/>
                        </a:rPr>
                        <a:t>This can assist in motivational conversations and planning. </a:t>
                      </a:r>
                      <a:endParaRPr lang="en-US" sz="1200" i="0">
                        <a:solidFill>
                          <a:schemeClr val="tx1"/>
                        </a:solidFill>
                        <a:effectLst/>
                        <a:cs typeface="Arial" panose="020B0604020202020204" pitchFamily="34" charset="0"/>
                      </a:endParaRPr>
                    </a:p>
                    <a:p>
                      <a:pPr algn="ctr"/>
                      <a:endParaRPr lang="en-GB" sz="1200" i="0">
                        <a:solidFill>
                          <a:schemeClr val="tx1"/>
                        </a:solidFill>
                      </a:endParaRPr>
                    </a:p>
                  </a:txBody>
                  <a:tcPr>
                    <a:solidFill>
                      <a:schemeClr val="accent5">
                        <a:lumMod val="40000"/>
                        <a:lumOff val="60000"/>
                      </a:schemeClr>
                    </a:solidFill>
                  </a:tcPr>
                </a:tc>
                <a:tc>
                  <a:txBody>
                    <a:bodyPr/>
                    <a:lstStyle/>
                    <a:p>
                      <a:pPr algn="ctr"/>
                      <a:endParaRPr lang="en-GB" sz="1200" i="0">
                        <a:solidFill>
                          <a:schemeClr val="tx1"/>
                        </a:solidFill>
                        <a:ea typeface="Calibri"/>
                        <a:cs typeface="Arial" panose="020B0604020202020204" pitchFamily="34" charset="0"/>
                      </a:endParaRPr>
                    </a:p>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If you are aware that substance use is impacting on care, consider </a:t>
                      </a:r>
                      <a:r>
                        <a:rPr lang="en-GB" sz="1200" b="1" i="0">
                          <a:solidFill>
                            <a:srgbClr val="0070C0"/>
                          </a:solidFill>
                          <a:ea typeface="Calibri"/>
                          <a:cs typeface="Arial" panose="020B0604020202020204" pitchFamily="34" charset="0"/>
                          <a:hlinkClick r:id="rId8">
                            <a:extLst>
                              <a:ext uri="{A12FA001-AC4F-418D-AE19-62706E023703}">
                                <ahyp:hlinkClr xmlns:ahyp="http://schemas.microsoft.com/office/drawing/2018/hyperlinkcolor" val="tx"/>
                              </a:ext>
                            </a:extLst>
                          </a:hlinkClick>
                        </a:rPr>
                        <a:t>Oasis</a:t>
                      </a:r>
                      <a:r>
                        <a:rPr lang="en-GB" sz="1200" i="0">
                          <a:solidFill>
                            <a:schemeClr val="tx1"/>
                          </a:solidFill>
                          <a:ea typeface="Calibri"/>
                          <a:cs typeface="Arial" panose="020B0604020202020204" pitchFamily="34" charset="0"/>
                        </a:rPr>
                        <a:t> Family Support Service.</a:t>
                      </a:r>
                    </a:p>
                    <a:p>
                      <a:pPr algn="ctr"/>
                      <a:endParaRPr lang="en-US" sz="1200" i="0">
                        <a:solidFill>
                          <a:schemeClr val="tx1"/>
                        </a:solidFill>
                        <a:ea typeface="Calibri"/>
                        <a:cs typeface="Arial" panose="020B0604020202020204" pitchFamily="34" charset="0"/>
                      </a:endParaRPr>
                    </a:p>
                    <a:p>
                      <a:pPr algn="ctr"/>
                      <a:r>
                        <a:rPr lang="en-US" sz="1200" i="0">
                          <a:solidFill>
                            <a:schemeClr val="tx1"/>
                          </a:solidFill>
                          <a:ea typeface="Calibri"/>
                          <a:cs typeface="Arial" panose="020B0604020202020204" pitchFamily="34" charset="0"/>
                        </a:rPr>
                        <a:t>Turning Point is a great resource to learn more and make referrals to </a:t>
                      </a:r>
                      <a:r>
                        <a:rPr lang="en-US" sz="1200" b="1" i="0">
                          <a:solidFill>
                            <a:schemeClr val="tx1"/>
                          </a:solidFill>
                          <a:ea typeface="Calibri"/>
                          <a:cs typeface="Arial" panose="020B0604020202020204" pitchFamily="34" charset="0"/>
                          <a:hlinkClick r:id="rId9"/>
                        </a:rPr>
                        <a:t>Lincolnshire Recovery Partnership </a:t>
                      </a:r>
                      <a:endParaRPr lang="en-GB" sz="1200" b="1" i="0">
                        <a:solidFill>
                          <a:schemeClr val="tx1"/>
                        </a:solidFill>
                        <a:ea typeface="Calibri"/>
                        <a:cs typeface="Arial" panose="020B0604020202020204" pitchFamily="34" charset="0"/>
                      </a:endParaRPr>
                    </a:p>
                    <a:p>
                      <a:pPr algn="ctr"/>
                      <a:endParaRPr lang="en-US" sz="1200" i="0">
                        <a:solidFill>
                          <a:schemeClr val="tx1"/>
                        </a:solidFill>
                        <a:cs typeface="Arial" panose="020B0604020202020204" pitchFamily="34" charset="0"/>
                      </a:endParaRPr>
                    </a:p>
                    <a:p>
                      <a:pPr algn="ctr"/>
                      <a:endParaRPr lang="en-GB" sz="1200" i="0">
                        <a:solidFill>
                          <a:schemeClr val="tx1"/>
                        </a:solidFill>
                      </a:endParaRPr>
                    </a:p>
                  </a:txBody>
                  <a:tcPr>
                    <a:solidFill>
                      <a:srgbClr val="D2B3FB"/>
                    </a:solidFill>
                  </a:tcPr>
                </a:tc>
                <a:tc>
                  <a:txBody>
                    <a:bodyPr/>
                    <a:lstStyle/>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10"/>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a:t>
                      </a:r>
                    </a:p>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Understanding the Trio of Vulnerabilities (eLearning)</a:t>
                      </a:r>
                    </a:p>
                    <a:p>
                      <a:pPr algn="ctr"/>
                      <a:r>
                        <a:rPr lang="en-GB" sz="1200" i="0">
                          <a:solidFill>
                            <a:schemeClr val="tx1"/>
                          </a:solidFill>
                          <a:ea typeface="Calibri"/>
                          <a:cs typeface="Arial" panose="020B0604020202020204" pitchFamily="34" charset="0"/>
                        </a:rPr>
                        <a:t>The Impact of Drug and Alcohol use on Families (1-day face-to-face course)</a:t>
                      </a:r>
                    </a:p>
                    <a:p>
                      <a:pPr algn="ctr"/>
                      <a:endParaRPr lang="en-GB" sz="1200" i="0">
                        <a:solidFill>
                          <a:schemeClr val="tx1"/>
                        </a:solidFill>
                        <a:ea typeface="Calibri"/>
                        <a:cs typeface="Arial" panose="020B0604020202020204" pitchFamily="34" charset="0"/>
                      </a:endParaRPr>
                    </a:p>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Further information can also be located on the </a:t>
                      </a:r>
                      <a:r>
                        <a:rPr lang="en-GB" sz="1200" b="1" i="0">
                          <a:solidFill>
                            <a:srgbClr val="0070C0"/>
                          </a:solidFill>
                          <a:ea typeface="Calibri"/>
                          <a:cs typeface="Arial" panose="020B0604020202020204" pitchFamily="34" charset="0"/>
                          <a:hlinkClick r:id="rId11">
                            <a:extLst>
                              <a:ext uri="{A12FA001-AC4F-418D-AE19-62706E023703}">
                                <ahyp:hlinkClr xmlns:ahyp="http://schemas.microsoft.com/office/drawing/2018/hyperlinkcolor" val="tx"/>
                              </a:ext>
                            </a:extLst>
                          </a:hlinkClick>
                        </a:rPr>
                        <a:t>NSPCC</a:t>
                      </a:r>
                      <a:r>
                        <a:rPr lang="en-GB" sz="1200" i="0">
                          <a:solidFill>
                            <a:schemeClr val="tx1"/>
                          </a:solidFill>
                          <a:ea typeface="Calibri"/>
                          <a:cs typeface="Arial" panose="020B0604020202020204" pitchFamily="34" charset="0"/>
                        </a:rPr>
                        <a:t> website.</a:t>
                      </a:r>
                      <a:endParaRPr lang="en-US" sz="1200" i="0">
                        <a:solidFill>
                          <a:schemeClr val="tx1"/>
                        </a:solidFill>
                      </a:endParaRPr>
                    </a:p>
                    <a:p>
                      <a:pPr algn="ctr"/>
                      <a:endParaRPr lang="en-GB" sz="1200" i="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4190949254"/>
                  </a:ext>
                </a:extLst>
              </a:tr>
            </a:tbl>
          </a:graphicData>
        </a:graphic>
      </p:graphicFrame>
    </p:spTree>
    <p:extLst>
      <p:ext uri="{BB962C8B-B14F-4D97-AF65-F5344CB8AC3E}">
        <p14:creationId xmlns:p14="http://schemas.microsoft.com/office/powerpoint/2010/main" val="3341009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4"/>
          <a:stretch>
            <a:fillRect/>
          </a:stretch>
        </p:blipFill>
        <p:spPr>
          <a:xfrm>
            <a:off x="11596486" y="65223"/>
            <a:ext cx="512621" cy="526474"/>
          </a:xfrm>
          <a:prstGeom prst="rect">
            <a:avLst/>
          </a:prstGeom>
        </p:spPr>
      </p:pic>
      <p:sp>
        <p:nvSpPr>
          <p:cNvPr id="3" name="Title 1">
            <a:extLst>
              <a:ext uri="{FF2B5EF4-FFF2-40B4-BE49-F238E27FC236}">
                <a16:creationId xmlns:a16="http://schemas.microsoft.com/office/drawing/2014/main" id="{D3D6AADF-B3BA-A2E5-B456-792A2C30E7DA}"/>
              </a:ext>
            </a:extLst>
          </p:cNvPr>
          <p:cNvSpPr txBox="1">
            <a:spLocks/>
          </p:cNvSpPr>
          <p:nvPr/>
        </p:nvSpPr>
        <p:spPr>
          <a:xfrm>
            <a:off x="-1" y="51461"/>
            <a:ext cx="1088226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mental health, wellbeing and trauma carer </a:t>
            </a:r>
          </a:p>
        </p:txBody>
      </p:sp>
      <p:graphicFrame>
        <p:nvGraphicFramePr>
          <p:cNvPr id="2" name="Table 1">
            <a:extLst>
              <a:ext uri="{FF2B5EF4-FFF2-40B4-BE49-F238E27FC236}">
                <a16:creationId xmlns:a16="http://schemas.microsoft.com/office/drawing/2014/main" id="{56844453-85AB-24CD-DA4D-6928BB8E74FB}"/>
              </a:ext>
            </a:extLst>
          </p:cNvPr>
          <p:cNvGraphicFramePr>
            <a:graphicFrameLocks noGrp="1"/>
          </p:cNvGraphicFramePr>
          <p:nvPr>
            <p:extLst>
              <p:ext uri="{D42A27DB-BD31-4B8C-83A1-F6EECF244321}">
                <p14:modId xmlns:p14="http://schemas.microsoft.com/office/powerpoint/2010/main" val="2480563549"/>
              </p:ext>
            </p:extLst>
          </p:nvPr>
        </p:nvGraphicFramePr>
        <p:xfrm>
          <a:off x="114300" y="800754"/>
          <a:ext cx="11994807" cy="5694584"/>
        </p:xfrm>
        <a:graphic>
          <a:graphicData uri="http://schemas.openxmlformats.org/drawingml/2006/table">
            <a:tbl>
              <a:tblPr firstRow="1" bandRow="1">
                <a:tableStyleId>{5C22544A-7EE6-4342-B048-85BDC9FD1C3A}</a:tableStyleId>
              </a:tblPr>
              <a:tblGrid>
                <a:gridCol w="3667125">
                  <a:extLst>
                    <a:ext uri="{9D8B030D-6E8A-4147-A177-3AD203B41FA5}">
                      <a16:colId xmlns:a16="http://schemas.microsoft.com/office/drawing/2014/main" val="299083187"/>
                    </a:ext>
                  </a:extLst>
                </a:gridCol>
                <a:gridCol w="4114800">
                  <a:extLst>
                    <a:ext uri="{9D8B030D-6E8A-4147-A177-3AD203B41FA5}">
                      <a16:colId xmlns:a16="http://schemas.microsoft.com/office/drawing/2014/main" val="1151305927"/>
                    </a:ext>
                  </a:extLst>
                </a:gridCol>
                <a:gridCol w="4212882">
                  <a:extLst>
                    <a:ext uri="{9D8B030D-6E8A-4147-A177-3AD203B41FA5}">
                      <a16:colId xmlns:a16="http://schemas.microsoft.com/office/drawing/2014/main" val="143749250"/>
                    </a:ext>
                  </a:extLst>
                </a:gridCol>
              </a:tblGrid>
              <a:tr h="1343738">
                <a:tc>
                  <a:txBody>
                    <a:bodyPr/>
                    <a:lstStyle/>
                    <a:p>
                      <a:pPr algn="ctr"/>
                      <a:r>
                        <a:rPr lang="en-GB" sz="1200" b="0">
                          <a:solidFill>
                            <a:schemeClr val="tx1"/>
                          </a:solidFill>
                          <a:cs typeface="Arial"/>
                        </a:rPr>
                        <a:t>The </a:t>
                      </a:r>
                      <a:r>
                        <a:rPr lang="en-GB" sz="1200" b="0">
                          <a:solidFill>
                            <a:schemeClr val="tx1"/>
                          </a:solidFill>
                          <a:cs typeface="Arial"/>
                          <a:hlinkClick r:id="rId5"/>
                        </a:rPr>
                        <a:t>LSCP Parental Mental Health </a:t>
                      </a:r>
                      <a:r>
                        <a:rPr lang="en-GB" sz="1200" b="0">
                          <a:solidFill>
                            <a:srgbClr val="0070C0"/>
                          </a:solidFill>
                          <a:cs typeface="Arial"/>
                          <a:hlinkClick r:id="rId5"/>
                        </a:rPr>
                        <a:t>guidance</a:t>
                      </a:r>
                      <a:r>
                        <a:rPr lang="en-GB" sz="1200" b="0">
                          <a:solidFill>
                            <a:schemeClr val="tx1"/>
                          </a:solidFill>
                          <a:cs typeface="Arial"/>
                          <a:hlinkClick r:id="rId5"/>
                        </a:rPr>
                        <a:t> </a:t>
                      </a:r>
                      <a:r>
                        <a:rPr lang="en-GB" sz="1200" b="0">
                          <a:solidFill>
                            <a:schemeClr val="tx1"/>
                          </a:solidFill>
                          <a:cs typeface="Arial"/>
                        </a:rPr>
                        <a:t>can offer further information.</a:t>
                      </a:r>
                    </a:p>
                    <a:p>
                      <a:pPr algn="ctr"/>
                      <a:endParaRPr lang="en-GB" sz="1200" b="0">
                        <a:solidFill>
                          <a:schemeClr val="tx1"/>
                        </a:solidFill>
                        <a:ea typeface="+mn-lt"/>
                        <a:cs typeface="Arial"/>
                      </a:endParaRPr>
                    </a:p>
                    <a:p>
                      <a:pPr algn="ctr"/>
                      <a:r>
                        <a:rPr lang="en-GB" sz="1200" b="0">
                          <a:solidFill>
                            <a:schemeClr val="tx1"/>
                          </a:solidFill>
                          <a:cs typeface="Arial"/>
                        </a:rPr>
                        <a:t>Healthwatch Lincolnshire published a report in 2023 titled </a:t>
                      </a:r>
                      <a:r>
                        <a:rPr lang="en-GB" sz="1200" b="0">
                          <a:solidFill>
                            <a:schemeClr val="tx1"/>
                          </a:solidFill>
                          <a:cs typeface="Arial"/>
                          <a:hlinkClick r:id="rId6"/>
                        </a:rPr>
                        <a:t>Maternal Mental Health </a:t>
                      </a:r>
                      <a:r>
                        <a:rPr lang="en-GB" sz="1200" b="0">
                          <a:solidFill>
                            <a:schemeClr val="tx1"/>
                          </a:solidFill>
                          <a:cs typeface="Arial"/>
                        </a:rPr>
                        <a:t>which provides further context on this area. </a:t>
                      </a:r>
                      <a:endParaRPr lang="en-GB" sz="1200" b="0"/>
                    </a:p>
                  </a:txBody>
                  <a:tcPr>
                    <a:solidFill>
                      <a:srgbClr val="D2B3FB"/>
                    </a:solidFill>
                  </a:tcPr>
                </a:tc>
                <a:tc>
                  <a:txBody>
                    <a:bodyPr/>
                    <a:lstStyle/>
                    <a:p>
                      <a:pPr algn="ctr"/>
                      <a:r>
                        <a:rPr lang="en-GB" sz="1200" b="0">
                          <a:solidFill>
                            <a:schemeClr val="tx1"/>
                          </a:solidFill>
                          <a:cs typeface="Arial"/>
                        </a:rPr>
                        <a:t>Using the </a:t>
                      </a:r>
                      <a:r>
                        <a:rPr lang="en-GB" sz="1200" b="0" i="0">
                          <a:solidFill>
                            <a:schemeClr val="tx1"/>
                          </a:solidFill>
                          <a:ea typeface="Calibri"/>
                          <a:cs typeface="Arial" panose="020B0604020202020204" pitchFamily="34" charset="0"/>
                          <a:hlinkClick r:id="rId7" action="ppaction://hlinksldjump"/>
                        </a:rPr>
                        <a:t>C</a:t>
                      </a:r>
                      <a:r>
                        <a:rPr lang="en-GB" sz="1200" b="0" i="0">
                          <a:solidFill>
                            <a:srgbClr val="0070C0"/>
                          </a:solidFill>
                          <a:ea typeface="Calibri"/>
                          <a:cs typeface="Arial" panose="020B0604020202020204" pitchFamily="34" charset="0"/>
                          <a:hlinkClick r:id="rId7" action="ppaction://hlinksldjump"/>
                        </a:rPr>
                        <a:t>ycle of Change </a:t>
                      </a:r>
                      <a:r>
                        <a:rPr lang="en-GB" sz="1200" b="0">
                          <a:solidFill>
                            <a:schemeClr val="tx1"/>
                          </a:solidFill>
                          <a:cs typeface="Arial"/>
                        </a:rPr>
                        <a:t>can help set questions to ask. Depending on where the person is in the cycle will help determine responses needed. </a:t>
                      </a:r>
                      <a:endParaRPr lang="en-US" sz="1200" b="0">
                        <a:solidFill>
                          <a:schemeClr val="tx1"/>
                        </a:solidFill>
                        <a:cs typeface="Arial"/>
                      </a:endParaRPr>
                    </a:p>
                    <a:p>
                      <a:pPr algn="ctr"/>
                      <a:endParaRPr lang="en-GB" sz="1200" b="0"/>
                    </a:p>
                    <a:p>
                      <a:pPr algn="ctr"/>
                      <a:r>
                        <a:rPr lang="en-GB" sz="1200" b="0">
                          <a:solidFill>
                            <a:schemeClr val="tx1"/>
                          </a:solidFill>
                        </a:rPr>
                        <a:t>The </a:t>
                      </a:r>
                      <a:r>
                        <a:rPr lang="en-GB" sz="1200" b="0">
                          <a:solidFill>
                            <a:schemeClr val="tx1"/>
                          </a:solidFill>
                          <a:hlinkClick r:id="rId8" action="ppaction://hlinksldjump"/>
                        </a:rPr>
                        <a:t>assessment triangle </a:t>
                      </a:r>
                      <a:r>
                        <a:rPr lang="en-GB" sz="1200" b="0">
                          <a:solidFill>
                            <a:schemeClr val="tx1"/>
                          </a:solidFill>
                        </a:rPr>
                        <a:t>highlighted earlier can also support when responding to mental health and wellbeing. </a:t>
                      </a:r>
                    </a:p>
                  </a:txBody>
                  <a:tcPr>
                    <a:solidFill>
                      <a:schemeClr val="accent6">
                        <a:lumMod val="40000"/>
                        <a:lumOff val="60000"/>
                      </a:schemeClr>
                    </a:solidFill>
                  </a:tcPr>
                </a:tc>
                <a:tc>
                  <a:txBody>
                    <a:bodyPr/>
                    <a:lstStyle/>
                    <a:p>
                      <a:pPr algn="ctr"/>
                      <a:r>
                        <a:rPr lang="en-US" sz="1200" b="0">
                          <a:solidFill>
                            <a:schemeClr val="tx1"/>
                          </a:solidFill>
                          <a:cs typeface="Arial"/>
                        </a:rPr>
                        <a:t>This short video gives an overview of perinatal mental health and can be used with carers, if appropriate- </a:t>
                      </a:r>
                      <a:r>
                        <a:rPr lang="en-US" sz="1200" b="0">
                          <a:solidFill>
                            <a:schemeClr val="tx1"/>
                          </a:solidFill>
                          <a:cs typeface="Arial"/>
                          <a:hlinkClick r:id="rId9"/>
                        </a:rPr>
                        <a:t>Perinatal Positivity</a:t>
                      </a:r>
                      <a:r>
                        <a:rPr lang="en-US" sz="1200" b="0">
                          <a:solidFill>
                            <a:schemeClr val="tx1"/>
                          </a:solidFill>
                          <a:cs typeface="Arial"/>
                        </a:rPr>
                        <a:t>. </a:t>
                      </a:r>
                    </a:p>
                    <a:p>
                      <a:pPr algn="ctr"/>
                      <a:endParaRPr lang="en-US" sz="1200" b="0">
                        <a:solidFill>
                          <a:schemeClr val="tx1"/>
                        </a:solidFill>
                        <a:cs typeface="Arial" panose="020B0604020202020204" pitchFamily="34" charset="0"/>
                      </a:endParaRPr>
                    </a:p>
                    <a:p>
                      <a:pPr algn="ctr"/>
                      <a:r>
                        <a:rPr lang="en-US" sz="1200" b="0" u="none">
                          <a:solidFill>
                            <a:schemeClr val="tx1"/>
                          </a:solidFill>
                          <a:cs typeface="Arial" panose="020B0604020202020204" pitchFamily="34" charset="0"/>
                        </a:rPr>
                        <a:t>Carers can be directed to this site for further understanding on how mental health can impact on parenting - </a:t>
                      </a:r>
                      <a:r>
                        <a:rPr lang="en-US" sz="1200" b="0">
                          <a:solidFill>
                            <a:schemeClr val="accent5">
                              <a:lumMod val="75000"/>
                            </a:schemeClr>
                          </a:solidFill>
                          <a:cs typeface="Arial" panose="020B0604020202020204" pitchFamily="34" charset="0"/>
                          <a:hlinkClick r:id="rId10">
                            <a:extLst>
                              <a:ext uri="{A12FA001-AC4F-418D-AE19-62706E023703}">
                                <ahyp:hlinkClr xmlns:ahyp="http://schemas.microsoft.com/office/drawing/2018/hyperlinkcolor" val="tx"/>
                              </a:ext>
                            </a:extLst>
                          </a:hlinkClick>
                        </a:rPr>
                        <a:t>parenting and mental health</a:t>
                      </a:r>
                      <a:endParaRPr lang="en-GB" sz="1200" b="0"/>
                    </a:p>
                  </a:txBody>
                  <a:tcPr>
                    <a:solidFill>
                      <a:schemeClr val="accent5">
                        <a:lumMod val="40000"/>
                        <a:lumOff val="60000"/>
                      </a:schemeClr>
                    </a:solidFill>
                  </a:tcPr>
                </a:tc>
                <a:extLst>
                  <a:ext uri="{0D108BD9-81ED-4DB2-BD59-A6C34878D82A}">
                    <a16:rowId xmlns:a16="http://schemas.microsoft.com/office/drawing/2014/main" val="3896359452"/>
                  </a:ext>
                </a:extLst>
              </a:tr>
              <a:tr h="4322984">
                <a:tc gridSpan="2">
                  <a:txBody>
                    <a:bodyPr/>
                    <a:lstStyle/>
                    <a:p>
                      <a:pPr algn="ctr"/>
                      <a:r>
                        <a:rPr lang="en-GB" sz="1200">
                          <a:solidFill>
                            <a:schemeClr val="tx1"/>
                          </a:solidFill>
                          <a:cs typeface="Arial" panose="020B0604020202020204" pitchFamily="34" charset="0"/>
                        </a:rPr>
                        <a:t>Resources for professionals and families can be found on the below sites:</a:t>
                      </a:r>
                    </a:p>
                    <a:p>
                      <a:pPr algn="ct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rPr>
                        <a:t> </a:t>
                      </a:r>
                      <a:r>
                        <a:rPr lang="en-GB" sz="1200">
                          <a:solidFill>
                            <a:schemeClr val="tx1"/>
                          </a:solidFill>
                          <a:cs typeface="Arial" panose="020B0604020202020204" pitchFamily="34" charset="0"/>
                          <a:hlinkClick r:id="rId11"/>
                        </a:rPr>
                        <a:t>How Are You Lincolnshire</a:t>
                      </a:r>
                      <a:r>
                        <a:rPr lang="en-GB" sz="1200">
                          <a:solidFill>
                            <a:schemeClr val="tx1"/>
                          </a:solidFill>
                          <a:cs typeface="Arial" panose="020B0604020202020204" pitchFamily="34" charset="0"/>
                        </a:rPr>
                        <a:t> provides an overview of services in Lincolnshire and useful resources available.</a:t>
                      </a:r>
                    </a:p>
                    <a:p>
                      <a:pPr algn="ctr"/>
                      <a:r>
                        <a:rPr lang="en-GB" sz="1200">
                          <a:solidFill>
                            <a:srgbClr val="4472C4"/>
                          </a:solidFill>
                          <a:cs typeface="Arial" panose="020B0604020202020204" pitchFamily="34" charset="0"/>
                          <a:hlinkClick r:id="rId12">
                            <a:extLst>
                              <a:ext uri="{A12FA001-AC4F-418D-AE19-62706E023703}">
                                <ahyp:hlinkClr xmlns:ahyp="http://schemas.microsoft.com/office/drawing/2018/hyperlinkcolor" val="tx"/>
                              </a:ext>
                            </a:extLst>
                          </a:hlinkClick>
                        </a:rPr>
                        <a:t>HAY plus</a:t>
                      </a:r>
                      <a:r>
                        <a:rPr lang="en-GB" sz="1200">
                          <a:solidFill>
                            <a:schemeClr val="tx1"/>
                          </a:solidFill>
                          <a:cs typeface="Arial" panose="020B0604020202020204" pitchFamily="34" charset="0"/>
                        </a:rPr>
                        <a:t> – provides access to useful resources, training, and support for professionals </a:t>
                      </a:r>
                    </a:p>
                    <a:p>
                      <a:pPr algn="ct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hlinkClick r:id="rId13"/>
                        </a:rPr>
                        <a:t>Connect to Support Lincolnshire</a:t>
                      </a:r>
                      <a:r>
                        <a:rPr lang="en-GB" sz="1200">
                          <a:solidFill>
                            <a:schemeClr val="tx1"/>
                          </a:solidFill>
                          <a:cs typeface="Arial" panose="020B0604020202020204" pitchFamily="34" charset="0"/>
                        </a:rPr>
                        <a:t> holds details on Mental Health advice and support across Lincolnshire and can provide details on local services, specialist and nationals services that might help. </a:t>
                      </a:r>
                    </a:p>
                    <a:p>
                      <a:pPr algn="ctr"/>
                      <a:endParaRPr lang="en-GB" sz="120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cs typeface="Arial" panose="020B0604020202020204" pitchFamily="34" charset="0"/>
                          <a:hlinkClick r:id="rId14"/>
                        </a:rPr>
                        <a:t>Lincolnshire Recovery college</a:t>
                      </a:r>
                      <a:r>
                        <a:rPr lang="en-GB" sz="1200">
                          <a:solidFill>
                            <a:schemeClr val="tx1"/>
                          </a:solidFill>
                          <a:cs typeface="Arial" panose="020B0604020202020204" pitchFamily="34" charset="0"/>
                        </a:rPr>
                        <a:t> provides access to a range of free courses available to anyone over 16 living in Lincolnshire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rPr>
                        <a:t>If there is a sudden change for an adult that impacts them, you can consider a </a:t>
                      </a:r>
                      <a:r>
                        <a:rPr lang="en-GB" sz="1200">
                          <a:solidFill>
                            <a:srgbClr val="0070C0"/>
                          </a:solidFill>
                          <a:cs typeface="Arial" panose="020B0604020202020204" pitchFamily="34" charset="0"/>
                          <a:hlinkClick r:id="rId15">
                            <a:extLst>
                              <a:ext uri="{A12FA001-AC4F-418D-AE19-62706E023703}">
                                <ahyp:hlinkClr xmlns:ahyp="http://schemas.microsoft.com/office/drawing/2018/hyperlinkcolor" val="tx"/>
                              </a:ext>
                            </a:extLst>
                          </a:hlinkClick>
                        </a:rPr>
                        <a:t>Wellbeing Lincs</a:t>
                      </a:r>
                      <a:r>
                        <a:rPr lang="en-GB" sz="1200">
                          <a:solidFill>
                            <a:schemeClr val="tx1"/>
                          </a:solidFill>
                          <a:cs typeface="Arial" panose="020B0604020202020204" pitchFamily="34" charset="0"/>
                        </a:rPr>
                        <a:t> referral. </a:t>
                      </a:r>
                    </a:p>
                    <a:p>
                      <a:pPr algn="ct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hlinkClick r:id="rId16"/>
                        </a:rPr>
                        <a:t>Mind</a:t>
                      </a:r>
                      <a:r>
                        <a:rPr lang="en-GB" sz="1200">
                          <a:solidFill>
                            <a:schemeClr val="tx1"/>
                          </a:solidFill>
                          <a:cs typeface="Arial" panose="020B0604020202020204" pitchFamily="34" charset="0"/>
                        </a:rPr>
                        <a:t> provide additional information around parenting and mental health.</a:t>
                      </a:r>
                    </a:p>
                    <a:p>
                      <a:pPr algn="ctr"/>
                      <a:endParaRPr lang="en-GB" sz="1200">
                        <a:solidFill>
                          <a:schemeClr val="tx1"/>
                        </a:solidFill>
                        <a:cs typeface="Arial" panose="020B0604020202020204" pitchFamily="34" charset="0"/>
                      </a:endParaRPr>
                    </a:p>
                    <a:p>
                      <a:pPr algn="ctr"/>
                      <a:r>
                        <a:rPr lang="en-GB" sz="1200">
                          <a:solidFill>
                            <a:srgbClr val="0070C0"/>
                          </a:solidFill>
                          <a:cs typeface="Arial" panose="020B0604020202020204" pitchFamily="34" charset="0"/>
                          <a:hlinkClick r:id="rId17">
                            <a:extLst>
                              <a:ext uri="{A12FA001-AC4F-418D-AE19-62706E023703}">
                                <ahyp:hlinkClr xmlns:ahyp="http://schemas.microsoft.com/office/drawing/2018/hyperlinkcolor" val="tx"/>
                              </a:ext>
                            </a:extLst>
                          </a:hlinkClick>
                        </a:rPr>
                        <a:t>PANDAS</a:t>
                      </a:r>
                      <a:r>
                        <a:rPr lang="en-GB" sz="1200">
                          <a:solidFill>
                            <a:schemeClr val="tx1"/>
                          </a:solidFill>
                          <a:cs typeface="Arial" panose="020B0604020202020204" pitchFamily="34" charset="0"/>
                        </a:rPr>
                        <a:t> offers support for pre and postnatal depression. </a:t>
                      </a:r>
                    </a:p>
                    <a:p>
                      <a:pPr algn="ctr"/>
                      <a:endParaRPr lang="en-GB" sz="1200">
                        <a:solidFill>
                          <a:schemeClr val="tx1"/>
                        </a:solidFill>
                        <a:cs typeface="Arial" panose="020B0604020202020204" pitchFamily="34" charset="0"/>
                      </a:endParaRPr>
                    </a:p>
                    <a:p>
                      <a:pPr algn="ctr"/>
                      <a:r>
                        <a:rPr lang="en-GB" sz="1200">
                          <a:solidFill>
                            <a:schemeClr val="tx1"/>
                          </a:solidFill>
                          <a:cs typeface="Arial" panose="020B0604020202020204" pitchFamily="34" charset="0"/>
                          <a:hlinkClick r:id="rId18"/>
                        </a:rPr>
                        <a:t>RISE </a:t>
                      </a:r>
                      <a:r>
                        <a:rPr lang="en-GB" sz="1200">
                          <a:solidFill>
                            <a:schemeClr val="tx1"/>
                          </a:solidFill>
                          <a:cs typeface="Arial" panose="020B0604020202020204" pitchFamily="34" charset="0"/>
                        </a:rPr>
                        <a:t>are a trauma informed service that can help women to access support.</a:t>
                      </a:r>
                    </a:p>
                    <a:p>
                      <a:pPr algn="ctr"/>
                      <a:endParaRPr lang="en-US" sz="1200">
                        <a:solidFill>
                          <a:srgbClr val="000000"/>
                        </a:solidFill>
                        <a:cs typeface="Arial" panose="020B0604020202020204" pitchFamily="34" charset="0"/>
                      </a:endParaRPr>
                    </a:p>
                    <a:p>
                      <a:pPr algn="ctr"/>
                      <a:r>
                        <a:rPr lang="en-US" sz="1200">
                          <a:solidFill>
                            <a:srgbClr val="000000"/>
                          </a:solidFill>
                          <a:cs typeface="Arial" panose="020B0604020202020204" pitchFamily="34" charset="0"/>
                        </a:rPr>
                        <a:t>Where there is a need for advocacy, please visit </a:t>
                      </a:r>
                      <a:r>
                        <a:rPr lang="en-US" sz="1200">
                          <a:solidFill>
                            <a:srgbClr val="005EB7"/>
                          </a:solidFill>
                          <a:cs typeface="Arial" panose="020B0604020202020204" pitchFamily="34" charset="0"/>
                          <a:hlinkClick r:id="rId19"/>
                        </a:rPr>
                        <a:t>Voiceability</a:t>
                      </a:r>
                      <a:r>
                        <a:rPr lang="en-US" sz="1200">
                          <a:solidFill>
                            <a:srgbClr val="005EB7"/>
                          </a:solidFill>
                          <a:cs typeface="Arial" panose="020B0604020202020204" pitchFamily="34" charset="0"/>
                        </a:rPr>
                        <a:t> </a:t>
                      </a:r>
                      <a:r>
                        <a:rPr lang="en-US" sz="1200">
                          <a:solidFill>
                            <a:schemeClr val="tx1"/>
                          </a:solidFill>
                          <a:cs typeface="Arial" panose="020B0604020202020204" pitchFamily="34" charset="0"/>
                        </a:rPr>
                        <a:t>for additional details. </a:t>
                      </a:r>
                    </a:p>
                    <a:p>
                      <a:pPr algn="ctr"/>
                      <a:endParaRPr lang="en-US" sz="1200">
                        <a:solidFill>
                          <a:srgbClr val="000000"/>
                        </a:solidFill>
                        <a:cs typeface="Arial" panose="020B0604020202020204" pitchFamily="34" charset="0"/>
                      </a:endParaRPr>
                    </a:p>
                    <a:p>
                      <a:pPr algn="ctr"/>
                      <a:r>
                        <a:rPr lang="en-US" sz="1200">
                          <a:solidFill>
                            <a:srgbClr val="000000"/>
                          </a:solidFill>
                          <a:cs typeface="Arial" panose="020B0604020202020204" pitchFamily="34" charset="0"/>
                        </a:rPr>
                        <a:t>If the carer has a care and/or support </a:t>
                      </a:r>
                      <a:r>
                        <a:rPr lang="en-US" sz="1200" kern="1200">
                          <a:solidFill>
                            <a:schemeClr val="tx1"/>
                          </a:solidFill>
                          <a:latin typeface="+mn-lt"/>
                          <a:ea typeface="+mn-ea"/>
                          <a:cs typeface="Arial" panose="020B0604020202020204" pitchFamily="34" charset="0"/>
                        </a:rPr>
                        <a:t>need, support from</a:t>
                      </a:r>
                      <a:r>
                        <a:rPr lang="en-US" sz="1200" kern="1200">
                          <a:solidFill>
                            <a:srgbClr val="005EB7"/>
                          </a:solidFill>
                          <a:latin typeface="+mn-lt"/>
                          <a:ea typeface="+mn-ea"/>
                          <a:cs typeface="Arial" panose="020B0604020202020204" pitchFamily="34" charset="0"/>
                        </a:rPr>
                        <a:t> </a:t>
                      </a:r>
                      <a:r>
                        <a:rPr lang="en-US" sz="1200" kern="1200">
                          <a:solidFill>
                            <a:schemeClr val="tx1"/>
                          </a:solidFill>
                          <a:latin typeface="+mn-lt"/>
                          <a:ea typeface="+mn-ea"/>
                          <a:cs typeface="Arial" panose="020B0604020202020204" pitchFamily="34" charset="0"/>
                        </a:rPr>
                        <a:t>Adult Social Care </a:t>
                      </a:r>
                      <a:r>
                        <a:rPr lang="en-US" sz="1200">
                          <a:solidFill>
                            <a:srgbClr val="000000"/>
                          </a:solidFill>
                          <a:cs typeface="Arial" panose="020B0604020202020204" pitchFamily="34" charset="0"/>
                        </a:rPr>
                        <a:t>may be required or in place. </a:t>
                      </a:r>
                      <a:r>
                        <a:rPr lang="en-US" sz="1200">
                          <a:solidFill>
                            <a:srgbClr val="000000"/>
                          </a:solidFill>
                          <a:cs typeface="Arial" panose="020B0604020202020204" pitchFamily="34" charset="0"/>
                          <a:hlinkClick r:id="rId20"/>
                        </a:rPr>
                        <a:t>This website </a:t>
                      </a:r>
                      <a:r>
                        <a:rPr lang="en-US" sz="1200">
                          <a:solidFill>
                            <a:srgbClr val="000000"/>
                          </a:solidFill>
                          <a:cs typeface="Arial" panose="020B0604020202020204" pitchFamily="34" charset="0"/>
                        </a:rPr>
                        <a:t>provides an overview of services, support and details on adult safeguarding processes.</a:t>
                      </a:r>
                    </a:p>
                  </a:txBody>
                  <a:tcPr>
                    <a:solidFill>
                      <a:schemeClr val="accent5">
                        <a:lumMod val="40000"/>
                        <a:lumOff val="60000"/>
                      </a:schemeClr>
                    </a:solidFill>
                  </a:tcPr>
                </a:tc>
                <a:tc hMerge="1">
                  <a:txBody>
                    <a:bodyPr/>
                    <a:lstStyle/>
                    <a:p>
                      <a:endParaRPr lang="en-GB" sz="1200" b="0"/>
                    </a:p>
                  </a:txBody>
                  <a:tcPr/>
                </a:tc>
                <a:tc>
                  <a:txBody>
                    <a:bodyPr/>
                    <a:lstStyle/>
                    <a:p>
                      <a:pPr algn="ctr"/>
                      <a:endParaRPr lang="en-GB" sz="1200" i="0">
                        <a:solidFill>
                          <a:schemeClr val="tx1"/>
                        </a:solidFill>
                        <a:ea typeface="Calibri"/>
                        <a:cs typeface="Arial" panose="020B0604020202020204" pitchFamily="34" charset="0"/>
                      </a:endParaRPr>
                    </a:p>
                    <a:p>
                      <a:pPr algn="ctr"/>
                      <a:endParaRPr lang="en-GB" sz="1200" i="0">
                        <a:solidFill>
                          <a:schemeClr val="tx1"/>
                        </a:solidFill>
                        <a:ea typeface="Calibri"/>
                        <a:cs typeface="Arial" panose="020B0604020202020204" pitchFamily="34" charset="0"/>
                      </a:endParaRPr>
                    </a:p>
                    <a:p>
                      <a:pPr algn="ct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21"/>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a:t>
                      </a:r>
                    </a:p>
                    <a:p>
                      <a:pPr algn="ctr"/>
                      <a:endParaRPr lang="en-GB" sz="1200" i="0">
                        <a:solidFill>
                          <a:schemeClr val="tx1"/>
                        </a:solidFill>
                        <a:cs typeface="Arial" panose="020B0604020202020204" pitchFamily="34" charset="0"/>
                      </a:endParaRP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Zero Suicide Alliance Training (eLearning) </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Understanding Healthy Parental Relationships and its Impact on Child Outcomes (eLearning)</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Recognising and Supporting Parents in Parental Conflict (eLearning &amp; Virtual Workshop)</a:t>
                      </a:r>
                      <a:endParaRPr lang="en-GB" sz="1200" b="0"/>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Understanding the Trio of Vulnerabilities (eLearning)</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Domestic Abuse training package (further information available </a:t>
                      </a:r>
                      <a:r>
                        <a:rPr lang="en-GB" sz="1200" b="0" i="0">
                          <a:solidFill>
                            <a:schemeClr val="tx1"/>
                          </a:solidFill>
                          <a:cs typeface="Arial" panose="020B0604020202020204" pitchFamily="34" charset="0"/>
                          <a:hlinkClick r:id="rId22" action="ppaction://hlinksldjump"/>
                        </a:rPr>
                        <a:t>here</a:t>
                      </a:r>
                      <a:r>
                        <a:rPr lang="en-GB" sz="1200" b="0" i="0">
                          <a:solidFill>
                            <a:schemeClr val="tx1"/>
                          </a:solidFill>
                          <a:cs typeface="Arial" panose="020B0604020202020204" pitchFamily="34" charset="0"/>
                        </a:rPr>
                        <a:t>)</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The Impact of Drug &amp; Alcohol use on Families (1-day face-to-face course)</a:t>
                      </a:r>
                    </a:p>
                    <a:p>
                      <a:pPr marL="171450" marR="0" lvl="0" indent="-171450" algn="ctr" defTabSz="914400" rtl="0" eaLnBrk="1" fontAlgn="auto" latinLnBrk="0" hangingPunct="1">
                        <a:lnSpc>
                          <a:spcPct val="100000"/>
                        </a:lnSpc>
                        <a:spcBef>
                          <a:spcPts val="300"/>
                        </a:spcBef>
                        <a:spcAft>
                          <a:spcPts val="300"/>
                        </a:spcAft>
                        <a:buClrTx/>
                        <a:buSzTx/>
                        <a:buFont typeface="Wingdings" panose="05000000000000000000" pitchFamily="2" charset="2"/>
                        <a:buChar char="v"/>
                        <a:tabLst/>
                        <a:defRPr/>
                      </a:pPr>
                      <a:r>
                        <a:rPr lang="en-GB" sz="1200" b="0" i="0">
                          <a:solidFill>
                            <a:schemeClr val="tx1"/>
                          </a:solidFill>
                          <a:cs typeface="Arial" panose="020B0604020202020204" pitchFamily="34" charset="0"/>
                        </a:rPr>
                        <a:t>Trauma Informed Practice (eLearning *Coming Soon*)</a:t>
                      </a:r>
                    </a:p>
                    <a:p>
                      <a:pPr marL="0" indent="0" algn="ctr">
                        <a:buFontTx/>
                        <a:buNone/>
                      </a:pPr>
                      <a:endParaRPr lang="en-GB" sz="1200">
                        <a:solidFill>
                          <a:schemeClr val="tx1"/>
                        </a:solidFill>
                        <a:cs typeface="Arial" panose="020B0604020202020204" pitchFamily="34" charset="0"/>
                      </a:endParaRPr>
                    </a:p>
                  </a:txBody>
                  <a:tcPr>
                    <a:solidFill>
                      <a:srgbClr val="D2B3FB"/>
                    </a:solidFill>
                  </a:tcPr>
                </a:tc>
                <a:extLst>
                  <a:ext uri="{0D108BD9-81ED-4DB2-BD59-A6C34878D82A}">
                    <a16:rowId xmlns:a16="http://schemas.microsoft.com/office/drawing/2014/main" val="1128563403"/>
                  </a:ext>
                </a:extLst>
              </a:tr>
            </a:tbl>
          </a:graphicData>
        </a:graphic>
      </p:graphicFrame>
      <p:sp>
        <p:nvSpPr>
          <p:cNvPr id="5" name="TextBox 4">
            <a:extLst>
              <a:ext uri="{FF2B5EF4-FFF2-40B4-BE49-F238E27FC236}">
                <a16:creationId xmlns:a16="http://schemas.microsoft.com/office/drawing/2014/main" id="{6A92EFB5-3991-ABA3-87C8-59A6DD1A2DBD}"/>
              </a:ext>
            </a:extLst>
          </p:cNvPr>
          <p:cNvSpPr txBox="1"/>
          <p:nvPr/>
        </p:nvSpPr>
        <p:spPr>
          <a:xfrm>
            <a:off x="82893" y="6488668"/>
            <a:ext cx="5173211" cy="369332"/>
          </a:xfrm>
          <a:prstGeom prst="rect">
            <a:avLst/>
          </a:prstGeom>
          <a:noFill/>
        </p:spPr>
        <p:txBody>
          <a:bodyPr wrap="none" rtlCol="0">
            <a:spAutoFit/>
          </a:bodyPr>
          <a:lstStyle/>
          <a:p>
            <a:r>
              <a:rPr lang="en-GB"/>
              <a:t>More information available on the next two slides</a:t>
            </a:r>
          </a:p>
        </p:txBody>
      </p:sp>
    </p:spTree>
    <p:extLst>
      <p:ext uri="{BB962C8B-B14F-4D97-AF65-F5344CB8AC3E}">
        <p14:creationId xmlns:p14="http://schemas.microsoft.com/office/powerpoint/2010/main" val="656904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0C701-3133-B7DE-D0F4-EEA06F8300D2}"/>
              </a:ext>
            </a:extLst>
          </p:cNvPr>
          <p:cNvSpPr>
            <a:spLocks noGrp="1"/>
          </p:cNvSpPr>
          <p:nvPr>
            <p:ph type="title"/>
          </p:nvPr>
        </p:nvSpPr>
        <p:spPr>
          <a:xfrm>
            <a:off x="4438741" y="439068"/>
            <a:ext cx="7566154" cy="642803"/>
          </a:xfrm>
        </p:spPr>
        <p:txBody>
          <a:bodyPr>
            <a:noAutofit/>
          </a:bodyPr>
          <a:lstStyle/>
          <a:p>
            <a:pPr algn="ctr"/>
            <a:r>
              <a:rPr lang="en-GB" sz="1400"/>
              <a:t>This Anna Freud video (11:29) follows on from the earlier </a:t>
            </a:r>
            <a:r>
              <a:rPr lang="en-GB" sz="1400">
                <a:hlinkClick r:id="rId3" action="ppaction://hlinksldjump"/>
              </a:rPr>
              <a:t>childhood trauma and the brain video</a:t>
            </a:r>
            <a:r>
              <a:rPr lang="en-GB" sz="1400"/>
              <a:t>. It provides some tips on working with children, which can be adapted to work with carers too. </a:t>
            </a:r>
            <a:br>
              <a:rPr lang="en-GB" sz="1400"/>
            </a:br>
            <a:br>
              <a:rPr lang="en-GB" sz="2800"/>
            </a:br>
            <a:endParaRPr lang="en-GB" sz="2800"/>
          </a:p>
        </p:txBody>
      </p:sp>
      <p:sp>
        <p:nvSpPr>
          <p:cNvPr id="4" name="Title 1">
            <a:extLst>
              <a:ext uri="{FF2B5EF4-FFF2-40B4-BE49-F238E27FC236}">
                <a16:creationId xmlns:a16="http://schemas.microsoft.com/office/drawing/2014/main" id="{AF3FF78C-C989-7AAF-FFD1-6AF06B38CEEC}"/>
              </a:ext>
            </a:extLst>
          </p:cNvPr>
          <p:cNvSpPr txBox="1">
            <a:spLocks/>
          </p:cNvSpPr>
          <p:nvPr/>
        </p:nvSpPr>
        <p:spPr>
          <a:xfrm>
            <a:off x="-1" y="51461"/>
            <a:ext cx="4517679" cy="605487"/>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Trauma</a:t>
            </a:r>
          </a:p>
        </p:txBody>
      </p:sp>
      <p:pic>
        <p:nvPicPr>
          <p:cNvPr id="5" name="Online Media 6" title="How to promote resilience and recovery | UK Trauma Council">
            <a:hlinkClick r:id="" action="ppaction://media"/>
            <a:extLst>
              <a:ext uri="{FF2B5EF4-FFF2-40B4-BE49-F238E27FC236}">
                <a16:creationId xmlns:a16="http://schemas.microsoft.com/office/drawing/2014/main" id="{3476A12D-092A-3683-346E-FC6731A67336}"/>
              </a:ext>
            </a:extLst>
          </p:cNvPr>
          <p:cNvPicPr>
            <a:picLocks noRot="1" noChangeAspect="1"/>
          </p:cNvPicPr>
          <p:nvPr>
            <a:videoFile r:link="rId1"/>
          </p:nvPr>
        </p:nvPicPr>
        <p:blipFill>
          <a:blip r:embed="rId4"/>
          <a:stretch>
            <a:fillRect/>
          </a:stretch>
        </p:blipFill>
        <p:spPr>
          <a:xfrm>
            <a:off x="1086424" y="929312"/>
            <a:ext cx="10019152" cy="5692179"/>
          </a:xfrm>
          <a:prstGeom prst="rect">
            <a:avLst/>
          </a:prstGeom>
        </p:spPr>
      </p:pic>
      <p:pic>
        <p:nvPicPr>
          <p:cNvPr id="3" name="Picture 2">
            <a:hlinkClick r:id="rId5" action="ppaction://hlinksldjump"/>
            <a:extLst>
              <a:ext uri="{FF2B5EF4-FFF2-40B4-BE49-F238E27FC236}">
                <a16:creationId xmlns:a16="http://schemas.microsoft.com/office/drawing/2014/main" id="{464350ED-B38A-E051-835B-6F4ED0E789D6}"/>
              </a:ext>
            </a:extLst>
          </p:cNvPr>
          <p:cNvPicPr>
            <a:picLocks noChangeAspect="1"/>
          </p:cNvPicPr>
          <p:nvPr/>
        </p:nvPicPr>
        <p:blipFill>
          <a:blip r:embed="rId6"/>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114119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 name="Title 1">
            <a:extLst>
              <a:ext uri="{FF2B5EF4-FFF2-40B4-BE49-F238E27FC236}">
                <a16:creationId xmlns:a16="http://schemas.microsoft.com/office/drawing/2014/main" id="{D411620E-66E4-E39B-BFB1-70B6725A09B1}"/>
              </a:ext>
            </a:extLst>
          </p:cNvPr>
          <p:cNvSpPr>
            <a:spLocks noGrp="1"/>
          </p:cNvSpPr>
          <p:nvPr>
            <p:ph type="ctrTitle"/>
          </p:nvPr>
        </p:nvSpPr>
        <p:spPr>
          <a:xfrm>
            <a:off x="473347" y="2873759"/>
            <a:ext cx="4620584" cy="1402228"/>
          </a:xfrm>
        </p:spPr>
        <p:txBody>
          <a:bodyPr>
            <a:normAutofit/>
          </a:bodyPr>
          <a:lstStyle/>
          <a:p>
            <a:r>
              <a:rPr lang="en-GB" sz="4400"/>
              <a:t>Understanding </a:t>
            </a:r>
            <a:br>
              <a:rPr lang="en-GB" sz="4400"/>
            </a:br>
            <a:r>
              <a:rPr lang="en-GB" sz="4400"/>
              <a:t>Child</a:t>
            </a:r>
            <a:r>
              <a:rPr lang="en-GB" sz="4400">
                <a:solidFill>
                  <a:srgbClr val="FF0000"/>
                </a:solidFill>
              </a:rPr>
              <a:t> </a:t>
            </a:r>
            <a:r>
              <a:rPr lang="en-GB" sz="4400"/>
              <a:t>Neglect</a:t>
            </a:r>
          </a:p>
        </p:txBody>
      </p:sp>
      <p:pic>
        <p:nvPicPr>
          <p:cNvPr id="1026" name="Picture 2" descr="Children Holding Hands Their Gaze Directed Downwards Portraying Innocence Curiosity And A Sense Of Unity">
            <a:extLst>
              <a:ext uri="{FF2B5EF4-FFF2-40B4-BE49-F238E27FC236}">
                <a16:creationId xmlns:a16="http://schemas.microsoft.com/office/drawing/2014/main" id="{E8250EF2-B499-541D-516C-D0C2B5AF2C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logo for a company&#10;&#10;Description automatically generated">
            <a:extLst>
              <a:ext uri="{FF2B5EF4-FFF2-40B4-BE49-F238E27FC236}">
                <a16:creationId xmlns:a16="http://schemas.microsoft.com/office/drawing/2014/main" id="{FE865A80-EC20-707A-F78F-2539671FC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86" y="35422"/>
            <a:ext cx="2705953" cy="1658552"/>
          </a:xfrm>
          <a:prstGeom prst="rect">
            <a:avLst/>
          </a:prstGeom>
        </p:spPr>
      </p:pic>
    </p:spTree>
    <p:extLst>
      <p:ext uri="{BB962C8B-B14F-4D97-AF65-F5344CB8AC3E}">
        <p14:creationId xmlns:p14="http://schemas.microsoft.com/office/powerpoint/2010/main" val="21266639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6AAF494-D1B5-0E56-FADB-9BEE4FB3AA59}"/>
              </a:ext>
            </a:extLst>
          </p:cNvPr>
          <p:cNvSpPr txBox="1">
            <a:spLocks/>
          </p:cNvSpPr>
          <p:nvPr/>
        </p:nvSpPr>
        <p:spPr>
          <a:xfrm>
            <a:off x="1" y="51461"/>
            <a:ext cx="4734559" cy="821905"/>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the Trauma</a:t>
            </a:r>
          </a:p>
        </p:txBody>
      </p:sp>
      <p:sp>
        <p:nvSpPr>
          <p:cNvPr id="11" name="TextBox 10">
            <a:extLst>
              <a:ext uri="{FF2B5EF4-FFF2-40B4-BE49-F238E27FC236}">
                <a16:creationId xmlns:a16="http://schemas.microsoft.com/office/drawing/2014/main" id="{B2BEC9FA-B24B-3F5E-6F5A-F29126A9A1A7}"/>
              </a:ext>
            </a:extLst>
          </p:cNvPr>
          <p:cNvSpPr txBox="1"/>
          <p:nvPr/>
        </p:nvSpPr>
        <p:spPr>
          <a:xfrm>
            <a:off x="6632922" y="3581906"/>
            <a:ext cx="2086898" cy="276999"/>
          </a:xfrm>
          <a:prstGeom prst="rect">
            <a:avLst/>
          </a:prstGeom>
          <a:solidFill>
            <a:srgbClr val="EEDDFF"/>
          </a:solidFill>
        </p:spPr>
        <p:txBody>
          <a:bodyPr wrap="square" rtlCol="0">
            <a:spAutoFit/>
          </a:bodyPr>
          <a:lstStyle/>
          <a:p>
            <a:endParaRPr lang="en-GB" sz="1200"/>
          </a:p>
        </p:txBody>
      </p:sp>
      <p:sp>
        <p:nvSpPr>
          <p:cNvPr id="17" name="TextBox 16">
            <a:extLst>
              <a:ext uri="{FF2B5EF4-FFF2-40B4-BE49-F238E27FC236}">
                <a16:creationId xmlns:a16="http://schemas.microsoft.com/office/drawing/2014/main" id="{B83B5AA2-071B-BCC1-FFD9-622A28D37E87}"/>
              </a:ext>
            </a:extLst>
          </p:cNvPr>
          <p:cNvSpPr txBox="1"/>
          <p:nvPr/>
        </p:nvSpPr>
        <p:spPr>
          <a:xfrm>
            <a:off x="3077591" y="4040416"/>
            <a:ext cx="2706678" cy="276999"/>
          </a:xfrm>
          <a:prstGeom prst="rect">
            <a:avLst/>
          </a:prstGeom>
          <a:solidFill>
            <a:srgbClr val="EEDDFF"/>
          </a:solidFill>
        </p:spPr>
        <p:txBody>
          <a:bodyPr wrap="square" rtlCol="0">
            <a:spAutoFit/>
          </a:bodyPr>
          <a:lstStyle/>
          <a:p>
            <a:endParaRPr lang="en-GB" sz="1200"/>
          </a:p>
        </p:txBody>
      </p:sp>
      <p:sp>
        <p:nvSpPr>
          <p:cNvPr id="18" name="TextBox 17">
            <a:extLst>
              <a:ext uri="{FF2B5EF4-FFF2-40B4-BE49-F238E27FC236}">
                <a16:creationId xmlns:a16="http://schemas.microsoft.com/office/drawing/2014/main" id="{2536088D-3C42-9992-C20C-E5ECCE63FAFC}"/>
              </a:ext>
            </a:extLst>
          </p:cNvPr>
          <p:cNvSpPr txBox="1"/>
          <p:nvPr/>
        </p:nvSpPr>
        <p:spPr>
          <a:xfrm>
            <a:off x="4734560" y="71885"/>
            <a:ext cx="7457439" cy="738664"/>
          </a:xfrm>
          <a:prstGeom prst="rect">
            <a:avLst/>
          </a:prstGeom>
          <a:noFill/>
        </p:spPr>
        <p:txBody>
          <a:bodyPr wrap="square" rtlCol="0">
            <a:spAutoFit/>
          </a:bodyPr>
          <a:lstStyle/>
          <a:p>
            <a:r>
              <a:rPr lang="en-GB" sz="1400"/>
              <a:t>This selection of videos may be used to help you think about your approach and deepen your understanding of how to respond. You may find sharing the resources beneficial in your teams or even with carers, where appropriate. </a:t>
            </a:r>
          </a:p>
        </p:txBody>
      </p:sp>
      <p:graphicFrame>
        <p:nvGraphicFramePr>
          <p:cNvPr id="2" name="Table 1">
            <a:extLst>
              <a:ext uri="{FF2B5EF4-FFF2-40B4-BE49-F238E27FC236}">
                <a16:creationId xmlns:a16="http://schemas.microsoft.com/office/drawing/2014/main" id="{DC22C05C-D3AB-75B8-6BB9-5758DAEBD387}"/>
              </a:ext>
            </a:extLst>
          </p:cNvPr>
          <p:cNvGraphicFramePr>
            <a:graphicFrameLocks noGrp="1"/>
          </p:cNvGraphicFramePr>
          <p:nvPr>
            <p:extLst>
              <p:ext uri="{D42A27DB-BD31-4B8C-83A1-F6EECF244321}">
                <p14:modId xmlns:p14="http://schemas.microsoft.com/office/powerpoint/2010/main" val="91913658"/>
              </p:ext>
            </p:extLst>
          </p:nvPr>
        </p:nvGraphicFramePr>
        <p:xfrm>
          <a:off x="98089" y="1078328"/>
          <a:ext cx="11995822" cy="5253009"/>
        </p:xfrm>
        <a:graphic>
          <a:graphicData uri="http://schemas.openxmlformats.org/drawingml/2006/table">
            <a:tbl>
              <a:tblPr firstRow="1" bandRow="1">
                <a:tableStyleId>{5C22544A-7EE6-4342-B048-85BDC9FD1C3A}</a:tableStyleId>
              </a:tblPr>
              <a:tblGrid>
                <a:gridCol w="4147222">
                  <a:extLst>
                    <a:ext uri="{9D8B030D-6E8A-4147-A177-3AD203B41FA5}">
                      <a16:colId xmlns:a16="http://schemas.microsoft.com/office/drawing/2014/main" val="843833169"/>
                    </a:ext>
                  </a:extLst>
                </a:gridCol>
                <a:gridCol w="3971925">
                  <a:extLst>
                    <a:ext uri="{9D8B030D-6E8A-4147-A177-3AD203B41FA5}">
                      <a16:colId xmlns:a16="http://schemas.microsoft.com/office/drawing/2014/main" val="1050519971"/>
                    </a:ext>
                  </a:extLst>
                </a:gridCol>
                <a:gridCol w="3876675">
                  <a:extLst>
                    <a:ext uri="{9D8B030D-6E8A-4147-A177-3AD203B41FA5}">
                      <a16:colId xmlns:a16="http://schemas.microsoft.com/office/drawing/2014/main" val="672423413"/>
                    </a:ext>
                  </a:extLst>
                </a:gridCol>
              </a:tblGrid>
              <a:tr h="2680168">
                <a:tc>
                  <a:txBody>
                    <a:bodyPr/>
                    <a:lstStyle/>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p>
                      <a:endParaRPr lang="en-GB">
                        <a:solidFill>
                          <a:schemeClr val="tx1"/>
                        </a:solidFill>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algn="ct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algn="ctr"/>
                      <a:endParaRPr lang="en-GB" sz="1200" b="0">
                        <a:solidFill>
                          <a:schemeClr val="tx1"/>
                        </a:solidFill>
                      </a:endParaRPr>
                    </a:p>
                  </a:txBody>
                  <a:tcPr>
                    <a:solidFill>
                      <a:srgbClr val="D2B3FB"/>
                    </a:solidFill>
                  </a:tcPr>
                </a:tc>
                <a:tc>
                  <a:txBody>
                    <a:bodyPr/>
                    <a:lstStyle/>
                    <a:p>
                      <a:pPr algn="ctr"/>
                      <a:endParaRPr lang="en-GB" sz="1200" b="0">
                        <a:solidFill>
                          <a:schemeClr val="tx1"/>
                        </a:solidFill>
                      </a:endParaRPr>
                    </a:p>
                  </a:txBody>
                  <a:tcPr>
                    <a:solidFill>
                      <a:srgbClr val="D2B3FB"/>
                    </a:solidFill>
                  </a:tcPr>
                </a:tc>
                <a:extLst>
                  <a:ext uri="{0D108BD9-81ED-4DB2-BD59-A6C34878D82A}">
                    <a16:rowId xmlns:a16="http://schemas.microsoft.com/office/drawing/2014/main" val="1913644892"/>
                  </a:ext>
                </a:extLst>
              </a:tr>
              <a:tr h="24183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This video (5:15) by the Department for Education shares Emma’s Story.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solidFill>
                            <a:schemeClr val="tx1"/>
                          </a:solidFill>
                        </a:rPr>
                        <a:t>It demonstrates the long-lasting and  generational impact of neglect.</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t>In this NHS England video (3:12) Pippa’s Story, there is insight into early experiences of becoming a parent and learning about love with support of professionals. </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t>This further Solihull resource (5:47) focuses on the importance of containment, touching on a carer being triggered whilst dealing with stressors and the caring role.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b="0"/>
                    </a:p>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0"/>
                        <a:t>It moves into how to build in support for the carer.</a:t>
                      </a:r>
                    </a:p>
                  </a:txBody>
                  <a:tcPr>
                    <a:solidFill>
                      <a:schemeClr val="accent6">
                        <a:lumMod val="40000"/>
                        <a:lumOff val="60000"/>
                      </a:schemeClr>
                    </a:solidFill>
                  </a:tcPr>
                </a:tc>
                <a:extLst>
                  <a:ext uri="{0D108BD9-81ED-4DB2-BD59-A6C34878D82A}">
                    <a16:rowId xmlns:a16="http://schemas.microsoft.com/office/drawing/2014/main" val="3203905834"/>
                  </a:ext>
                </a:extLst>
              </a:tr>
            </a:tbl>
          </a:graphicData>
        </a:graphic>
      </p:graphicFrame>
      <p:pic>
        <p:nvPicPr>
          <p:cNvPr id="12" name="Online Media 11" title="Containment - Solihull Approach 'Understanding your child'">
            <a:hlinkClick r:id="" action="ppaction://media"/>
            <a:extLst>
              <a:ext uri="{FF2B5EF4-FFF2-40B4-BE49-F238E27FC236}">
                <a16:creationId xmlns:a16="http://schemas.microsoft.com/office/drawing/2014/main" id="{2D765A94-56AB-BE7A-4B04-04B11B9C5F8D}"/>
              </a:ext>
            </a:extLst>
          </p:cNvPr>
          <p:cNvPicPr>
            <a:picLocks noRot="1" noChangeAspect="1"/>
          </p:cNvPicPr>
          <p:nvPr>
            <a:videoFile r:link="rId1"/>
          </p:nvPr>
        </p:nvPicPr>
        <p:blipFill>
          <a:blip r:embed="rId6"/>
          <a:stretch>
            <a:fillRect/>
          </a:stretch>
        </p:blipFill>
        <p:spPr>
          <a:xfrm>
            <a:off x="8277986" y="1122066"/>
            <a:ext cx="3772147" cy="2628822"/>
          </a:xfrm>
          <a:prstGeom prst="rect">
            <a:avLst/>
          </a:prstGeom>
        </p:spPr>
      </p:pic>
      <p:pic>
        <p:nvPicPr>
          <p:cNvPr id="16" name="Online Media 15" title="Pippa’s story – Perinatal and Parent-Infant practitioner elearning">
            <a:hlinkClick r:id="" action="ppaction://media"/>
            <a:extLst>
              <a:ext uri="{FF2B5EF4-FFF2-40B4-BE49-F238E27FC236}">
                <a16:creationId xmlns:a16="http://schemas.microsoft.com/office/drawing/2014/main" id="{F0B43D74-59D9-FB22-F377-B3A3FE9F49E1}"/>
              </a:ext>
            </a:extLst>
          </p:cNvPr>
          <p:cNvPicPr>
            <a:picLocks noRot="1" noChangeAspect="1"/>
          </p:cNvPicPr>
          <p:nvPr>
            <a:videoFile r:link="rId2"/>
          </p:nvPr>
        </p:nvPicPr>
        <p:blipFill>
          <a:blip r:embed="rId7"/>
          <a:stretch>
            <a:fillRect/>
          </a:stretch>
        </p:blipFill>
        <p:spPr>
          <a:xfrm>
            <a:off x="4324418" y="1141145"/>
            <a:ext cx="3817480" cy="2645505"/>
          </a:xfrm>
          <a:prstGeom prst="rect">
            <a:avLst/>
          </a:prstGeom>
        </p:spPr>
      </p:pic>
      <p:pic>
        <p:nvPicPr>
          <p:cNvPr id="3" name="Online Media 13" title="Childhood neglect: Emily's story">
            <a:hlinkClick r:id="" action="ppaction://media"/>
            <a:extLst>
              <a:ext uri="{FF2B5EF4-FFF2-40B4-BE49-F238E27FC236}">
                <a16:creationId xmlns:a16="http://schemas.microsoft.com/office/drawing/2014/main" id="{B2610619-6301-F321-72DA-BB3E21C01106}"/>
              </a:ext>
            </a:extLst>
          </p:cNvPr>
          <p:cNvPicPr>
            <a:picLocks noRot="1" noChangeAspect="1"/>
          </p:cNvPicPr>
          <p:nvPr>
            <a:videoFile r:link="rId3"/>
          </p:nvPr>
        </p:nvPicPr>
        <p:blipFill>
          <a:blip r:embed="rId8"/>
          <a:stretch>
            <a:fillRect/>
          </a:stretch>
        </p:blipFill>
        <p:spPr>
          <a:xfrm>
            <a:off x="134660" y="1155535"/>
            <a:ext cx="4053377" cy="2631115"/>
          </a:xfrm>
          <a:prstGeom prst="rect">
            <a:avLst/>
          </a:prstGeom>
        </p:spPr>
      </p:pic>
      <p:pic>
        <p:nvPicPr>
          <p:cNvPr id="4" name="Picture 3">
            <a:hlinkClick r:id="rId9" action="ppaction://hlinksldjump"/>
            <a:extLst>
              <a:ext uri="{FF2B5EF4-FFF2-40B4-BE49-F238E27FC236}">
                <a16:creationId xmlns:a16="http://schemas.microsoft.com/office/drawing/2014/main" id="{AA22BDC1-C443-6A4C-F97C-3803CFB4FD45}"/>
              </a:ext>
            </a:extLst>
          </p:cNvPr>
          <p:cNvPicPr>
            <a:picLocks noChangeAspect="1"/>
          </p:cNvPicPr>
          <p:nvPr/>
        </p:nvPicPr>
        <p:blipFill>
          <a:blip r:embed="rId10"/>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20610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16"/>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5" fill="hold" display="0">
                  <p:stCondLst>
                    <p:cond delay="indefinite"/>
                  </p:stCondLst>
                </p:cTn>
                <p:tgtEl>
                  <p:spTgt spid="12"/>
                </p:tgtEl>
              </p:cMediaNode>
            </p:video>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12"/>
                                        </p:tgtEl>
                                      </p:cBhvr>
                                    </p:cmd>
                                  </p:childTnLst>
                                </p:cTn>
                              </p:par>
                            </p:childTnLst>
                          </p:cTn>
                        </p:par>
                      </p:childTnLst>
                    </p:cTn>
                  </p:par>
                </p:childTnLst>
              </p:cTn>
              <p:nextCondLst>
                <p:cond evt="onClick" delay="0">
                  <p:tgtEl>
                    <p:spTgt spid="12"/>
                  </p:tgtEl>
                </p:cond>
              </p:nextCondLst>
            </p:seq>
            <p:video>
              <p:cMediaNode vol="80000">
                <p:cTn id="21" fill="hold" display="0">
                  <p:stCondLst>
                    <p:cond delay="indefinite"/>
                  </p:stCondLst>
                </p:cTn>
                <p:tgtEl>
                  <p:spTgt spid="16"/>
                </p:tgtEl>
              </p:cMediaNode>
            </p:video>
            <p:seq concurrent="1" nextAc="seek">
              <p:cTn id="22" restart="whenNotActive" fill="hold" evtFilter="cancelBubble" nodeType="interactiveSeq">
                <p:stCondLst>
                  <p:cond evt="onClick" delay="0">
                    <p:tgtEl>
                      <p:spTgt spid="16"/>
                    </p:tgtEl>
                  </p:cond>
                </p:stCondLst>
                <p:endSync evt="end" delay="0">
                  <p:rtn val="all"/>
                </p:endSync>
                <p:childTnLst>
                  <p:par>
                    <p:cTn id="23" fill="hold">
                      <p:stCondLst>
                        <p:cond delay="0"/>
                      </p:stCondLst>
                      <p:childTnLst>
                        <p:par>
                          <p:cTn id="24" fill="hold">
                            <p:stCondLst>
                              <p:cond delay="0"/>
                            </p:stCondLst>
                            <p:childTnLst>
                              <p:par>
                                <p:cTn id="25" presetID="2" presetClass="mediacall" presetSubtype="0" fill="hold" nodeType="clickEffect">
                                  <p:stCondLst>
                                    <p:cond delay="0"/>
                                  </p:stCondLst>
                                  <p:childTnLst>
                                    <p:cmd type="call" cmd="togglePause">
                                      <p:cBhvr>
                                        <p:cTn id="26" dur="1" fill="hold"/>
                                        <p:tgtEl>
                                          <p:spTgt spid="16"/>
                                        </p:tgtEl>
                                      </p:cBhvr>
                                    </p:cmd>
                                  </p:childTnLst>
                                </p:cTn>
                              </p:par>
                            </p:childTnLst>
                          </p:cTn>
                        </p:par>
                      </p:childTnLst>
                    </p:cTn>
                  </p:par>
                </p:childTnLst>
              </p:cTn>
              <p:nextCondLst>
                <p:cond evt="onClick" delay="0">
                  <p:tgtEl>
                    <p:spTgt spid="16"/>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2" presetClass="mediacall" presetSubtype="0" fill="hold" nodeType="clickEffect">
                                  <p:stCondLst>
                                    <p:cond delay="0"/>
                                  </p:stCondLst>
                                  <p:childTnLst>
                                    <p:cmd type="call" cmd="togglePause">
                                      <p:cBhvr>
                                        <p:cTn id="31" dur="1" fill="hold"/>
                                        <p:tgtEl>
                                          <p:spTgt spid="3"/>
                                        </p:tgtEl>
                                      </p:cBhvr>
                                    </p:cmd>
                                  </p:childTnLst>
                                </p:cTn>
                              </p:par>
                            </p:childTnLst>
                          </p:cTn>
                        </p:par>
                      </p:childTnLst>
                    </p:cTn>
                  </p:par>
                </p:childTnLst>
              </p:cTn>
              <p:nextCondLst>
                <p:cond evt="onClick" delay="0">
                  <p:tgtEl>
                    <p:spTgt spid="3"/>
                  </p:tgtEl>
                </p:cond>
              </p:nextCondLst>
            </p:seq>
            <p:video>
              <p:cMediaNode vol="80000">
                <p:cTn id="32" fill="hold" display="0">
                  <p:stCondLst>
                    <p:cond delay="indefinite"/>
                  </p:stCondLst>
                </p:cTn>
                <p:tgtEl>
                  <p:spTgt spid="3"/>
                </p:tgtEl>
              </p:cMediaNode>
            </p:video>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 action="ppaction://noaction"/>
            <a:extLst>
              <a:ext uri="{FF2B5EF4-FFF2-40B4-BE49-F238E27FC236}">
                <a16:creationId xmlns:a16="http://schemas.microsoft.com/office/drawing/2014/main" id="{09AAA8D0-EA35-6DBD-70CA-6319548E833E}"/>
              </a:ext>
            </a:extLst>
          </p:cNvPr>
          <p:cNvPicPr>
            <a:picLocks noChangeAspect="1"/>
          </p:cNvPicPr>
          <p:nvPr/>
        </p:nvPicPr>
        <p:blipFill>
          <a:blip r:embed="rId2"/>
          <a:stretch>
            <a:fillRect/>
          </a:stretch>
        </p:blipFill>
        <p:spPr>
          <a:xfrm>
            <a:off x="11568494" y="6321745"/>
            <a:ext cx="512621" cy="526474"/>
          </a:xfrm>
          <a:prstGeom prst="rect">
            <a:avLst/>
          </a:prstGeom>
        </p:spPr>
      </p:pic>
      <p:sp>
        <p:nvSpPr>
          <p:cNvPr id="3" name="Title 1">
            <a:extLst>
              <a:ext uri="{FF2B5EF4-FFF2-40B4-BE49-F238E27FC236}">
                <a16:creationId xmlns:a16="http://schemas.microsoft.com/office/drawing/2014/main" id="{DF8DCED5-2FB0-E52D-111E-63BFDC06BC86}"/>
              </a:ext>
            </a:extLst>
          </p:cNvPr>
          <p:cNvSpPr txBox="1">
            <a:spLocks/>
          </p:cNvSpPr>
          <p:nvPr/>
        </p:nvSpPr>
        <p:spPr>
          <a:xfrm>
            <a:off x="0" y="51461"/>
            <a:ext cx="5252484"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Domestic Abuse</a:t>
            </a:r>
          </a:p>
        </p:txBody>
      </p:sp>
      <p:graphicFrame>
        <p:nvGraphicFramePr>
          <p:cNvPr id="6" name="Table 5">
            <a:extLst>
              <a:ext uri="{FF2B5EF4-FFF2-40B4-BE49-F238E27FC236}">
                <a16:creationId xmlns:a16="http://schemas.microsoft.com/office/drawing/2014/main" id="{1669B1FC-EF26-700F-CF78-2DA22C59D3C2}"/>
              </a:ext>
            </a:extLst>
          </p:cNvPr>
          <p:cNvGraphicFramePr>
            <a:graphicFrameLocks noGrp="1"/>
          </p:cNvGraphicFramePr>
          <p:nvPr>
            <p:extLst>
              <p:ext uri="{D42A27DB-BD31-4B8C-83A1-F6EECF244321}">
                <p14:modId xmlns:p14="http://schemas.microsoft.com/office/powerpoint/2010/main" val="3860140386"/>
              </p:ext>
            </p:extLst>
          </p:nvPr>
        </p:nvGraphicFramePr>
        <p:xfrm>
          <a:off x="184332" y="1071098"/>
          <a:ext cx="11823336" cy="5120640"/>
        </p:xfrm>
        <a:graphic>
          <a:graphicData uri="http://schemas.openxmlformats.org/drawingml/2006/table">
            <a:tbl>
              <a:tblPr firstRow="1" bandRow="1">
                <a:tableStyleId>{5C22544A-7EE6-4342-B048-85BDC9FD1C3A}</a:tableStyleId>
              </a:tblPr>
              <a:tblGrid>
                <a:gridCol w="4044768">
                  <a:extLst>
                    <a:ext uri="{9D8B030D-6E8A-4147-A177-3AD203B41FA5}">
                      <a16:colId xmlns:a16="http://schemas.microsoft.com/office/drawing/2014/main" val="3842950511"/>
                    </a:ext>
                  </a:extLst>
                </a:gridCol>
                <a:gridCol w="2295525">
                  <a:extLst>
                    <a:ext uri="{9D8B030D-6E8A-4147-A177-3AD203B41FA5}">
                      <a16:colId xmlns:a16="http://schemas.microsoft.com/office/drawing/2014/main" val="1053728062"/>
                    </a:ext>
                  </a:extLst>
                </a:gridCol>
                <a:gridCol w="5483043">
                  <a:extLst>
                    <a:ext uri="{9D8B030D-6E8A-4147-A177-3AD203B41FA5}">
                      <a16:colId xmlns:a16="http://schemas.microsoft.com/office/drawing/2014/main" val="2696271405"/>
                    </a:ext>
                  </a:extLst>
                </a:gridCol>
              </a:tblGrid>
              <a:tr h="14599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latin typeface="+mn-lt"/>
                          <a:ea typeface="+mn-ea"/>
                          <a:cs typeface="Arial" panose="020B0604020202020204" pitchFamily="34" charset="0"/>
                        </a:rPr>
                        <a:t>To understand Domestic Abuse further, visit the </a:t>
                      </a:r>
                      <a:r>
                        <a:rPr lang="en-GB" sz="1200" b="0" kern="1200">
                          <a:solidFill>
                            <a:schemeClr val="tx1"/>
                          </a:solidFill>
                          <a:latin typeface="+mn-lt"/>
                          <a:ea typeface="+mn-ea"/>
                          <a:cs typeface="Arial" panose="020B0604020202020204" pitchFamily="34" charset="0"/>
                          <a:hlinkClick r:id="rId3"/>
                        </a:rPr>
                        <a:t>Domestic Abuse Website</a:t>
                      </a:r>
                      <a:endParaRPr lang="en-GB" sz="1200" b="0" kern="1200">
                        <a:solidFill>
                          <a:schemeClr val="tx1"/>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chemeClr val="tx1"/>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latin typeface="+mn-lt"/>
                          <a:ea typeface="+mn-ea"/>
                          <a:cs typeface="Arial" panose="020B0604020202020204" pitchFamily="34" charset="0"/>
                        </a:rPr>
                        <a:t>The Lincolnshire Domestic Abuse Partnership have </a:t>
                      </a:r>
                      <a:r>
                        <a:rPr lang="en-GB" sz="1200" b="0" kern="1200">
                          <a:solidFill>
                            <a:schemeClr val="tx1"/>
                          </a:solidFill>
                          <a:latin typeface="+mn-lt"/>
                          <a:ea typeface="+mn-ea"/>
                          <a:cs typeface="Arial" panose="020B0604020202020204" pitchFamily="34" charset="0"/>
                          <a:hlinkClick r:id="rId4"/>
                        </a:rPr>
                        <a:t>a professional's page </a:t>
                      </a:r>
                      <a:r>
                        <a:rPr lang="en-GB" sz="1200" b="0" kern="1200">
                          <a:solidFill>
                            <a:schemeClr val="tx1"/>
                          </a:solidFill>
                          <a:latin typeface="+mn-lt"/>
                          <a:ea typeface="+mn-ea"/>
                          <a:cs typeface="Arial" panose="020B0604020202020204" pitchFamily="34" charset="0"/>
                        </a:rPr>
                        <a:t>which hosts resources, risk assessments, guidance, referral forms, joint protocols, process maps and further information regarding Domestic Abuse and the response in Lincolnshire.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chemeClr val="tx1"/>
                        </a:solidFill>
                        <a:latin typeface="+mn-lt"/>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chemeClr val="tx1"/>
                          </a:solidFill>
                          <a:latin typeface="+mn-lt"/>
                          <a:ea typeface="+mn-ea"/>
                          <a:cs typeface="Arial" panose="020B0604020202020204" pitchFamily="34" charset="0"/>
                        </a:rPr>
                        <a:t>Please do not share this site link with families.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chemeClr val="tx1"/>
                        </a:solidFill>
                        <a:latin typeface="+mn-lt"/>
                        <a:ea typeface="+mn-ea"/>
                        <a:cs typeface="Arial" panose="020B0604020202020204" pitchFamily="34" charset="0"/>
                      </a:endParaRPr>
                    </a:p>
                  </a:txBody>
                  <a:tcPr>
                    <a:solidFill>
                      <a:srgbClr val="D2B3FB"/>
                    </a:solidFill>
                  </a:tcPr>
                </a:tc>
                <a:tc>
                  <a:txBody>
                    <a:bodyPr/>
                    <a:lstStyle/>
                    <a:p>
                      <a:pPr algn="ctr"/>
                      <a:r>
                        <a:rPr lang="en-GB" sz="1200" b="0">
                          <a:solidFill>
                            <a:schemeClr val="tx1"/>
                          </a:solidFill>
                          <a:cs typeface="Arial" panose="020B0604020202020204" pitchFamily="34" charset="0"/>
                        </a:rPr>
                        <a:t>The cycle will help determine responses needed.</a:t>
                      </a:r>
                    </a:p>
                    <a:p>
                      <a:pPr algn="ctr"/>
                      <a:endParaRPr lang="en-GB" sz="1200" b="0">
                        <a:solidFill>
                          <a:schemeClr val="tx1"/>
                        </a:solidFill>
                        <a:cs typeface="Arial" panose="020B0604020202020204" pitchFamily="34" charset="0"/>
                      </a:endParaRPr>
                    </a:p>
                    <a:p>
                      <a:pPr algn="ctr"/>
                      <a:r>
                        <a:rPr lang="en-GB" sz="1200" b="0" i="0">
                          <a:solidFill>
                            <a:srgbClr val="000000"/>
                          </a:solidFill>
                          <a:effectLst/>
                        </a:rPr>
                        <a:t>The </a:t>
                      </a:r>
                      <a:r>
                        <a:rPr lang="en-GB" sz="1200" b="0" i="0">
                          <a:solidFill>
                            <a:srgbClr val="000000"/>
                          </a:solidFill>
                          <a:effectLst/>
                          <a:hlinkClick r:id="rId5"/>
                        </a:rPr>
                        <a:t>Power and Control Wheel </a:t>
                      </a:r>
                      <a:r>
                        <a:rPr lang="en-GB" sz="1200" b="0" i="0">
                          <a:solidFill>
                            <a:srgbClr val="000000"/>
                          </a:solidFill>
                          <a:effectLst/>
                        </a:rPr>
                        <a:t>can be used to understand more about Domestic Abuse.</a:t>
                      </a:r>
                    </a:p>
                  </a:txBody>
                  <a:tcPr>
                    <a:solidFill>
                      <a:schemeClr val="accent6">
                        <a:lumMod val="40000"/>
                        <a:lumOff val="60000"/>
                      </a:schemeClr>
                    </a:solidFill>
                  </a:tcPr>
                </a:tc>
                <a:tc>
                  <a:txBody>
                    <a:bodyPr/>
                    <a:lstStyle/>
                    <a:p>
                      <a:pPr algn="ctr"/>
                      <a:endParaRPr lang="en-US" sz="1200" i="1" u="sng">
                        <a:solidFill>
                          <a:schemeClr val="tx1"/>
                        </a:solidFill>
                        <a:effectLst/>
                        <a:cs typeface="Arial" panose="020B0604020202020204" pitchFamily="34" charset="0"/>
                      </a:endParaRPr>
                    </a:p>
                    <a:p>
                      <a:pPr algn="ctr"/>
                      <a:r>
                        <a:rPr lang="en-GB" sz="1200" b="0" u="sng">
                          <a:solidFill>
                            <a:schemeClr val="tx1"/>
                          </a:solidFill>
                          <a:cs typeface="Arial" panose="020B0604020202020204" pitchFamily="34" charset="0"/>
                          <a:hlinkClick r:id="rId6">
                            <a:extLst>
                              <a:ext uri="{A12FA001-AC4F-418D-AE19-62706E023703}">
                                <ahyp:hlinkClr xmlns:ahyp="http://schemas.microsoft.com/office/drawing/2018/hyperlinkcolor" val="tx"/>
                              </a:ext>
                            </a:extLst>
                          </a:hlinkClick>
                        </a:rPr>
                        <a:t>The </a:t>
                      </a:r>
                      <a:r>
                        <a:rPr lang="en-GB" sz="1200" b="0">
                          <a:solidFill>
                            <a:srgbClr val="0563C1"/>
                          </a:solidFill>
                          <a:cs typeface="Arial" panose="020B0604020202020204" pitchFamily="34" charset="0"/>
                          <a:hlinkClick r:id="rId6">
                            <a:extLst>
                              <a:ext uri="{A12FA001-AC4F-418D-AE19-62706E023703}">
                                <ahyp:hlinkClr xmlns:ahyp="http://schemas.microsoft.com/office/drawing/2018/hyperlinkcolor" val="tx"/>
                              </a:ext>
                            </a:extLst>
                          </a:hlinkClick>
                        </a:rPr>
                        <a:t>DASH risk assessment and guidance </a:t>
                      </a:r>
                      <a:r>
                        <a:rPr lang="en-GB" sz="1200" b="0">
                          <a:solidFill>
                            <a:schemeClr val="tx1"/>
                          </a:solidFill>
                          <a:cs typeface="Arial" panose="020B0604020202020204" pitchFamily="34" charset="0"/>
                        </a:rPr>
                        <a:t>is available on the professional resources site. This tool should be completed where concerns exist around Domestic Abuse. </a:t>
                      </a:r>
                    </a:p>
                    <a:p>
                      <a:pPr algn="ctr"/>
                      <a:endParaRPr lang="en-GB" sz="1200" b="0">
                        <a:solidFill>
                          <a:schemeClr val="tx1"/>
                        </a:solidFill>
                        <a:cs typeface="Arial" panose="020B0604020202020204" pitchFamily="34" charset="0"/>
                      </a:endParaRPr>
                    </a:p>
                  </a:txBody>
                  <a:tcPr>
                    <a:solidFill>
                      <a:schemeClr val="accent5">
                        <a:lumMod val="40000"/>
                        <a:lumOff val="60000"/>
                      </a:schemeClr>
                    </a:solidFill>
                  </a:tcPr>
                </a:tc>
                <a:extLst>
                  <a:ext uri="{0D108BD9-81ED-4DB2-BD59-A6C34878D82A}">
                    <a16:rowId xmlns:a16="http://schemas.microsoft.com/office/drawing/2014/main" val="1349621437"/>
                  </a:ext>
                </a:extLst>
              </a:tr>
              <a:tr h="1459914">
                <a:tc gridSpan="2">
                  <a:txBody>
                    <a:bodyPr/>
                    <a:lstStyle/>
                    <a:p>
                      <a:pPr algn="ctr"/>
                      <a:r>
                        <a:rPr lang="en-GB" sz="1200">
                          <a:solidFill>
                            <a:schemeClr val="tx1"/>
                          </a:solidFill>
                          <a:ea typeface="Roboto"/>
                          <a:cs typeface="Arial" panose="020B0604020202020204" pitchFamily="34" charset="0"/>
                        </a:rPr>
                        <a:t>There are several services available to support anyone experiencing Domestic Abuse</a:t>
                      </a:r>
                    </a:p>
                    <a:p>
                      <a:pPr algn="ctr"/>
                      <a:endParaRPr lang="en-GB" sz="1200">
                        <a:solidFill>
                          <a:srgbClr val="383835"/>
                        </a:solidFill>
                        <a:ea typeface="Roboto"/>
                        <a:cs typeface="Arial" panose="020B0604020202020204" pitchFamily="34" charset="0"/>
                      </a:endParaRPr>
                    </a:p>
                    <a:p>
                      <a:pPr algn="ctr"/>
                      <a:endParaRPr lang="en-GB" sz="1200">
                        <a:solidFill>
                          <a:srgbClr val="383835"/>
                        </a:solidFill>
                        <a:ea typeface="Roboto"/>
                        <a:cs typeface="Arial" panose="020B0604020202020204" pitchFamily="34" charset="0"/>
                      </a:endParaRPr>
                    </a:p>
                    <a:p>
                      <a:pPr algn="ctr"/>
                      <a:r>
                        <a:rPr lang="en-GB" sz="1200">
                          <a:solidFill>
                            <a:srgbClr val="383835"/>
                          </a:solidFill>
                          <a:ea typeface="Roboto"/>
                          <a:cs typeface="Arial" panose="020B0604020202020204" pitchFamily="34" charset="0"/>
                        </a:rPr>
                        <a:t>I</a:t>
                      </a:r>
                    </a:p>
                    <a:p>
                      <a:pPr algn="ctr"/>
                      <a:endParaRPr lang="en-GB" sz="1200">
                        <a:solidFill>
                          <a:srgbClr val="383835"/>
                        </a:solidFill>
                        <a:ea typeface="Roboto"/>
                        <a:cs typeface="Arial" panose="020B0604020202020204" pitchFamily="34" charset="0"/>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a:solidFill>
                          <a:schemeClr val="tx1"/>
                        </a:solidFill>
                        <a:cs typeface="Arial"/>
                      </a:endParaRPr>
                    </a:p>
                    <a:p>
                      <a:pPr algn="ctr"/>
                      <a:endParaRPr lang="en-GB" sz="1200" b="0">
                        <a:solidFill>
                          <a:srgbClr val="383835"/>
                        </a:solidFill>
                        <a:ea typeface="Roboto"/>
                        <a:cs typeface="Arial"/>
                      </a:endParaRPr>
                    </a:p>
                    <a:p>
                      <a:pPr algn="ctr"/>
                      <a:endParaRPr lang="en-GB" sz="1200" b="0"/>
                    </a:p>
                  </a:txBody>
                  <a:tcPr>
                    <a:solidFill>
                      <a:schemeClr val="accent5">
                        <a:lumMod val="40000"/>
                        <a:lumOff val="60000"/>
                      </a:schemeClr>
                    </a:solidFill>
                  </a:tcPr>
                </a:tc>
                <a:tc hMerge="1">
                  <a:txBody>
                    <a:bodyPr/>
                    <a:lstStyle/>
                    <a:p>
                      <a:endParaRPr lang="en-GB"/>
                    </a:p>
                  </a:txBody>
                  <a:tcPr/>
                </a:tc>
                <a:tc>
                  <a:txBody>
                    <a:bodyPr/>
                    <a:lstStyle/>
                    <a:p>
                      <a:pPr algn="ct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7"/>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a:t>
                      </a:r>
                    </a:p>
                    <a:p>
                      <a:pPr algn="ctr"/>
                      <a:endParaRPr lang="en-GB" sz="1200" b="0" i="0">
                        <a:solidFill>
                          <a:schemeClr val="tx1"/>
                        </a:solidFill>
                        <a:cs typeface="Arial" panose="020B0604020202020204" pitchFamily="34" charset="0"/>
                      </a:endParaRPr>
                    </a:p>
                    <a:p>
                      <a:pPr algn="ctr"/>
                      <a:endParaRPr lang="en-GB" sz="1200" b="0"/>
                    </a:p>
                  </a:txBody>
                  <a:tcPr>
                    <a:solidFill>
                      <a:srgbClr val="D2B3FB"/>
                    </a:solidFill>
                  </a:tcPr>
                </a:tc>
                <a:extLst>
                  <a:ext uri="{0D108BD9-81ED-4DB2-BD59-A6C34878D82A}">
                    <a16:rowId xmlns:a16="http://schemas.microsoft.com/office/drawing/2014/main" val="1352834160"/>
                  </a:ext>
                </a:extLst>
              </a:tr>
            </a:tbl>
          </a:graphicData>
        </a:graphic>
      </p:graphicFrame>
      <p:graphicFrame>
        <p:nvGraphicFramePr>
          <p:cNvPr id="9" name="Table 8">
            <a:extLst>
              <a:ext uri="{FF2B5EF4-FFF2-40B4-BE49-F238E27FC236}">
                <a16:creationId xmlns:a16="http://schemas.microsoft.com/office/drawing/2014/main" id="{C06F8327-36EC-C5C7-B417-DD53FE5FEE20}"/>
              </a:ext>
            </a:extLst>
          </p:cNvPr>
          <p:cNvGraphicFramePr>
            <a:graphicFrameLocks noGrp="1"/>
          </p:cNvGraphicFramePr>
          <p:nvPr>
            <p:extLst>
              <p:ext uri="{D42A27DB-BD31-4B8C-83A1-F6EECF244321}">
                <p14:modId xmlns:p14="http://schemas.microsoft.com/office/powerpoint/2010/main" val="2219168590"/>
              </p:ext>
            </p:extLst>
          </p:nvPr>
        </p:nvGraphicFramePr>
        <p:xfrm>
          <a:off x="6591300" y="3631418"/>
          <a:ext cx="5344932" cy="2468880"/>
        </p:xfrm>
        <a:graphic>
          <a:graphicData uri="http://schemas.openxmlformats.org/drawingml/2006/table">
            <a:tbl>
              <a:tblPr firstRow="1" bandRow="1">
                <a:tableStyleId>{5C22544A-7EE6-4342-B048-85BDC9FD1C3A}</a:tableStyleId>
              </a:tblPr>
              <a:tblGrid>
                <a:gridCol w="2672466">
                  <a:extLst>
                    <a:ext uri="{9D8B030D-6E8A-4147-A177-3AD203B41FA5}">
                      <a16:colId xmlns:a16="http://schemas.microsoft.com/office/drawing/2014/main" val="3532350716"/>
                    </a:ext>
                  </a:extLst>
                </a:gridCol>
                <a:gridCol w="2672466">
                  <a:extLst>
                    <a:ext uri="{9D8B030D-6E8A-4147-A177-3AD203B41FA5}">
                      <a16:colId xmlns:a16="http://schemas.microsoft.com/office/drawing/2014/main" val="410730168"/>
                    </a:ext>
                  </a:extLst>
                </a:gridCol>
              </a:tblGrid>
              <a:tr h="370840">
                <a:tc>
                  <a:txBody>
                    <a:bodyPr/>
                    <a:lstStyle/>
                    <a:p>
                      <a:pPr algn="ctr"/>
                      <a:r>
                        <a:rPr lang="en-GB" sz="1200" b="0" i="0">
                          <a:solidFill>
                            <a:schemeClr val="tx1"/>
                          </a:solidFill>
                          <a:cs typeface="Arial" panose="020B0604020202020204" pitchFamily="34" charset="0"/>
                        </a:rPr>
                        <a:t>Domestic Abuse Awareness – Short Course (eLearning)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Children Who Experience Domestic Abuse (eLearning)</a:t>
                      </a:r>
                    </a:p>
                  </a:txBody>
                  <a:tcPr>
                    <a:solidFill>
                      <a:srgbClr val="E7D7FD"/>
                    </a:solidFill>
                  </a:tcPr>
                </a:tc>
                <a:extLst>
                  <a:ext uri="{0D108BD9-81ED-4DB2-BD59-A6C34878D82A}">
                    <a16:rowId xmlns:a16="http://schemas.microsoft.com/office/drawing/2014/main" val="114677527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Men Who Experience Domestic Abuse (eLearning)</a:t>
                      </a:r>
                    </a:p>
                  </a:txBody>
                  <a:tcPr>
                    <a:solidFill>
                      <a:srgbClr val="E7D7FD"/>
                    </a:solidFill>
                  </a:tcPr>
                </a:tc>
                <a:tc>
                  <a:txBody>
                    <a:bodyPr/>
                    <a:lstStyle/>
                    <a:p>
                      <a:pPr algn="ctr"/>
                      <a:r>
                        <a:rPr lang="en-GB" sz="1200" b="0"/>
                        <a:t>Domestic Abuse – DASH (eLearning)</a:t>
                      </a:r>
                    </a:p>
                  </a:txBody>
                  <a:tcPr>
                    <a:solidFill>
                      <a:srgbClr val="E7D7FD"/>
                    </a:solidFill>
                  </a:tcPr>
                </a:tc>
                <a:extLst>
                  <a:ext uri="{0D108BD9-81ED-4DB2-BD59-A6C34878D82A}">
                    <a16:rowId xmlns:a16="http://schemas.microsoft.com/office/drawing/2014/main" val="1607838112"/>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Domestic Abuse- Importance of Language (eLearning)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Domestic Abuse – MARAC &amp; MOP (eLearning)</a:t>
                      </a:r>
                    </a:p>
                  </a:txBody>
                  <a:tcPr>
                    <a:solidFill>
                      <a:srgbClr val="E7D7FD"/>
                    </a:solidFill>
                  </a:tcPr>
                </a:tc>
                <a:extLst>
                  <a:ext uri="{0D108BD9-81ED-4DB2-BD59-A6C34878D82A}">
                    <a16:rowId xmlns:a16="http://schemas.microsoft.com/office/drawing/2014/main" val="1369775369"/>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Domestic Abuse in Practice (eLearning)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Domestic Abuse in Practice (1/2-day face-to-face course)</a:t>
                      </a:r>
                    </a:p>
                  </a:txBody>
                  <a:tcPr>
                    <a:solidFill>
                      <a:srgbClr val="E7D7FD"/>
                    </a:solidFill>
                  </a:tcPr>
                </a:tc>
                <a:extLst>
                  <a:ext uri="{0D108BD9-81ED-4DB2-BD59-A6C34878D82A}">
                    <a16:rowId xmlns:a16="http://schemas.microsoft.com/office/drawing/2014/main" val="39968879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Understanding the Trio of Vulnerabilities (eLearning)</a:t>
                      </a:r>
                    </a:p>
                  </a:txBody>
                  <a:tcPr>
                    <a:solidFill>
                      <a:srgbClr val="E7D7F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Trauma Informed Practice (eLearning *Coming Soon*)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a:solidFill>
                          <a:schemeClr val="tx1"/>
                        </a:solidFill>
                        <a:cs typeface="Arial" panose="020B0604020202020204" pitchFamily="34" charset="0"/>
                      </a:endParaRPr>
                    </a:p>
                  </a:txBody>
                  <a:tcPr>
                    <a:solidFill>
                      <a:srgbClr val="E7D7FD"/>
                    </a:solidFill>
                  </a:tcPr>
                </a:tc>
                <a:extLst>
                  <a:ext uri="{0D108BD9-81ED-4DB2-BD59-A6C34878D82A}">
                    <a16:rowId xmlns:a16="http://schemas.microsoft.com/office/drawing/2014/main" val="1405072616"/>
                  </a:ext>
                </a:extLst>
              </a:tr>
            </a:tbl>
          </a:graphicData>
        </a:graphic>
      </p:graphicFrame>
      <p:graphicFrame>
        <p:nvGraphicFramePr>
          <p:cNvPr id="2" name="Table 1">
            <a:extLst>
              <a:ext uri="{FF2B5EF4-FFF2-40B4-BE49-F238E27FC236}">
                <a16:creationId xmlns:a16="http://schemas.microsoft.com/office/drawing/2014/main" id="{FF8EBA90-11AE-8D1D-6AB0-325D86B52B45}"/>
              </a:ext>
            </a:extLst>
          </p:cNvPr>
          <p:cNvGraphicFramePr>
            <a:graphicFrameLocks noGrp="1"/>
          </p:cNvGraphicFramePr>
          <p:nvPr>
            <p:extLst>
              <p:ext uri="{D42A27DB-BD31-4B8C-83A1-F6EECF244321}">
                <p14:modId xmlns:p14="http://schemas.microsoft.com/office/powerpoint/2010/main" val="1535820440"/>
              </p:ext>
            </p:extLst>
          </p:nvPr>
        </p:nvGraphicFramePr>
        <p:xfrm>
          <a:off x="255768" y="3680119"/>
          <a:ext cx="6145032" cy="2113280"/>
        </p:xfrm>
        <a:graphic>
          <a:graphicData uri="http://schemas.openxmlformats.org/drawingml/2006/table">
            <a:tbl>
              <a:tblPr firstRow="1" bandRow="1">
                <a:tableStyleId>{5C22544A-7EE6-4342-B048-85BDC9FD1C3A}</a:tableStyleId>
              </a:tblPr>
              <a:tblGrid>
                <a:gridCol w="3072516">
                  <a:extLst>
                    <a:ext uri="{9D8B030D-6E8A-4147-A177-3AD203B41FA5}">
                      <a16:colId xmlns:a16="http://schemas.microsoft.com/office/drawing/2014/main" val="2193075119"/>
                    </a:ext>
                  </a:extLst>
                </a:gridCol>
                <a:gridCol w="3072516">
                  <a:extLst>
                    <a:ext uri="{9D8B030D-6E8A-4147-A177-3AD203B41FA5}">
                      <a16:colId xmlns:a16="http://schemas.microsoft.com/office/drawing/2014/main" val="3673233295"/>
                    </a:ext>
                  </a:extLst>
                </a:gridCol>
              </a:tblGrid>
              <a:tr h="370840">
                <a:tc>
                  <a:txBody>
                    <a:bodyPr/>
                    <a:lstStyle/>
                    <a:p>
                      <a:pPr algn="ctr"/>
                      <a:r>
                        <a:rPr lang="en-GB" sz="1200" b="0">
                          <a:solidFill>
                            <a:schemeClr val="tx1"/>
                          </a:solidFill>
                          <a:hlinkClick r:id="rId8"/>
                        </a:rPr>
                        <a:t>Lincolnshire Domestic Abuse Specialist Service </a:t>
                      </a:r>
                      <a:endParaRPr lang="en-GB" sz="1200" b="0">
                        <a:solidFill>
                          <a:schemeClr val="tx1"/>
                        </a:solidFill>
                      </a:endParaRPr>
                    </a:p>
                  </a:txBody>
                  <a:tcPr>
                    <a:solidFill>
                      <a:schemeClr val="accent5">
                        <a:lumMod val="20000"/>
                        <a:lumOff val="80000"/>
                      </a:schemeClr>
                    </a:solidFill>
                  </a:tcPr>
                </a:tc>
                <a:tc>
                  <a:txBody>
                    <a:bodyPr/>
                    <a:lstStyle/>
                    <a:p>
                      <a:pPr algn="ctr"/>
                      <a:r>
                        <a:rPr lang="en-GB" sz="1200" b="0">
                          <a:solidFill>
                            <a:schemeClr val="tx1"/>
                          </a:solidFill>
                          <a:hlinkClick r:id="rId9"/>
                        </a:rPr>
                        <a:t>HAVEN DA Service</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832821423"/>
                  </a:ext>
                </a:extLst>
              </a:tr>
              <a:tr h="370840">
                <a:tc>
                  <a:txBody>
                    <a:bodyPr/>
                    <a:lstStyle/>
                    <a:p>
                      <a:pPr algn="ctr"/>
                      <a:r>
                        <a:rPr lang="en-US" sz="1200" b="0" i="0" u="sng" strike="noStrike" kern="1200">
                          <a:solidFill>
                            <a:schemeClr val="dk1"/>
                          </a:solidFill>
                          <a:effectLst/>
                          <a:latin typeface="+mn-lt"/>
                          <a:ea typeface="+mn-ea"/>
                          <a:cs typeface="+mn-cs"/>
                          <a:hlinkClick r:id="rId10"/>
                        </a:rPr>
                        <a:t>ManKind Initiative - Supporting Male Victims of Domestic Abuse</a:t>
                      </a:r>
                      <a:endParaRPr lang="en-GB" sz="1200" b="0">
                        <a:solidFill>
                          <a:schemeClr val="tx1"/>
                        </a:solidFill>
                      </a:endParaRPr>
                    </a:p>
                  </a:txBody>
                  <a:tcPr>
                    <a:solidFill>
                      <a:schemeClr val="accent5">
                        <a:lumMod val="20000"/>
                        <a:lumOff val="80000"/>
                      </a:schemeClr>
                    </a:solidFill>
                  </a:tcPr>
                </a:tc>
                <a:tc>
                  <a:txBody>
                    <a:bodyPr/>
                    <a:lstStyle/>
                    <a:p>
                      <a:pPr algn="ctr"/>
                      <a:r>
                        <a:rPr lang="en-GB" sz="1200" b="0" i="0" u="sng" strike="noStrike" kern="1200">
                          <a:solidFill>
                            <a:schemeClr val="dk1"/>
                          </a:solidFill>
                          <a:effectLst/>
                          <a:latin typeface="+mn-lt"/>
                          <a:ea typeface="+mn-ea"/>
                          <a:cs typeface="+mn-cs"/>
                          <a:hlinkClick r:id="rId11"/>
                        </a:rPr>
                        <a:t>Paladin – National Stalking Advocacy Service </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32751075"/>
                  </a:ext>
                </a:extLst>
              </a:tr>
              <a:tr h="370840">
                <a:tc>
                  <a:txBody>
                    <a:bodyPr/>
                    <a:lstStyle/>
                    <a:p>
                      <a:pPr algn="ctr"/>
                      <a:r>
                        <a:rPr lang="en-GB" sz="1200" b="0" i="0" u="sng" strike="noStrike" kern="1200">
                          <a:solidFill>
                            <a:schemeClr val="dk1"/>
                          </a:solidFill>
                          <a:effectLst/>
                          <a:latin typeface="+mn-lt"/>
                          <a:ea typeface="+mn-ea"/>
                          <a:cs typeface="+mn-cs"/>
                          <a:hlinkClick r:id="rId12"/>
                        </a:rPr>
                        <a:t>National Domestic Abuse Helpline</a:t>
                      </a:r>
                      <a:endParaRPr lang="en-GB" sz="1200" b="0">
                        <a:solidFill>
                          <a:schemeClr val="tx1"/>
                        </a:solidFill>
                      </a:endParaRPr>
                    </a:p>
                  </a:txBody>
                  <a:tcPr>
                    <a:solidFill>
                      <a:schemeClr val="accent5">
                        <a:lumMod val="20000"/>
                        <a:lumOff val="80000"/>
                      </a:schemeClr>
                    </a:solidFill>
                  </a:tcPr>
                </a:tc>
                <a:tc>
                  <a:txBody>
                    <a:bodyPr/>
                    <a:lstStyle/>
                    <a:p>
                      <a:pPr algn="ctr"/>
                      <a:r>
                        <a:rPr lang="en-GB" sz="1200" b="0" i="0" u="sng" strike="noStrike" kern="1200">
                          <a:solidFill>
                            <a:schemeClr val="dk1"/>
                          </a:solidFill>
                          <a:effectLst/>
                          <a:latin typeface="+mn-lt"/>
                          <a:ea typeface="+mn-ea"/>
                          <a:cs typeface="+mn-cs"/>
                          <a:hlinkClick r:id="rId13"/>
                        </a:rPr>
                        <a:t>Domestic Abuse Helpline for Men | Men's Advice Line UK </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518211719"/>
                  </a:ext>
                </a:extLst>
              </a:tr>
              <a:tr h="370840">
                <a:tc>
                  <a:txBody>
                    <a:bodyPr/>
                    <a:lstStyle/>
                    <a:p>
                      <a:pPr algn="ctr"/>
                      <a:r>
                        <a:rPr lang="en-US" sz="1200" b="0" i="0" u="sng" strike="noStrike" kern="1200">
                          <a:solidFill>
                            <a:schemeClr val="dk1"/>
                          </a:solidFill>
                          <a:effectLst/>
                          <a:latin typeface="+mn-lt"/>
                          <a:ea typeface="+mn-ea"/>
                          <a:cs typeface="+mn-cs"/>
                          <a:hlinkClick r:id="rId14" tooltip="https://galop.org.uk/ &#10;Ctrl+Click to follow link"/>
                        </a:rPr>
                        <a:t>Galop - the LGBT+ anti-abuse charity</a:t>
                      </a:r>
                      <a:endParaRPr lang="en-GB" sz="1200" b="0">
                        <a:solidFill>
                          <a:schemeClr val="tx1"/>
                        </a:solidFill>
                      </a:endParaRPr>
                    </a:p>
                  </a:txBody>
                  <a:tcPr>
                    <a:solidFill>
                      <a:schemeClr val="accent5">
                        <a:lumMod val="20000"/>
                        <a:lumOff val="80000"/>
                      </a:schemeClr>
                    </a:solidFill>
                  </a:tcPr>
                </a:tc>
                <a:tc>
                  <a:txBody>
                    <a:bodyPr/>
                    <a:lstStyle/>
                    <a:p>
                      <a:pPr algn="ctr"/>
                      <a:r>
                        <a:rPr lang="en-GB" sz="1200" b="0">
                          <a:solidFill>
                            <a:schemeClr val="tx1"/>
                          </a:solidFill>
                          <a:hlinkClick r:id="rId15"/>
                        </a:rPr>
                        <a:t>EDAN Lincs</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994570176"/>
                  </a:ext>
                </a:extLst>
              </a:tr>
              <a:tr h="370840">
                <a:tc>
                  <a:txBody>
                    <a:bodyPr/>
                    <a:lstStyle/>
                    <a:p>
                      <a:pPr algn="ctr"/>
                      <a:r>
                        <a:rPr lang="en-GB" sz="1200" b="0">
                          <a:solidFill>
                            <a:srgbClr val="0070C0"/>
                          </a:solidFill>
                          <a:ea typeface="Calibri"/>
                          <a:cs typeface="Arial" panose="020B0604020202020204" pitchFamily="34" charset="0"/>
                          <a:hlinkClick r:id="rId16">
                            <a:extLst>
                              <a:ext uri="{A12FA001-AC4F-418D-AE19-62706E023703}">
                                <ahyp:hlinkClr xmlns:ahyp="http://schemas.microsoft.com/office/drawing/2018/hyperlinkcolor" val="tx"/>
                              </a:ext>
                            </a:extLst>
                          </a:hlinkClick>
                        </a:rPr>
                        <a:t>Moving Forward Lincoln</a:t>
                      </a:r>
                      <a:r>
                        <a:rPr lang="en-GB" sz="1200" b="0">
                          <a:solidFill>
                            <a:schemeClr val="tx1"/>
                          </a:solidFill>
                          <a:ea typeface="Calibri"/>
                          <a:cs typeface="Arial" panose="020B0604020202020204" pitchFamily="34" charset="0"/>
                        </a:rPr>
                        <a:t> </a:t>
                      </a:r>
                      <a:endParaRPr lang="en-GB" sz="1200" b="0">
                        <a:solidFill>
                          <a:schemeClr val="tx1"/>
                        </a:solidFill>
                      </a:endParaRPr>
                    </a:p>
                  </a:txBody>
                  <a:tcPr>
                    <a:solidFill>
                      <a:schemeClr val="accent5">
                        <a:lumMod val="20000"/>
                        <a:lumOff val="80000"/>
                      </a:schemeClr>
                    </a:solidFill>
                  </a:tcPr>
                </a:tc>
                <a:tc>
                  <a:txBody>
                    <a:bodyPr/>
                    <a:lstStyle/>
                    <a:p>
                      <a:pPr algn="ctr"/>
                      <a:r>
                        <a:rPr lang="en-GB" sz="1200" b="0">
                          <a:solidFill>
                            <a:schemeClr val="tx1"/>
                          </a:solidFill>
                          <a:hlinkClick r:id="rId17"/>
                        </a:rPr>
                        <a:t>Rights of Women</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439491641"/>
                  </a:ext>
                </a:extLst>
              </a:tr>
            </a:tbl>
          </a:graphicData>
        </a:graphic>
      </p:graphicFrame>
      <p:sp>
        <p:nvSpPr>
          <p:cNvPr id="5" name="TextBox 4">
            <a:extLst>
              <a:ext uri="{FF2B5EF4-FFF2-40B4-BE49-F238E27FC236}">
                <a16:creationId xmlns:a16="http://schemas.microsoft.com/office/drawing/2014/main" id="{95EB53A8-19D3-3B78-2515-889469292D5A}"/>
              </a:ext>
            </a:extLst>
          </p:cNvPr>
          <p:cNvSpPr txBox="1"/>
          <p:nvPr/>
        </p:nvSpPr>
        <p:spPr>
          <a:xfrm>
            <a:off x="110885" y="6437207"/>
            <a:ext cx="4698722" cy="369332"/>
          </a:xfrm>
          <a:prstGeom prst="rect">
            <a:avLst/>
          </a:prstGeom>
          <a:noFill/>
        </p:spPr>
        <p:txBody>
          <a:bodyPr wrap="none" rtlCol="0">
            <a:spAutoFit/>
          </a:bodyPr>
          <a:lstStyle/>
          <a:p>
            <a:r>
              <a:rPr lang="en-GB"/>
              <a:t>More information available on the next slide</a:t>
            </a:r>
          </a:p>
        </p:txBody>
      </p:sp>
    </p:spTree>
    <p:extLst>
      <p:ext uri="{BB962C8B-B14F-4D97-AF65-F5344CB8AC3E}">
        <p14:creationId xmlns:p14="http://schemas.microsoft.com/office/powerpoint/2010/main" val="409439883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1" title="What can we do to support children and families who have been impacted by domestic abuse?">
            <a:hlinkClick r:id="" action="ppaction://media"/>
            <a:extLst>
              <a:ext uri="{FF2B5EF4-FFF2-40B4-BE49-F238E27FC236}">
                <a16:creationId xmlns:a16="http://schemas.microsoft.com/office/drawing/2014/main" id="{83A02B89-739B-3A62-0DF5-558125380472}"/>
              </a:ext>
            </a:extLst>
          </p:cNvPr>
          <p:cNvPicPr>
            <a:picLocks noRot="1" noChangeAspect="1"/>
          </p:cNvPicPr>
          <p:nvPr>
            <a:videoFile r:link="rId1"/>
          </p:nvPr>
        </p:nvPicPr>
        <p:blipFill>
          <a:blip r:embed="rId3"/>
          <a:stretch>
            <a:fillRect/>
          </a:stretch>
        </p:blipFill>
        <p:spPr>
          <a:xfrm>
            <a:off x="1422400" y="1349829"/>
            <a:ext cx="8853714" cy="5135563"/>
          </a:xfrm>
          <a:prstGeom prst="rect">
            <a:avLst/>
          </a:prstGeom>
        </p:spPr>
      </p:pic>
      <p:sp>
        <p:nvSpPr>
          <p:cNvPr id="6" name="Title 1">
            <a:extLst>
              <a:ext uri="{FF2B5EF4-FFF2-40B4-BE49-F238E27FC236}">
                <a16:creationId xmlns:a16="http://schemas.microsoft.com/office/drawing/2014/main" id="{668E1E28-3BD5-4FAF-58CE-D5AD7E7B55C5}"/>
              </a:ext>
            </a:extLst>
          </p:cNvPr>
          <p:cNvSpPr txBox="1">
            <a:spLocks/>
          </p:cNvSpPr>
          <p:nvPr/>
        </p:nvSpPr>
        <p:spPr>
          <a:xfrm>
            <a:off x="0" y="51461"/>
            <a:ext cx="4736335" cy="717796"/>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Responding to Domestic Abuse</a:t>
            </a:r>
          </a:p>
        </p:txBody>
      </p:sp>
      <p:sp>
        <p:nvSpPr>
          <p:cNvPr id="7" name="TextBox 6">
            <a:extLst>
              <a:ext uri="{FF2B5EF4-FFF2-40B4-BE49-F238E27FC236}">
                <a16:creationId xmlns:a16="http://schemas.microsoft.com/office/drawing/2014/main" id="{1CF0587A-0920-0D13-6753-3AA34C817B2F}"/>
              </a:ext>
            </a:extLst>
          </p:cNvPr>
          <p:cNvSpPr txBox="1"/>
          <p:nvPr/>
        </p:nvSpPr>
        <p:spPr>
          <a:xfrm>
            <a:off x="4876799" y="151380"/>
            <a:ext cx="7053943" cy="523220"/>
          </a:xfrm>
          <a:prstGeom prst="rect">
            <a:avLst/>
          </a:prstGeom>
          <a:noFill/>
        </p:spPr>
        <p:txBody>
          <a:bodyPr wrap="square">
            <a:spAutoFit/>
          </a:bodyPr>
          <a:lstStyle/>
          <a:p>
            <a:pPr>
              <a:defRPr/>
            </a:pPr>
            <a:r>
              <a:rPr kumimoji="0" lang="en-US" sz="1400" u="none" strike="noStrike" kern="1200" cap="none" spc="0" normalizeH="0" baseline="0" noProof="0">
                <a:ln>
                  <a:noFill/>
                </a:ln>
                <a:effectLst/>
                <a:uLnTx/>
                <a:uFillTx/>
                <a:latin typeface="Arial"/>
                <a:ea typeface="+mn-ea"/>
                <a:cs typeface="Arial"/>
              </a:rPr>
              <a:t>For further details on supporting children and families impacted by domestic abuse watch this short video (4:45) by NSPCC.</a:t>
            </a:r>
          </a:p>
        </p:txBody>
      </p:sp>
      <p:pic>
        <p:nvPicPr>
          <p:cNvPr id="2" name="Picture 1">
            <a:hlinkClick r:id="rId4" action="ppaction://hlinksldjump"/>
            <a:extLst>
              <a:ext uri="{FF2B5EF4-FFF2-40B4-BE49-F238E27FC236}">
                <a16:creationId xmlns:a16="http://schemas.microsoft.com/office/drawing/2014/main" id="{78C54443-3566-54D4-086D-6F58E5E0BF2B}"/>
              </a:ext>
            </a:extLst>
          </p:cNvPr>
          <p:cNvPicPr>
            <a:picLocks noChangeAspect="1"/>
          </p:cNvPicPr>
          <p:nvPr/>
        </p:nvPicPr>
        <p:blipFill>
          <a:blip r:embed="rId5"/>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413212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1CA6478-70F4-957C-C3D4-8FF904F8FD2A}"/>
              </a:ext>
            </a:extLst>
          </p:cNvPr>
          <p:cNvSpPr txBox="1"/>
          <p:nvPr/>
        </p:nvSpPr>
        <p:spPr>
          <a:xfrm>
            <a:off x="10173627" y="1445835"/>
            <a:ext cx="1895330" cy="4524315"/>
          </a:xfrm>
          <a:prstGeom prst="rect">
            <a:avLst/>
          </a:prstGeom>
          <a:noFill/>
        </p:spPr>
        <p:txBody>
          <a:bodyPr wrap="square" rtlCol="0">
            <a:spAutoFit/>
          </a:bodyPr>
          <a:lstStyle/>
          <a:p>
            <a:endParaRPr lang="en-GB" sz="1200"/>
          </a:p>
          <a:p>
            <a:endParaRPr lang="en-GB" sz="1200"/>
          </a:p>
          <a:p>
            <a:endParaRPr lang="en-GB" sz="1200"/>
          </a:p>
          <a:p>
            <a:endParaRPr lang="en-GB" sz="1200"/>
          </a:p>
          <a:p>
            <a:endParaRPr lang="en-GB" sz="1200"/>
          </a:p>
          <a:p>
            <a:pPr algn="ctr"/>
            <a:endParaRPr lang="en-GB" sz="1200"/>
          </a:p>
          <a:p>
            <a:pPr algn="ctr"/>
            <a:endParaRPr lang="en-GB" sz="1200"/>
          </a:p>
          <a:p>
            <a:pPr algn="ctr"/>
            <a:r>
              <a:rPr lang="en-GB" sz="1200"/>
              <a:t>Click the above image to listen to a Podcast from Research in Practice where </a:t>
            </a:r>
            <a:r>
              <a:rPr lang="en-GB" sz="1200" b="0" i="0">
                <a:effectLst/>
                <a:highlight>
                  <a:srgbClr val="FFFFFF"/>
                </a:highlight>
              </a:rPr>
              <a:t>Dez Holmes, Director of Research in Practice and Research in Practice for Adults talks to Danielle Turney and Beth Tarleton, the authors of a recent strategic briefing on supporting parents with learning difficulties.</a:t>
            </a:r>
          </a:p>
          <a:p>
            <a:pPr algn="ctr"/>
            <a:endParaRPr lang="en-GB" sz="1200">
              <a:highlight>
                <a:srgbClr val="FFFFFF"/>
              </a:highlight>
            </a:endParaRPr>
          </a:p>
          <a:p>
            <a:pPr algn="ctr"/>
            <a:r>
              <a:rPr lang="en-GB" sz="1200">
                <a:highlight>
                  <a:srgbClr val="FFFFFF"/>
                </a:highlight>
              </a:rPr>
              <a:t>The podcast is under 1 hour in length. </a:t>
            </a:r>
            <a:endParaRPr lang="en-GB" sz="1200"/>
          </a:p>
          <a:p>
            <a:endParaRPr lang="en-GB" sz="1200"/>
          </a:p>
        </p:txBody>
      </p:sp>
      <p:pic>
        <p:nvPicPr>
          <p:cNvPr id="1026" name="Picture 2" descr="Audiobook concept illustration">
            <a:hlinkClick r:id="rId3"/>
            <a:extLst>
              <a:ext uri="{FF2B5EF4-FFF2-40B4-BE49-F238E27FC236}">
                <a16:creationId xmlns:a16="http://schemas.microsoft.com/office/drawing/2014/main" id="{1DEF4F3A-EC65-466A-36E2-48C0F92CCE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41415" y="887850"/>
            <a:ext cx="1666746" cy="166674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5"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6"/>
          <a:stretch>
            <a:fillRect/>
          </a:stretch>
        </p:blipFill>
        <p:spPr>
          <a:xfrm>
            <a:off x="11567859" y="6253587"/>
            <a:ext cx="512621" cy="526474"/>
          </a:xfrm>
          <a:prstGeom prst="rect">
            <a:avLst/>
          </a:prstGeom>
        </p:spPr>
      </p:pic>
      <p:sp>
        <p:nvSpPr>
          <p:cNvPr id="3" name="Title 1">
            <a:extLst>
              <a:ext uri="{FF2B5EF4-FFF2-40B4-BE49-F238E27FC236}">
                <a16:creationId xmlns:a16="http://schemas.microsoft.com/office/drawing/2014/main" id="{7D78A445-F6D4-7BCA-574F-883BC7686552}"/>
              </a:ext>
            </a:extLst>
          </p:cNvPr>
          <p:cNvSpPr txBox="1">
            <a:spLocks/>
          </p:cNvSpPr>
          <p:nvPr/>
        </p:nvSpPr>
        <p:spPr>
          <a:xfrm>
            <a:off x="0" y="51461"/>
            <a:ext cx="10823944"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learning and communication needs of family / carers</a:t>
            </a:r>
          </a:p>
        </p:txBody>
      </p:sp>
      <p:graphicFrame>
        <p:nvGraphicFramePr>
          <p:cNvPr id="6" name="Table 5">
            <a:extLst>
              <a:ext uri="{FF2B5EF4-FFF2-40B4-BE49-F238E27FC236}">
                <a16:creationId xmlns:a16="http://schemas.microsoft.com/office/drawing/2014/main" id="{7A063A97-6E80-6955-7A8D-4CF44A8B4FAC}"/>
              </a:ext>
            </a:extLst>
          </p:cNvPr>
          <p:cNvGraphicFramePr>
            <a:graphicFrameLocks noGrp="1"/>
          </p:cNvGraphicFramePr>
          <p:nvPr>
            <p:extLst>
              <p:ext uri="{D42A27DB-BD31-4B8C-83A1-F6EECF244321}">
                <p14:modId xmlns:p14="http://schemas.microsoft.com/office/powerpoint/2010/main" val="2866396405"/>
              </p:ext>
            </p:extLst>
          </p:nvPr>
        </p:nvGraphicFramePr>
        <p:xfrm>
          <a:off x="111519" y="778416"/>
          <a:ext cx="9874453" cy="5852160"/>
        </p:xfrm>
        <a:graphic>
          <a:graphicData uri="http://schemas.openxmlformats.org/drawingml/2006/table">
            <a:tbl>
              <a:tblPr firstRow="1" bandRow="1">
                <a:tableStyleId>{5C22544A-7EE6-4342-B048-85BDC9FD1C3A}</a:tableStyleId>
              </a:tblPr>
              <a:tblGrid>
                <a:gridCol w="4307428">
                  <a:extLst>
                    <a:ext uri="{9D8B030D-6E8A-4147-A177-3AD203B41FA5}">
                      <a16:colId xmlns:a16="http://schemas.microsoft.com/office/drawing/2014/main" val="1106894679"/>
                    </a:ext>
                  </a:extLst>
                </a:gridCol>
                <a:gridCol w="5567025">
                  <a:extLst>
                    <a:ext uri="{9D8B030D-6E8A-4147-A177-3AD203B41FA5}">
                      <a16:colId xmlns:a16="http://schemas.microsoft.com/office/drawing/2014/main" val="1130845598"/>
                    </a:ext>
                  </a:extLst>
                </a:gridCol>
              </a:tblGrid>
              <a:tr h="1339260">
                <a:tc>
                  <a:txBody>
                    <a:bodyPr/>
                    <a:lstStyle/>
                    <a:p>
                      <a:pPr algn="ctr"/>
                      <a:r>
                        <a:rPr lang="en-GB" sz="1200" b="0">
                          <a:solidFill>
                            <a:srgbClr val="0B0C0C"/>
                          </a:solidFill>
                          <a:ea typeface="+mn-lt"/>
                          <a:cs typeface="+mn-lt"/>
                        </a:rPr>
                        <a:t>The </a:t>
                      </a:r>
                      <a:r>
                        <a:rPr lang="en-GB" sz="1200" b="0" u="sng">
                          <a:solidFill>
                            <a:srgbClr val="1D70B8"/>
                          </a:solidFill>
                          <a:ea typeface="+mn-lt"/>
                          <a:cs typeface="+mn-lt"/>
                          <a:hlinkClick r:id="rId7"/>
                        </a:rPr>
                        <a:t>Equality Act</a:t>
                      </a:r>
                      <a:r>
                        <a:rPr lang="en-GB" sz="1200" b="0">
                          <a:solidFill>
                            <a:srgbClr val="0B0C0C"/>
                          </a:solidFill>
                          <a:ea typeface="+mn-lt"/>
                          <a:cs typeface="+mn-lt"/>
                        </a:rPr>
                        <a:t> (2010) places a statutory duty on employers, healthcare settings and wider society to make </a:t>
                      </a:r>
                      <a:r>
                        <a:rPr lang="en-GB" sz="1200" b="0" u="sng">
                          <a:solidFill>
                            <a:srgbClr val="1D70B8"/>
                          </a:solidFill>
                          <a:ea typeface="+mn-lt"/>
                          <a:cs typeface="+mn-lt"/>
                          <a:hlinkClick r:id="rId8"/>
                        </a:rPr>
                        <a:t>reasonable adjustments</a:t>
                      </a:r>
                      <a:r>
                        <a:rPr lang="en-GB" sz="1200" b="0">
                          <a:solidFill>
                            <a:srgbClr val="0B0C0C"/>
                          </a:solidFill>
                          <a:ea typeface="+mn-lt"/>
                          <a:cs typeface="+mn-lt"/>
                        </a:rPr>
                        <a:t> to ensure equity of access to services for people with a disability, by making changes in their approach or provision.</a:t>
                      </a:r>
                    </a:p>
                    <a:p>
                      <a:pPr algn="ctr"/>
                      <a:endParaRPr lang="en-GB" sz="1200" b="0">
                        <a:solidFill>
                          <a:srgbClr val="0B0C0C"/>
                        </a:solidFill>
                        <a:ea typeface="Calibri"/>
                        <a:cs typeface="Arial" panose="020B0604020202020204" pitchFamily="34" charset="0"/>
                      </a:endParaRPr>
                    </a:p>
                    <a:p>
                      <a:pPr algn="ctr"/>
                      <a:r>
                        <a:rPr lang="en-US" sz="1200" b="0" kern="1200">
                          <a:solidFill>
                            <a:srgbClr val="0B0C0C"/>
                          </a:solidFill>
                          <a:latin typeface="+mn-lt"/>
                          <a:ea typeface="+mn-lt"/>
                          <a:cs typeface="+mn-lt"/>
                        </a:rPr>
                        <a:t>This</a:t>
                      </a:r>
                      <a:r>
                        <a:rPr lang="en-US" sz="1200" b="0">
                          <a:solidFill>
                            <a:schemeClr val="accent1"/>
                          </a:solidFill>
                          <a:ea typeface="+mn-lt"/>
                          <a:cs typeface="+mn-lt"/>
                        </a:rPr>
                        <a:t> </a:t>
                      </a:r>
                      <a:r>
                        <a:rPr lang="en-US" sz="1200" b="0">
                          <a:solidFill>
                            <a:schemeClr val="accent1"/>
                          </a:solidFill>
                          <a:ea typeface="+mn-lt"/>
                          <a:cs typeface="+mn-lt"/>
                          <a:hlinkClick r:id="rId9"/>
                        </a:rPr>
                        <a:t>All our Health </a:t>
                      </a:r>
                      <a:r>
                        <a:rPr lang="en-US" sz="1200" b="0" kern="1200">
                          <a:solidFill>
                            <a:srgbClr val="0B0C0C"/>
                          </a:solidFill>
                          <a:latin typeface="+mn-lt"/>
                          <a:ea typeface="+mn-lt"/>
                          <a:cs typeface="+mn-lt"/>
                        </a:rPr>
                        <a:t>guide may be useful to consider. </a:t>
                      </a:r>
                      <a:endParaRPr lang="en-GB" sz="1200" b="0" kern="1200">
                        <a:solidFill>
                          <a:srgbClr val="0B0C0C"/>
                        </a:solidFill>
                        <a:latin typeface="+mn-lt"/>
                        <a:ea typeface="+mn-lt"/>
                        <a:cs typeface="+mn-lt"/>
                      </a:endParaRPr>
                    </a:p>
                  </a:txBody>
                  <a:tcPr>
                    <a:solidFill>
                      <a:srgbClr val="D2B3FB"/>
                    </a:solidFill>
                  </a:tcPr>
                </a:tc>
                <a:tc rowSpan="3">
                  <a:txBody>
                    <a:bodyPr/>
                    <a:lstStyle/>
                    <a:p>
                      <a:pPr algn="ctr"/>
                      <a:endParaRPr lang="en-US" sz="1200" b="0" u="none">
                        <a:solidFill>
                          <a:schemeClr val="tx1"/>
                        </a:solidFill>
                        <a:cs typeface="Arial" panose="020B0604020202020204" pitchFamily="34" charset="0"/>
                      </a:endParaRPr>
                    </a:p>
                    <a:p>
                      <a:pPr algn="ctr"/>
                      <a:r>
                        <a:rPr lang="en-US" sz="1200" b="0" u="none">
                          <a:solidFill>
                            <a:schemeClr val="tx1"/>
                          </a:solidFill>
                          <a:cs typeface="Arial" panose="020B0604020202020204" pitchFamily="34" charset="0"/>
                        </a:rPr>
                        <a:t>LPFT’s </a:t>
                      </a:r>
                      <a:r>
                        <a:rPr lang="en-US" sz="1200" b="0" u="none">
                          <a:solidFill>
                            <a:schemeClr val="accent5">
                              <a:lumMod val="75000"/>
                            </a:schemeClr>
                          </a:solidFill>
                          <a:cs typeface="Arial" panose="020B0604020202020204" pitchFamily="34" charset="0"/>
                          <a:hlinkClick r:id="rId10"/>
                        </a:rPr>
                        <a:t>Learning </a:t>
                      </a:r>
                      <a:r>
                        <a:rPr lang="en-US" sz="1200" b="0">
                          <a:solidFill>
                            <a:schemeClr val="accent5">
                              <a:lumMod val="75000"/>
                            </a:schemeClr>
                          </a:solidFill>
                          <a:cs typeface="Arial" panose="020B0604020202020204" pitchFamily="34" charset="0"/>
                          <a:hlinkClick r:id="rId10"/>
                        </a:rPr>
                        <a:t>Disability Service &amp; Autism </a:t>
                      </a:r>
                      <a:r>
                        <a:rPr lang="en-US" sz="1200" b="0">
                          <a:solidFill>
                            <a:schemeClr val="tx1"/>
                          </a:solidFill>
                          <a:cs typeface="Arial" panose="020B0604020202020204" pitchFamily="34" charset="0"/>
                          <a:hlinkClick r:id="rId10"/>
                        </a:rPr>
                        <a:t>service </a:t>
                      </a:r>
                      <a:r>
                        <a:rPr lang="en-US" sz="1200" b="0">
                          <a:solidFill>
                            <a:schemeClr val="tx1"/>
                          </a:solidFill>
                          <a:cs typeface="Arial" panose="020B0604020202020204" pitchFamily="34" charset="0"/>
                        </a:rPr>
                        <a:t>work with service users, families, social care and health partners to enable adults with a learning disability and/or autism living in Lincolnshire to receive the right care in the right place at the right time. </a:t>
                      </a:r>
                    </a:p>
                    <a:p>
                      <a:pPr algn="ctr"/>
                      <a:endParaRPr lang="en-US" sz="1200" b="0">
                        <a:solidFill>
                          <a:schemeClr val="tx1"/>
                        </a:solidFill>
                        <a:cs typeface="Arial" panose="020B0604020202020204" pitchFamily="34" charset="0"/>
                      </a:endParaRPr>
                    </a:p>
                    <a:p>
                      <a:pPr algn="ctr"/>
                      <a:r>
                        <a:rPr lang="en-US" sz="1200" b="0">
                          <a:solidFill>
                            <a:schemeClr val="tx1"/>
                          </a:solidFill>
                          <a:cs typeface="Arial" panose="020B0604020202020204" pitchFamily="34" charset="0"/>
                        </a:rPr>
                        <a:t>The LPFT </a:t>
                      </a:r>
                      <a:r>
                        <a:rPr lang="en-US" sz="1200" b="0">
                          <a:solidFill>
                            <a:schemeClr val="accent5">
                              <a:lumMod val="75000"/>
                            </a:schemeClr>
                          </a:solidFill>
                          <a:cs typeface="Arial" panose="020B0604020202020204" pitchFamily="34" charset="0"/>
                        </a:rPr>
                        <a:t>V</a:t>
                      </a:r>
                      <a:r>
                        <a:rPr lang="en-US" sz="1200" b="0">
                          <a:solidFill>
                            <a:schemeClr val="accent5">
                              <a:lumMod val="75000"/>
                            </a:schemeClr>
                          </a:solidFill>
                          <a:cs typeface="Arial" panose="020B0604020202020204" pitchFamily="34" charset="0"/>
                          <a:hlinkClick r:id="rId11">
                            <a:extLst>
                              <a:ext uri="{A12FA001-AC4F-418D-AE19-62706E023703}">
                                <ahyp:hlinkClr xmlns:ahyp="http://schemas.microsoft.com/office/drawing/2018/hyperlinkcolor" val="tx"/>
                              </a:ext>
                            </a:extLst>
                          </a:hlinkClick>
                        </a:rPr>
                        <a:t>irtual Autism Hub</a:t>
                      </a:r>
                      <a:r>
                        <a:rPr lang="en-US" sz="1200" b="0">
                          <a:solidFill>
                            <a:schemeClr val="tx1"/>
                          </a:solidFill>
                          <a:cs typeface="Arial" panose="020B0604020202020204" pitchFamily="34" charset="0"/>
                        </a:rPr>
                        <a:t> </a:t>
                      </a:r>
                      <a:r>
                        <a:rPr lang="en-GB" sz="1200" b="0" i="0" u="none" strike="noStrike">
                          <a:solidFill>
                            <a:srgbClr val="000000"/>
                          </a:solidFill>
                          <a:effectLst/>
                        </a:rPr>
                        <a:t>provides advice and support on Autism. </a:t>
                      </a:r>
                    </a:p>
                    <a:p>
                      <a:pPr algn="ctr"/>
                      <a:endParaRPr lang="en-GB" sz="1200" b="0">
                        <a:solidFill>
                          <a:srgbClr val="000000"/>
                        </a:solidFill>
                      </a:endParaRPr>
                    </a:p>
                    <a:p>
                      <a:pPr algn="ctr"/>
                      <a:r>
                        <a:rPr lang="en-GB" sz="1200" b="0" i="0" u="none" strike="noStrike">
                          <a:solidFill>
                            <a:srgbClr val="000000"/>
                          </a:solidFill>
                          <a:effectLst/>
                          <a:hlinkClick r:id="rId12"/>
                        </a:rPr>
                        <a:t>How Are You Lincolnshire </a:t>
                      </a:r>
                      <a:r>
                        <a:rPr lang="en-GB" sz="1200" b="0" i="0" u="none" strike="noStrike">
                          <a:solidFill>
                            <a:srgbClr val="000000"/>
                          </a:solidFill>
                          <a:effectLst/>
                        </a:rPr>
                        <a:t>can identify services that support throughout Lincolnshire. </a:t>
                      </a:r>
                      <a:r>
                        <a:rPr lang="en-GB" sz="1200" b="0" i="0">
                          <a:solidFill>
                            <a:srgbClr val="000000"/>
                          </a:solidFill>
                          <a:effectLst/>
                          <a:highlight>
                            <a:srgbClr val="F5F5F5"/>
                          </a:highlight>
                        </a:rPr>
                        <a:t>​</a:t>
                      </a:r>
                    </a:p>
                    <a:p>
                      <a:pPr algn="ctr"/>
                      <a:endParaRPr lang="en-GB" sz="1200" b="0" i="0">
                        <a:solidFill>
                          <a:srgbClr val="000000"/>
                        </a:solidFill>
                        <a:effectLst/>
                        <a:highlight>
                          <a:srgbClr val="F5F5F5"/>
                        </a:high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Arial" panose="020B0604020202020204" pitchFamily="34" charset="0"/>
                        </a:rPr>
                        <a:t>If the carer has a care and/or support need, support from Adult Social Care may be required or in place. </a:t>
                      </a:r>
                      <a:r>
                        <a:rPr lang="en-US" sz="1200" b="0" i="0" u="none" strike="noStrike" kern="1200">
                          <a:solidFill>
                            <a:srgbClr val="0070C0"/>
                          </a:solidFill>
                          <a:effectLst/>
                          <a:latin typeface="+mn-lt"/>
                          <a:ea typeface="+mn-ea"/>
                          <a:cs typeface="+mn-cs"/>
                          <a:hlinkClick r:id="rId13">
                            <a:extLst>
                              <a:ext uri="{A12FA001-AC4F-418D-AE19-62706E023703}">
                                <ahyp:hlinkClr xmlns:ahyp="http://schemas.microsoft.com/office/drawing/2018/hyperlinkcolor" val="tx"/>
                              </a:ext>
                            </a:extLst>
                          </a:hlinkClick>
                        </a:rPr>
                        <a:t>This website </a:t>
                      </a:r>
                      <a:r>
                        <a:rPr lang="en-US" sz="1200" b="0" i="0" u="none" strike="noStrike" kern="1200">
                          <a:solidFill>
                            <a:srgbClr val="000000"/>
                          </a:solidFill>
                          <a:effectLst/>
                          <a:latin typeface="+mn-lt"/>
                          <a:ea typeface="+mn-ea"/>
                          <a:cs typeface="+mn-cs"/>
                        </a:rPr>
                        <a:t>provides an overview of services, support and details on adult safeguarding processes.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a:solidFill>
                          <a:srgbClr val="000000"/>
                        </a:solidFill>
                        <a:highlight>
                          <a:srgbClr val="F5F5F5"/>
                        </a:highlight>
                        <a:cs typeface="Arial" panose="020B0604020202020204" pitchFamily="34" charset="0"/>
                      </a:endParaRPr>
                    </a:p>
                    <a:p>
                      <a:pPr algn="ctr"/>
                      <a:r>
                        <a:rPr lang="en-US" sz="1200" b="0">
                          <a:solidFill>
                            <a:srgbClr val="000000"/>
                          </a:solidFill>
                          <a:cs typeface="Arial" panose="020B0604020202020204" pitchFamily="34" charset="0"/>
                        </a:rPr>
                        <a:t>Where there is a need for advocacy, please visit </a:t>
                      </a:r>
                      <a:r>
                        <a:rPr lang="en-US" sz="1200" b="0">
                          <a:solidFill>
                            <a:srgbClr val="005EB7"/>
                          </a:solidFill>
                          <a:cs typeface="Arial" panose="020B0604020202020204" pitchFamily="34" charset="0"/>
                          <a:hlinkClick r:id="rId14"/>
                        </a:rPr>
                        <a:t>Voiceability</a:t>
                      </a:r>
                      <a:r>
                        <a:rPr lang="en-US" sz="1200" b="0">
                          <a:solidFill>
                            <a:srgbClr val="000000"/>
                          </a:solidFill>
                          <a:cs typeface="Arial" panose="020B0604020202020204" pitchFamily="34" charset="0"/>
                        </a:rPr>
                        <a:t> for more details.</a:t>
                      </a:r>
                      <a:endParaRPr lang="en-US" sz="1200" b="0">
                        <a:solidFill>
                          <a:srgbClr val="FFFFFF"/>
                        </a:solidFill>
                        <a:cs typeface="Arial" panose="020B0604020202020204" pitchFamily="34" charset="0"/>
                      </a:endParaRPr>
                    </a:p>
                  </a:txBody>
                  <a:tcPr>
                    <a:solidFill>
                      <a:schemeClr val="accent5">
                        <a:lumMod val="40000"/>
                        <a:lumOff val="60000"/>
                      </a:schemeClr>
                    </a:solidFill>
                  </a:tcPr>
                </a:tc>
                <a:extLst>
                  <a:ext uri="{0D108BD9-81ED-4DB2-BD59-A6C34878D82A}">
                    <a16:rowId xmlns:a16="http://schemas.microsoft.com/office/drawing/2014/main" val="900883538"/>
                  </a:ext>
                </a:extLst>
              </a:tr>
              <a:tr h="8035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cs typeface="Arial" panose="020B0604020202020204" pitchFamily="34" charset="0"/>
                        </a:rPr>
                        <a:t>The </a:t>
                      </a:r>
                      <a:r>
                        <a:rPr lang="en-US" sz="1200" b="0">
                          <a:solidFill>
                            <a:srgbClr val="0070C0"/>
                          </a:solidFill>
                          <a:cs typeface="Arial" panose="020B0604020202020204" pitchFamily="34" charset="0"/>
                          <a:hlinkClick r:id="rId15">
                            <a:extLst>
                              <a:ext uri="{A12FA001-AC4F-418D-AE19-62706E023703}">
                                <ahyp:hlinkClr xmlns:ahyp="http://schemas.microsoft.com/office/drawing/2018/hyperlinkcolor" val="tx"/>
                              </a:ext>
                            </a:extLst>
                          </a:hlinkClick>
                        </a:rPr>
                        <a:t>ABCs of inclusion</a:t>
                      </a:r>
                      <a:r>
                        <a:rPr lang="en-US" sz="1200" b="0">
                          <a:solidFill>
                            <a:schemeClr val="tx1"/>
                          </a:solidFill>
                          <a:cs typeface="Arial" panose="020B0604020202020204" pitchFamily="34" charset="0"/>
                        </a:rPr>
                        <a:t> are a good place to start in relation to communication and empowerment.</a:t>
                      </a:r>
                      <a:endParaRPr lang="en-US" sz="1200" b="0">
                        <a:solidFill>
                          <a:schemeClr val="tx1"/>
                        </a:solidFill>
                      </a:endParaRPr>
                    </a:p>
                    <a:p>
                      <a:pPr algn="ctr"/>
                      <a:endParaRPr lang="en-GB" sz="1200" b="0"/>
                    </a:p>
                  </a:txBody>
                  <a:tcPr>
                    <a:solidFill>
                      <a:schemeClr val="accent5">
                        <a:lumMod val="40000"/>
                        <a:lumOff val="60000"/>
                      </a:schemeClr>
                    </a:solidFill>
                  </a:tcPr>
                </a:tc>
                <a:tc vMerge="1">
                  <a:txBody>
                    <a:bodyPr/>
                    <a:lstStyle/>
                    <a:p>
                      <a:endParaRPr lang="en-GB"/>
                    </a:p>
                  </a:txBody>
                  <a:tcPr/>
                </a:tc>
                <a:extLst>
                  <a:ext uri="{0D108BD9-81ED-4DB2-BD59-A6C34878D82A}">
                    <a16:rowId xmlns:a16="http://schemas.microsoft.com/office/drawing/2014/main" val="3152375424"/>
                  </a:ext>
                </a:extLst>
              </a:tr>
              <a:tr h="1209725">
                <a:tc>
                  <a:txBody>
                    <a:bodyPr/>
                    <a:lstStyle/>
                    <a:p>
                      <a:pPr algn="ctr"/>
                      <a:endParaRPr lang="en-US" sz="1200" b="0">
                        <a:solidFill>
                          <a:srgbClr val="0070C0"/>
                        </a:solidFill>
                        <a:cs typeface="Arial"/>
                        <a:hlinkClick r:id="rId16">
                          <a:extLst>
                            <a:ext uri="{A12FA001-AC4F-418D-AE19-62706E023703}">
                              <ahyp:hlinkClr xmlns:ahyp="http://schemas.microsoft.com/office/drawing/2018/hyperlinkcolor" val="tx"/>
                            </a:ext>
                          </a:extLst>
                        </a:hlinkClick>
                      </a:endParaRPr>
                    </a:p>
                    <a:p>
                      <a:pPr algn="ctr"/>
                      <a:r>
                        <a:rPr lang="en-US" sz="1200" b="0">
                          <a:solidFill>
                            <a:srgbClr val="0070C0"/>
                          </a:solidFill>
                          <a:cs typeface="Arial"/>
                          <a:hlinkClick r:id="rId16">
                            <a:extLst>
                              <a:ext uri="{A12FA001-AC4F-418D-AE19-62706E023703}">
                                <ahyp:hlinkClr xmlns:ahyp="http://schemas.microsoft.com/office/drawing/2018/hyperlinkcolor" val="tx"/>
                              </a:ext>
                            </a:extLst>
                          </a:hlinkClick>
                        </a:rPr>
                        <a:t>Research in Practice</a:t>
                      </a:r>
                      <a:r>
                        <a:rPr lang="en-US" sz="1200" b="0">
                          <a:solidFill>
                            <a:schemeClr val="tx1"/>
                          </a:solidFill>
                          <a:cs typeface="Arial"/>
                        </a:rPr>
                        <a:t> offers more on working practice, research and challenges.</a:t>
                      </a:r>
                    </a:p>
                    <a:p>
                      <a:pPr algn="ctr"/>
                      <a:endParaRPr lang="en-US" sz="1200" b="0">
                        <a:solidFill>
                          <a:schemeClr val="tx1"/>
                        </a:solidFill>
                        <a:cs typeface="Arial"/>
                      </a:endParaRPr>
                    </a:p>
                    <a:p>
                      <a:pPr algn="ctr"/>
                      <a:r>
                        <a:rPr lang="en-US" sz="1200" b="0" u="none" kern="1200">
                          <a:solidFill>
                            <a:schemeClr val="tx1"/>
                          </a:solidFill>
                          <a:latin typeface="+mn-lt"/>
                          <a:ea typeface="+mn-ea"/>
                          <a:cs typeface="Arial"/>
                        </a:rPr>
                        <a:t>Additional resources are also available from </a:t>
                      </a:r>
                      <a:r>
                        <a:rPr lang="en-US" sz="1200" b="0">
                          <a:solidFill>
                            <a:srgbClr val="0070C0"/>
                          </a:solidFill>
                          <a:ea typeface="+mn-lt"/>
                          <a:cs typeface="+mn-lt"/>
                          <a:hlinkClick r:id="rId17">
                            <a:extLst>
                              <a:ext uri="{A12FA001-AC4F-418D-AE19-62706E023703}">
                                <ahyp:hlinkClr xmlns:ahyp="http://schemas.microsoft.com/office/drawing/2018/hyperlinkcolor" val="tx"/>
                              </a:ext>
                            </a:extLst>
                          </a:hlinkClick>
                        </a:rPr>
                        <a:t>IRISS</a:t>
                      </a:r>
                      <a:r>
                        <a:rPr lang="en-US" sz="1200" b="0">
                          <a:solidFill>
                            <a:schemeClr val="tx1"/>
                          </a:solidFill>
                          <a:ea typeface="+mn-lt"/>
                          <a:cs typeface="+mn-lt"/>
                        </a:rPr>
                        <a:t> and </a:t>
                      </a:r>
                      <a:r>
                        <a:rPr lang="en-US" sz="1200" b="0">
                          <a:solidFill>
                            <a:srgbClr val="0070C0"/>
                          </a:solidFill>
                          <a:ea typeface="+mn-lt"/>
                          <a:cs typeface="+mn-lt"/>
                          <a:hlinkClick r:id="rId18">
                            <a:extLst>
                              <a:ext uri="{A12FA001-AC4F-418D-AE19-62706E023703}">
                                <ahyp:hlinkClr xmlns:ahyp="http://schemas.microsoft.com/office/drawing/2018/hyperlinkcolor" val="tx"/>
                              </a:ext>
                            </a:extLst>
                          </a:hlinkClick>
                        </a:rPr>
                        <a:t>Bristol University</a:t>
                      </a:r>
                      <a:r>
                        <a:rPr lang="en-US" sz="1200" b="0">
                          <a:solidFill>
                            <a:schemeClr val="tx1"/>
                          </a:solidFill>
                          <a:ea typeface="+mn-lt"/>
                          <a:cs typeface="+mn-lt"/>
                        </a:rPr>
                        <a:t> </a:t>
                      </a:r>
                    </a:p>
                    <a:p>
                      <a:pPr algn="ctr"/>
                      <a:endParaRPr lang="en-US" sz="1200" b="0">
                        <a:solidFill>
                          <a:schemeClr val="tx1"/>
                        </a:solidFill>
                        <a:ea typeface="+mn-lt"/>
                        <a:cs typeface="+mn-lt"/>
                      </a:endParaRPr>
                    </a:p>
                  </a:txBody>
                  <a:tcPr>
                    <a:solidFill>
                      <a:schemeClr val="accent6">
                        <a:lumMod val="40000"/>
                        <a:lumOff val="60000"/>
                      </a:schemeClr>
                    </a:solidFill>
                  </a:tcPr>
                </a:tc>
                <a:tc vMerge="1">
                  <a:txBody>
                    <a:bodyPr/>
                    <a:lstStyle/>
                    <a:p>
                      <a:endParaRPr lang="en-GB"/>
                    </a:p>
                  </a:txBody>
                  <a:tcPr/>
                </a:tc>
                <a:extLst>
                  <a:ext uri="{0D108BD9-81ED-4DB2-BD59-A6C34878D82A}">
                    <a16:rowId xmlns:a16="http://schemas.microsoft.com/office/drawing/2014/main" val="1199084757"/>
                  </a:ext>
                </a:extLst>
              </a:tr>
              <a:tr h="2249694">
                <a:tc>
                  <a:txBody>
                    <a:bodyPr/>
                    <a:lstStyle/>
                    <a:p>
                      <a:pPr algn="ctr"/>
                      <a:r>
                        <a:rPr lang="en-GB" sz="1200" b="0">
                          <a:solidFill>
                            <a:srgbClr val="333333"/>
                          </a:solidFill>
                          <a:cs typeface="Arial" panose="020B0604020202020204" pitchFamily="34" charset="0"/>
                          <a:hlinkClick r:id="rId19"/>
                        </a:rPr>
                        <a:t>CAFCASS</a:t>
                      </a:r>
                      <a:r>
                        <a:rPr lang="en-GB" sz="1200" b="0">
                          <a:solidFill>
                            <a:srgbClr val="333333"/>
                          </a:solidFill>
                          <a:cs typeface="Arial" panose="020B0604020202020204" pitchFamily="34" charset="0"/>
                        </a:rPr>
                        <a:t> </a:t>
                      </a:r>
                      <a:r>
                        <a:rPr lang="en-GB" sz="1200" b="0" kern="1200">
                          <a:solidFill>
                            <a:schemeClr val="tx1"/>
                          </a:solidFill>
                          <a:latin typeface="+mn-lt"/>
                          <a:ea typeface="+mn-ea"/>
                          <a:cs typeface="+mn-cs"/>
                        </a:rPr>
                        <a:t>have a range of tools available that can help to explore strengths, difficulties and ways to communicate</a:t>
                      </a:r>
                    </a:p>
                    <a:p>
                      <a:pPr algn="ctr"/>
                      <a:endParaRPr lang="en-US" sz="1200" b="0">
                        <a:solidFill>
                          <a:schemeClr val="tx1"/>
                        </a:solidFill>
                      </a:endParaRPr>
                    </a:p>
                    <a:p>
                      <a:pPr algn="ctr"/>
                      <a:endParaRPr lang="en-US" sz="1200" b="0">
                        <a:solidFill>
                          <a:schemeClr val="tx1"/>
                        </a:solidFill>
                      </a:endParaRPr>
                    </a:p>
                    <a:p>
                      <a:pPr algn="ctr"/>
                      <a:r>
                        <a:rPr lang="en-US" sz="1200" b="0">
                          <a:solidFill>
                            <a:schemeClr val="tx1"/>
                          </a:solidFill>
                        </a:rPr>
                        <a:t>There are additional specialist tools available that can help to explore a hypothesis. </a:t>
                      </a:r>
                    </a:p>
                    <a:p>
                      <a:pPr algn="ctr"/>
                      <a:endParaRPr lang="en-US" sz="1200" b="0">
                        <a:solidFill>
                          <a:schemeClr val="tx1"/>
                        </a:solidFill>
                      </a:endParaRPr>
                    </a:p>
                    <a:p>
                      <a:pPr algn="ctr"/>
                      <a:r>
                        <a:rPr lang="en-US" sz="1200" b="0">
                          <a:solidFill>
                            <a:schemeClr val="tx1"/>
                          </a:solidFill>
                        </a:rPr>
                        <a:t>This includes tools around Autism and Learning disability. If you would like to request access to these tools you can do so by emailing </a:t>
                      </a:r>
                      <a:r>
                        <a:rPr lang="en-US" sz="1200" b="0">
                          <a:solidFill>
                            <a:schemeClr val="tx1"/>
                          </a:solidFill>
                          <a:hlinkClick r:id="rId20"/>
                        </a:rPr>
                        <a:t>LSCP@lincolnshire.gov.uk</a:t>
                      </a:r>
                      <a:endParaRPr lang="en-US" sz="1200" b="0">
                        <a:solidFill>
                          <a:schemeClr val="tx1"/>
                        </a:solidFill>
                      </a:endParaRPr>
                    </a:p>
                    <a:p>
                      <a:pPr algn="ctr"/>
                      <a:endParaRPr lang="en-GB" sz="1200" b="0">
                        <a:solidFill>
                          <a:srgbClr val="333333"/>
                        </a:solidFill>
                        <a:cs typeface="Arial" panose="020B0604020202020204" pitchFamily="34" charset="0"/>
                      </a:endParaRPr>
                    </a:p>
                    <a:p>
                      <a:pPr algn="ctr"/>
                      <a:endParaRPr lang="en-GB" sz="1200" b="0" kern="1200">
                        <a:solidFill>
                          <a:schemeClr val="tx1"/>
                        </a:solidFill>
                        <a:latin typeface="+mn-lt"/>
                        <a:ea typeface="+mn-ea"/>
                        <a:cs typeface="+mn-cs"/>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21"/>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3215155724"/>
                  </a:ext>
                </a:extLst>
              </a:tr>
            </a:tbl>
          </a:graphicData>
        </a:graphic>
      </p:graphicFrame>
      <p:graphicFrame>
        <p:nvGraphicFramePr>
          <p:cNvPr id="2" name="Table 1">
            <a:extLst>
              <a:ext uri="{FF2B5EF4-FFF2-40B4-BE49-F238E27FC236}">
                <a16:creationId xmlns:a16="http://schemas.microsoft.com/office/drawing/2014/main" id="{DB06698E-40CB-43BE-2B6A-B3CBC868A44C}"/>
              </a:ext>
            </a:extLst>
          </p:cNvPr>
          <p:cNvGraphicFramePr>
            <a:graphicFrameLocks noGrp="1"/>
          </p:cNvGraphicFramePr>
          <p:nvPr>
            <p:extLst>
              <p:ext uri="{D42A27DB-BD31-4B8C-83A1-F6EECF244321}">
                <p14:modId xmlns:p14="http://schemas.microsoft.com/office/powerpoint/2010/main" val="4041513468"/>
              </p:ext>
            </p:extLst>
          </p:nvPr>
        </p:nvGraphicFramePr>
        <p:xfrm>
          <a:off x="4851807" y="5156307"/>
          <a:ext cx="4714876" cy="1097280"/>
        </p:xfrm>
        <a:graphic>
          <a:graphicData uri="http://schemas.openxmlformats.org/drawingml/2006/table">
            <a:tbl>
              <a:tblPr firstRow="1" bandRow="1">
                <a:tableStyleId>{5C22544A-7EE6-4342-B048-85BDC9FD1C3A}</a:tableStyleId>
              </a:tblPr>
              <a:tblGrid>
                <a:gridCol w="2357438">
                  <a:extLst>
                    <a:ext uri="{9D8B030D-6E8A-4147-A177-3AD203B41FA5}">
                      <a16:colId xmlns:a16="http://schemas.microsoft.com/office/drawing/2014/main" val="3911699602"/>
                    </a:ext>
                  </a:extLst>
                </a:gridCol>
                <a:gridCol w="2357438">
                  <a:extLst>
                    <a:ext uri="{9D8B030D-6E8A-4147-A177-3AD203B41FA5}">
                      <a16:colId xmlns:a16="http://schemas.microsoft.com/office/drawing/2014/main" val="1700784013"/>
                    </a:ext>
                  </a:extLst>
                </a:gridCol>
              </a:tblGrid>
              <a:tr h="370840">
                <a:tc>
                  <a:txBody>
                    <a:bodyPr/>
                    <a:lstStyle/>
                    <a:p>
                      <a:pPr algn="ctr"/>
                      <a:r>
                        <a:rPr lang="en-GB" sz="1200" b="0">
                          <a:solidFill>
                            <a:schemeClr val="tx1"/>
                          </a:solidFill>
                        </a:rPr>
                        <a:t>A Rough Guide To Not Putting Your Foot In It (eLearning)</a:t>
                      </a:r>
                    </a:p>
                  </a:txBody>
                  <a:tcPr>
                    <a:solidFill>
                      <a:schemeClr val="accent6">
                        <a:lumMod val="20000"/>
                        <a:lumOff val="80000"/>
                      </a:schemeClr>
                    </a:solidFill>
                  </a:tcPr>
                </a:tc>
                <a:tc>
                  <a:txBody>
                    <a:bodyPr/>
                    <a:lstStyle/>
                    <a:p>
                      <a:pPr algn="ctr"/>
                      <a:r>
                        <a:rPr lang="en-GB" sz="1200" b="0">
                          <a:solidFill>
                            <a:schemeClr val="tx1"/>
                          </a:solidFill>
                        </a:rPr>
                        <a:t>An Introduction to the Autism Spectrum (eLearning)</a:t>
                      </a:r>
                    </a:p>
                  </a:txBody>
                  <a:tcPr>
                    <a:solidFill>
                      <a:schemeClr val="accent6">
                        <a:lumMod val="20000"/>
                        <a:lumOff val="80000"/>
                      </a:schemeClr>
                    </a:solidFill>
                  </a:tcPr>
                </a:tc>
                <a:extLst>
                  <a:ext uri="{0D108BD9-81ED-4DB2-BD59-A6C34878D82A}">
                    <a16:rowId xmlns:a16="http://schemas.microsoft.com/office/drawing/2014/main" val="43621328"/>
                  </a:ext>
                </a:extLst>
              </a:tr>
              <a:tr h="370840">
                <a:tc>
                  <a:txBody>
                    <a:bodyPr/>
                    <a:lstStyle/>
                    <a:p>
                      <a:pPr algn="ctr"/>
                      <a:r>
                        <a:rPr lang="en-GB" sz="1200" b="0">
                          <a:solidFill>
                            <a:schemeClr val="tx1"/>
                          </a:solidFill>
                        </a:rPr>
                        <a:t>Special Educational Needs and Disabilities (SEND)</a:t>
                      </a:r>
                    </a:p>
                    <a:p>
                      <a:pPr algn="ctr"/>
                      <a:r>
                        <a:rPr lang="en-GB" sz="1200" b="0">
                          <a:solidFill>
                            <a:schemeClr val="tx1"/>
                          </a:solidFill>
                        </a:rPr>
                        <a:t>(eLearning)</a:t>
                      </a:r>
                    </a:p>
                  </a:txBody>
                  <a:tcPr>
                    <a:solidFill>
                      <a:schemeClr val="accent6">
                        <a:lumMod val="20000"/>
                        <a:lumOff val="80000"/>
                      </a:schemeClr>
                    </a:solidFill>
                  </a:tcPr>
                </a:tc>
                <a:tc>
                  <a:txBody>
                    <a:bodyPr/>
                    <a:lstStyle/>
                    <a:p>
                      <a:pPr algn="ctr"/>
                      <a:r>
                        <a:rPr lang="en-GB" sz="1200" b="0">
                          <a:solidFill>
                            <a:schemeClr val="tx1"/>
                          </a:solidFill>
                        </a:rPr>
                        <a:t>Valuing SEND approaches and Tools</a:t>
                      </a:r>
                    </a:p>
                    <a:p>
                      <a:pPr algn="ctr"/>
                      <a:r>
                        <a:rPr lang="en-GB" sz="1200" b="0">
                          <a:solidFill>
                            <a:schemeClr val="tx1"/>
                          </a:solidFill>
                        </a:rPr>
                        <a:t>(eLearning)</a:t>
                      </a:r>
                    </a:p>
                  </a:txBody>
                  <a:tcPr>
                    <a:solidFill>
                      <a:schemeClr val="accent6">
                        <a:lumMod val="20000"/>
                        <a:lumOff val="80000"/>
                      </a:schemeClr>
                    </a:solidFill>
                  </a:tcPr>
                </a:tc>
                <a:extLst>
                  <a:ext uri="{0D108BD9-81ED-4DB2-BD59-A6C34878D82A}">
                    <a16:rowId xmlns:a16="http://schemas.microsoft.com/office/drawing/2014/main" val="3041589425"/>
                  </a:ext>
                </a:extLst>
              </a:tr>
            </a:tbl>
          </a:graphicData>
        </a:graphic>
      </p:graphicFrame>
    </p:spTree>
    <p:extLst>
      <p:ext uri="{BB962C8B-B14F-4D97-AF65-F5344CB8AC3E}">
        <p14:creationId xmlns:p14="http://schemas.microsoft.com/office/powerpoint/2010/main" val="6230053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D78A445-F6D4-7BCA-574F-883BC7686552}"/>
              </a:ext>
            </a:extLst>
          </p:cNvPr>
          <p:cNvSpPr txBox="1">
            <a:spLocks/>
          </p:cNvSpPr>
          <p:nvPr/>
        </p:nvSpPr>
        <p:spPr>
          <a:xfrm>
            <a:off x="0" y="51461"/>
            <a:ext cx="7963786" cy="540236"/>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environment and intersectionality </a:t>
            </a:r>
          </a:p>
        </p:txBody>
      </p:sp>
      <p:graphicFrame>
        <p:nvGraphicFramePr>
          <p:cNvPr id="2" name="Table 1">
            <a:extLst>
              <a:ext uri="{FF2B5EF4-FFF2-40B4-BE49-F238E27FC236}">
                <a16:creationId xmlns:a16="http://schemas.microsoft.com/office/drawing/2014/main" id="{888C951D-DDD1-E077-81C7-846186DF878F}"/>
              </a:ext>
            </a:extLst>
          </p:cNvPr>
          <p:cNvGraphicFramePr>
            <a:graphicFrameLocks noGrp="1"/>
          </p:cNvGraphicFramePr>
          <p:nvPr>
            <p:extLst>
              <p:ext uri="{D42A27DB-BD31-4B8C-83A1-F6EECF244321}">
                <p14:modId xmlns:p14="http://schemas.microsoft.com/office/powerpoint/2010/main" val="2724902368"/>
              </p:ext>
            </p:extLst>
          </p:nvPr>
        </p:nvGraphicFramePr>
        <p:xfrm>
          <a:off x="260038" y="695325"/>
          <a:ext cx="11488848" cy="6035040"/>
        </p:xfrm>
        <a:graphic>
          <a:graphicData uri="http://schemas.openxmlformats.org/drawingml/2006/table">
            <a:tbl>
              <a:tblPr firstRow="1" bandRow="1">
                <a:tableStyleId>{5C22544A-7EE6-4342-B048-85BDC9FD1C3A}</a:tableStyleId>
              </a:tblPr>
              <a:tblGrid>
                <a:gridCol w="4921562">
                  <a:extLst>
                    <a:ext uri="{9D8B030D-6E8A-4147-A177-3AD203B41FA5}">
                      <a16:colId xmlns:a16="http://schemas.microsoft.com/office/drawing/2014/main" val="1806120092"/>
                    </a:ext>
                  </a:extLst>
                </a:gridCol>
                <a:gridCol w="6567286">
                  <a:extLst>
                    <a:ext uri="{9D8B030D-6E8A-4147-A177-3AD203B41FA5}">
                      <a16:colId xmlns:a16="http://schemas.microsoft.com/office/drawing/2014/main" val="1317415020"/>
                    </a:ext>
                  </a:extLst>
                </a:gridCol>
              </a:tblGrid>
              <a:tr h="262936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kern="1200">
                          <a:solidFill>
                            <a:schemeClr val="lt1"/>
                          </a:solidFill>
                          <a:effectLst/>
                          <a:latin typeface="+mn-lt"/>
                          <a:ea typeface="+mn-ea"/>
                          <a:cs typeface="+mn-cs"/>
                          <a:hlinkClick r:id="rId2"/>
                        </a:rPr>
                        <a:t>Too little, too late: A multi-agency response to identifying and tackling neglect</a:t>
                      </a:r>
                      <a:r>
                        <a:rPr lang="en-US" sz="1200" b="0" kern="1200">
                          <a:solidFill>
                            <a:schemeClr val="lt1"/>
                          </a:solidFill>
                          <a:effectLst/>
                          <a:latin typeface="+mn-lt"/>
                          <a:ea typeface="+mn-ea"/>
                          <a:cs typeface="+mn-cs"/>
                        </a:rPr>
                        <a:t> </a:t>
                      </a:r>
                      <a:r>
                        <a:rPr lang="en-US" sz="1200" b="0" kern="1200">
                          <a:solidFill>
                            <a:schemeClr val="tx1"/>
                          </a:solidFill>
                          <a:effectLst/>
                          <a:latin typeface="+mn-lt"/>
                          <a:ea typeface="+mn-ea"/>
                          <a:cs typeface="+mn-cs"/>
                        </a:rPr>
                        <a:t>is an NSPCC review that addresses issues such as poverty and neglect and comments on policy challenges. The relationship between poverty and child abuse and neglect is further illustrated in this </a:t>
                      </a:r>
                      <a:r>
                        <a:rPr lang="en-US" sz="1200" b="0" kern="1200">
                          <a:solidFill>
                            <a:schemeClr val="tx1"/>
                          </a:solidFill>
                          <a:effectLst/>
                          <a:latin typeface="+mn-lt"/>
                          <a:ea typeface="+mn-ea"/>
                          <a:cs typeface="+mn-cs"/>
                          <a:hlinkClick r:id="rId3"/>
                        </a:rPr>
                        <a:t>Nuffield Foundation report</a:t>
                      </a:r>
                      <a:r>
                        <a:rPr lang="en-US" sz="1200" b="0" kern="1200">
                          <a:solidFill>
                            <a:schemeClr val="tx1"/>
                          </a:solidFill>
                          <a:effectLst/>
                          <a:latin typeface="+mn-lt"/>
                          <a:ea typeface="+mn-ea"/>
                          <a:cs typeface="+mn-cs"/>
                        </a:rPr>
                        <a:t>. </a:t>
                      </a:r>
                    </a:p>
                    <a:p>
                      <a:pPr algn="ctr"/>
                      <a:endParaRPr lang="en-GB" sz="1200" b="0">
                        <a:solidFill>
                          <a:srgbClr val="000000"/>
                        </a:solidFill>
                        <a:latin typeface="+mn-lt"/>
                      </a:endParaRPr>
                    </a:p>
                    <a:p>
                      <a:pPr algn="ctr"/>
                      <a:r>
                        <a:rPr lang="en-GB" sz="1200" b="0">
                          <a:solidFill>
                            <a:srgbClr val="000000"/>
                          </a:solidFill>
                          <a:latin typeface="+mn-lt"/>
                        </a:rPr>
                        <a:t>NICE provide information and suggestions regarding a </a:t>
                      </a:r>
                      <a:r>
                        <a:rPr lang="en-GB" sz="1200" b="0">
                          <a:solidFill>
                            <a:srgbClr val="000000"/>
                          </a:solidFill>
                          <a:latin typeface="+mn-lt"/>
                          <a:hlinkClick r:id="rId4"/>
                        </a:rPr>
                        <a:t>strength-based approach </a:t>
                      </a:r>
                      <a:r>
                        <a:rPr lang="en-GB" sz="1200" b="0">
                          <a:solidFill>
                            <a:srgbClr val="000000"/>
                          </a:solidFill>
                          <a:latin typeface="+mn-lt"/>
                        </a:rPr>
                        <a:t>that can address achievement through what a family has within its own resources. </a:t>
                      </a:r>
                      <a:endParaRPr lang="en-US" sz="1200" b="0" i="1" baseline="0">
                        <a:solidFill>
                          <a:schemeClr val="tx1"/>
                        </a:solidFill>
                        <a:latin typeface="+mn-lt"/>
                      </a:endParaRPr>
                    </a:p>
                    <a:p>
                      <a:pPr algn="ctr"/>
                      <a:endParaRPr lang="en-GB" sz="1200" b="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u="none" strike="noStrike" kern="1200" noProof="0">
                          <a:solidFill>
                            <a:schemeClr val="tx1"/>
                          </a:solidFill>
                          <a:latin typeface="+mn-lt"/>
                          <a:ea typeface="+mn-ea"/>
                          <a:cs typeface="+mn-cs"/>
                          <a:hlinkClick r:id="rId5"/>
                        </a:rPr>
                        <a:t>John Burnham’s Social Graces </a:t>
                      </a:r>
                      <a:r>
                        <a:rPr lang="en-GB" sz="1200" b="0" i="0" u="none" strike="noStrike" kern="1200" noProof="0">
                          <a:solidFill>
                            <a:schemeClr val="tx1"/>
                          </a:solidFill>
                          <a:latin typeface="+mn-lt"/>
                          <a:ea typeface="+mn-ea"/>
                          <a:cs typeface="+mn-cs"/>
                        </a:rPr>
                        <a:t>is a useful tool that can be used to understand a person’s identity. </a:t>
                      </a:r>
                    </a:p>
                    <a:p>
                      <a:pPr algn="ctr"/>
                      <a:endParaRPr lang="en-GB" sz="1200" b="0">
                        <a:solidFill>
                          <a:srgbClr val="333333"/>
                        </a:solidFill>
                        <a:latin typeface="+mn-lt"/>
                        <a:cs typeface="Arial" panose="020B0604020202020204" pitchFamily="34" charset="0"/>
                      </a:endParaRPr>
                    </a:p>
                    <a:p>
                      <a:pPr algn="ctr"/>
                      <a:r>
                        <a:rPr lang="en-GB" sz="1200" b="0">
                          <a:solidFill>
                            <a:srgbClr val="333333"/>
                          </a:solidFill>
                          <a:latin typeface="+mn-lt"/>
                          <a:cs typeface="Arial" panose="020B0604020202020204" pitchFamily="34" charset="0"/>
                        </a:rPr>
                        <a:t>This </a:t>
                      </a:r>
                      <a:r>
                        <a:rPr lang="en-GB" sz="1200" b="0">
                          <a:solidFill>
                            <a:srgbClr val="333333"/>
                          </a:solidFill>
                          <a:latin typeface="+mn-lt"/>
                          <a:cs typeface="Arial" panose="020B0604020202020204" pitchFamily="34" charset="0"/>
                          <a:hlinkClick r:id="rId6"/>
                        </a:rPr>
                        <a:t>Anna Freud poster </a:t>
                      </a:r>
                      <a:r>
                        <a:rPr lang="en-GB" sz="1200" b="0">
                          <a:solidFill>
                            <a:srgbClr val="333333"/>
                          </a:solidFill>
                          <a:latin typeface="+mn-lt"/>
                          <a:cs typeface="Arial" panose="020B0604020202020204" pitchFamily="34" charset="0"/>
                        </a:rPr>
                        <a:t>may be useful to populate with carers.</a:t>
                      </a:r>
                    </a:p>
                    <a:p>
                      <a:pPr algn="ctr"/>
                      <a:endParaRPr lang="en-GB" sz="1200" b="0">
                        <a:latin typeface="+mn-lt"/>
                      </a:endParaRPr>
                    </a:p>
                    <a:p>
                      <a:pPr algn="ctr"/>
                      <a:r>
                        <a:rPr lang="en-GB" sz="1200" b="0">
                          <a:solidFill>
                            <a:schemeClr val="tx1"/>
                          </a:solidFill>
                          <a:latin typeface="+mn-lt"/>
                          <a:hlinkClick r:id="rId7"/>
                        </a:rPr>
                        <a:t>Listen Up </a:t>
                      </a:r>
                      <a:r>
                        <a:rPr lang="en-GB" sz="1200" b="0">
                          <a:solidFill>
                            <a:schemeClr val="tx1"/>
                          </a:solidFill>
                          <a:latin typeface="+mn-lt"/>
                        </a:rPr>
                        <a:t>are a research organisation that cover </a:t>
                      </a:r>
                      <a:r>
                        <a:rPr lang="en-GB" sz="1200" b="0">
                          <a:solidFill>
                            <a:schemeClr val="tx1"/>
                          </a:solidFill>
                          <a:latin typeface="+mn-lt"/>
                          <a:hlinkClick r:id="rId7"/>
                        </a:rPr>
                        <a:t>Adultification and Intersectionality</a:t>
                      </a:r>
                      <a:r>
                        <a:rPr lang="en-GB" sz="1200" b="0">
                          <a:solidFill>
                            <a:schemeClr val="tx1"/>
                          </a:solidFill>
                          <a:latin typeface="+mn-lt"/>
                        </a:rPr>
                        <a:t>, including tools to use when considering the impact of these. </a:t>
                      </a:r>
                      <a:endParaRPr lang="en-GB" sz="1200" b="0">
                        <a:latin typeface="+mn-lt"/>
                      </a:endParaRPr>
                    </a:p>
                    <a:p>
                      <a:pPr algn="ctr"/>
                      <a:endParaRPr lang="en-US" sz="1200" b="0" i="1">
                        <a:solidFill>
                          <a:schemeClr val="tx1"/>
                        </a:solidFill>
                        <a:latin typeface="+mn-lt"/>
                      </a:endParaRPr>
                    </a:p>
                    <a:p>
                      <a:pPr algn="ctr"/>
                      <a:r>
                        <a:rPr lang="en-US" sz="1200" b="0" i="1">
                          <a:solidFill>
                            <a:schemeClr val="tx1"/>
                          </a:solidFill>
                          <a:latin typeface="+mn-lt"/>
                          <a:hlinkClick r:id="rId8"/>
                        </a:rPr>
                        <a:t>Voiceability</a:t>
                      </a:r>
                      <a:r>
                        <a:rPr lang="en-US" sz="1200" b="0" i="1">
                          <a:solidFill>
                            <a:schemeClr val="tx1"/>
                          </a:solidFill>
                          <a:latin typeface="+mn-lt"/>
                        </a:rPr>
                        <a:t> </a:t>
                      </a:r>
                      <a:r>
                        <a:rPr lang="en-US" sz="1200" b="0" i="0">
                          <a:solidFill>
                            <a:schemeClr val="tx1"/>
                          </a:solidFill>
                          <a:latin typeface="+mn-lt"/>
                        </a:rPr>
                        <a:t>can provide advocacy support for children and carers. This includes advocacy at child protection conferences and for a range of other advocacy needs which may exist due to environmental or intersectional factors.  </a:t>
                      </a:r>
                      <a:endParaRPr lang="en-GB" sz="1200" b="0" i="0">
                        <a:latin typeface="+mn-lt"/>
                      </a:endParaRPr>
                    </a:p>
                    <a:p>
                      <a:pPr algn="ctr"/>
                      <a:endParaRPr lang="en-GB" sz="1200" b="0">
                        <a:solidFill>
                          <a:schemeClr val="tx1"/>
                        </a:solidFill>
                        <a:latin typeface="+mn-lt"/>
                      </a:endParaRPr>
                    </a:p>
                  </a:txBody>
                  <a:tcPr>
                    <a:solidFill>
                      <a:srgbClr val="D2B3FB"/>
                    </a:solidFill>
                  </a:tcPr>
                </a:tc>
                <a:tc hMerge="1">
                  <a:txBody>
                    <a:bodyPr/>
                    <a:lstStyle/>
                    <a:p>
                      <a:endParaRPr lang="en-GB"/>
                    </a:p>
                  </a:txBody>
                  <a:tcPr>
                    <a:solidFill>
                      <a:schemeClr val="accent6">
                        <a:lumMod val="40000"/>
                        <a:lumOff val="60000"/>
                      </a:schemeClr>
                    </a:solidFill>
                  </a:tcPr>
                </a:tc>
                <a:extLst>
                  <a:ext uri="{0D108BD9-81ED-4DB2-BD59-A6C34878D82A}">
                    <a16:rowId xmlns:a16="http://schemas.microsoft.com/office/drawing/2014/main" val="3030651715"/>
                  </a:ext>
                </a:extLst>
              </a:tr>
              <a:tr h="3168015">
                <a:tc>
                  <a:txBody>
                    <a:bodyPr/>
                    <a:lstStyle/>
                    <a:p>
                      <a:pPr algn="ctr"/>
                      <a:endParaRPr lang="en-GB" sz="1200"/>
                    </a:p>
                    <a:p>
                      <a:pPr algn="ctr"/>
                      <a:r>
                        <a:rPr lang="en-US" sz="1200" b="0" i="0">
                          <a:solidFill>
                            <a:schemeClr val="tx1"/>
                          </a:solidFill>
                          <a:latin typeface="+mn-lt"/>
                        </a:rPr>
                        <a:t>The </a:t>
                      </a:r>
                      <a:r>
                        <a:rPr lang="en-US" sz="1200" b="0" i="0">
                          <a:solidFill>
                            <a:schemeClr val="tx1"/>
                          </a:solidFill>
                          <a:latin typeface="+mn-lt"/>
                          <a:hlinkClick r:id="rId9" action="ppaction://hlinksldjump"/>
                        </a:rPr>
                        <a:t>Think Family Slide </a:t>
                      </a:r>
                      <a:r>
                        <a:rPr lang="en-US" sz="1200" b="0" i="0">
                          <a:solidFill>
                            <a:schemeClr val="tx1"/>
                          </a:solidFill>
                          <a:latin typeface="+mn-lt"/>
                        </a:rPr>
                        <a:t>earlier in the resource covers a number of these factors, including:</a:t>
                      </a:r>
                    </a:p>
                    <a:p>
                      <a:pPr algn="ctr"/>
                      <a:endParaRPr lang="en-US" sz="1200" b="0" i="0">
                        <a:solidFill>
                          <a:schemeClr val="tx1"/>
                        </a:solidFill>
                        <a:latin typeface="+mn-lt"/>
                      </a:endParaRPr>
                    </a:p>
                    <a:p>
                      <a:pPr marL="171450" indent="-171450" algn="ctr">
                        <a:buFont typeface="Wingdings" panose="05000000000000000000" pitchFamily="2" charset="2"/>
                        <a:buChar char="v"/>
                      </a:pPr>
                      <a:r>
                        <a:rPr lang="en-US" sz="1200" b="0" i="0">
                          <a:solidFill>
                            <a:schemeClr val="tx1"/>
                          </a:solidFill>
                          <a:latin typeface="+mn-lt"/>
                        </a:rPr>
                        <a:t>General resources</a:t>
                      </a:r>
                    </a:p>
                    <a:p>
                      <a:pPr marL="171450" indent="-171450" algn="ctr">
                        <a:buFont typeface="Wingdings" panose="05000000000000000000" pitchFamily="2" charset="2"/>
                        <a:buChar char="v"/>
                      </a:pPr>
                      <a:r>
                        <a:rPr lang="en-US" sz="1200" b="0" i="0">
                          <a:solidFill>
                            <a:schemeClr val="tx1"/>
                          </a:solidFill>
                          <a:latin typeface="+mn-lt"/>
                        </a:rPr>
                        <a:t>Criminal Justice System</a:t>
                      </a:r>
                    </a:p>
                    <a:p>
                      <a:pPr marL="171450" indent="-171450" algn="ctr">
                        <a:buFont typeface="Wingdings" panose="05000000000000000000" pitchFamily="2" charset="2"/>
                        <a:buChar char="v"/>
                      </a:pPr>
                      <a:r>
                        <a:rPr lang="en-US" sz="1200" b="0" i="0">
                          <a:solidFill>
                            <a:schemeClr val="tx1"/>
                          </a:solidFill>
                          <a:latin typeface="+mn-lt"/>
                        </a:rPr>
                        <a:t>Bereavement &amp; Suicide</a:t>
                      </a:r>
                    </a:p>
                    <a:p>
                      <a:pPr marL="171450" indent="-171450" algn="ctr">
                        <a:buFont typeface="Wingdings" panose="05000000000000000000" pitchFamily="2" charset="2"/>
                        <a:buChar char="v"/>
                      </a:pPr>
                      <a:r>
                        <a:rPr lang="en-US" sz="1200" b="0" i="0">
                          <a:solidFill>
                            <a:schemeClr val="tx1"/>
                          </a:solidFill>
                          <a:latin typeface="+mn-lt"/>
                        </a:rPr>
                        <a:t>Caring Responsibilities</a:t>
                      </a:r>
                    </a:p>
                    <a:p>
                      <a:pPr marL="171450" indent="-171450" algn="ctr">
                        <a:buFont typeface="Wingdings" panose="05000000000000000000" pitchFamily="2" charset="2"/>
                        <a:buChar char="v"/>
                      </a:pPr>
                      <a:r>
                        <a:rPr lang="en-US" sz="1200" b="0" i="0">
                          <a:solidFill>
                            <a:schemeClr val="tx1"/>
                          </a:solidFill>
                          <a:latin typeface="+mn-lt"/>
                        </a:rPr>
                        <a:t>Housing needs</a:t>
                      </a:r>
                    </a:p>
                    <a:p>
                      <a:pPr marL="171450" indent="-171450" algn="ctr">
                        <a:buFont typeface="Wingdings" panose="05000000000000000000" pitchFamily="2" charset="2"/>
                        <a:buChar char="v"/>
                      </a:pPr>
                      <a:r>
                        <a:rPr lang="en-US" sz="1200" b="0" i="0">
                          <a:solidFill>
                            <a:schemeClr val="tx1"/>
                          </a:solidFill>
                          <a:latin typeface="+mn-lt"/>
                        </a:rPr>
                        <a:t>Parental Conflict and Separating Families </a:t>
                      </a:r>
                    </a:p>
                    <a:p>
                      <a:pPr marL="0" indent="0" algn="ctr">
                        <a:buFont typeface="Wingdings" panose="05000000000000000000" pitchFamily="2" charset="2"/>
                        <a:buNone/>
                      </a:pPr>
                      <a:r>
                        <a:rPr lang="en-US" sz="1200" b="0" i="0">
                          <a:solidFill>
                            <a:schemeClr val="tx1"/>
                          </a:solidFill>
                          <a:latin typeface="+mn-lt"/>
                        </a:rPr>
                        <a:t>and</a:t>
                      </a:r>
                    </a:p>
                    <a:p>
                      <a:pPr marL="171450" indent="-171450" algn="ctr">
                        <a:buFont typeface="Wingdings" panose="05000000000000000000" pitchFamily="2" charset="2"/>
                        <a:buChar char="v"/>
                      </a:pPr>
                      <a:r>
                        <a:rPr lang="en-US" sz="1200" b="0" i="0">
                          <a:solidFill>
                            <a:schemeClr val="tx1"/>
                          </a:solidFill>
                          <a:latin typeface="+mn-lt"/>
                        </a:rPr>
                        <a:t>Employment Support</a:t>
                      </a:r>
                    </a:p>
                    <a:p>
                      <a:pPr algn="ctr"/>
                      <a:endParaRPr lang="en-US" sz="1200" b="0" i="1">
                        <a:solidFill>
                          <a:schemeClr val="tx1"/>
                        </a:solidFill>
                        <a:latin typeface="+mn-lt"/>
                      </a:endParaRPr>
                    </a:p>
                    <a:p>
                      <a:pPr algn="ctr"/>
                      <a:r>
                        <a:rPr lang="en-US" sz="1200" b="0" i="0">
                          <a:solidFill>
                            <a:schemeClr val="tx1"/>
                          </a:solidFill>
                          <a:latin typeface="+mn-lt"/>
                        </a:rPr>
                        <a:t>The </a:t>
                      </a:r>
                      <a:r>
                        <a:rPr lang="en-US" sz="1200" b="0" i="0">
                          <a:solidFill>
                            <a:schemeClr val="tx1"/>
                          </a:solidFill>
                          <a:latin typeface="+mn-lt"/>
                          <a:hlinkClick r:id="rId10"/>
                        </a:rPr>
                        <a:t>LSCP Child Abuse linked to Faith or Belief Policy </a:t>
                      </a:r>
                      <a:r>
                        <a:rPr lang="en-US" sz="1200" b="0" i="0">
                          <a:solidFill>
                            <a:schemeClr val="tx1"/>
                          </a:solidFill>
                          <a:latin typeface="+mn-lt"/>
                        </a:rPr>
                        <a:t>may be useful where there are concerns around this type of abuse</a:t>
                      </a:r>
                      <a:r>
                        <a:rPr lang="en-GB" sz="1200" b="0" i="0" u="none" strike="noStrike" kern="1200" noProof="0">
                          <a:solidFill>
                            <a:schemeClr val="tx1"/>
                          </a:solidFill>
                          <a:latin typeface="+mn-lt"/>
                          <a:ea typeface="+mn-ea"/>
                          <a:cs typeface="+mn-cs"/>
                        </a:rPr>
                        <a:t>.</a:t>
                      </a:r>
                      <a:endParaRPr lang="en-US" sz="1200" b="0" i="0">
                        <a:solidFill>
                          <a:schemeClr val="tx1"/>
                        </a:solidFill>
                        <a:latin typeface="+mn-lt"/>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i="0">
                          <a:solidFill>
                            <a:schemeClr val="tx1"/>
                          </a:solidFill>
                          <a:cs typeface="Arial" panose="020B0604020202020204" pitchFamily="34" charset="0"/>
                        </a:rPr>
                        <a:t>The </a:t>
                      </a:r>
                      <a:r>
                        <a:rPr lang="en-GB" sz="1200" b="0" i="0">
                          <a:solidFill>
                            <a:schemeClr val="accent5">
                              <a:lumMod val="75000"/>
                            </a:schemeClr>
                          </a:solidFill>
                          <a:cs typeface="Arial" panose="020B0604020202020204" pitchFamily="34" charset="0"/>
                          <a:hlinkClick r:id="rId11">
                            <a:extLst>
                              <a:ext uri="{A12FA001-AC4F-418D-AE19-62706E023703}">
                                <ahyp:hlinkClr xmlns:ahyp="http://schemas.microsoft.com/office/drawing/2018/hyperlinkcolor" val="tx"/>
                              </a:ext>
                            </a:extLst>
                          </a:hlinkClick>
                        </a:rPr>
                        <a:t>LSCP 6-Year Safeguarding Children Pathway </a:t>
                      </a:r>
                      <a:r>
                        <a:rPr lang="en-GB" sz="1200" i="0">
                          <a:solidFill>
                            <a:schemeClr val="tx1"/>
                          </a:solidFill>
                          <a:cs typeface="Arial" panose="020B0604020202020204" pitchFamily="34" charset="0"/>
                        </a:rPr>
                        <a:t>includes the below training courses which can support practitioners: </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200" i="0">
                          <a:solidFill>
                            <a:schemeClr val="tx1"/>
                          </a:solidFill>
                          <a:cs typeface="Arial" panose="020B0604020202020204" pitchFamily="34" charset="0"/>
                        </a:rPr>
                        <a:t>Child Poverty (eLearning)</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200" i="0">
                          <a:solidFill>
                            <a:schemeClr val="tx1"/>
                          </a:solidFill>
                          <a:cs typeface="Arial" panose="020B0604020202020204" pitchFamily="34" charset="0"/>
                        </a:rPr>
                        <a:t>Female Genital Mutilation (abuse linked to faith or belief) (eLearning)</a:t>
                      </a:r>
                    </a:p>
                    <a:p>
                      <a:pPr marL="171450" marR="0" lvl="0" indent="-171450" algn="ctr"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GB" sz="1200" i="0">
                          <a:solidFill>
                            <a:schemeClr val="tx1"/>
                          </a:solidFill>
                          <a:cs typeface="Arial" panose="020B0604020202020204" pitchFamily="34" charset="0"/>
                        </a:rPr>
                        <a:t>Trauma Informed Practice (eLearning) *Coming Soon*</a:t>
                      </a:r>
                    </a:p>
                    <a:p>
                      <a:pPr algn="ctr"/>
                      <a:endParaRPr lang="en-GB" sz="1200" b="0">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rPr>
                        <a:t>Additional learning can be undertaken by considering the below:</a:t>
                      </a:r>
                      <a:endParaRPr lang="en-US" sz="1200" b="0" i="1">
                        <a:solidFill>
                          <a:schemeClr val="tx1"/>
                        </a:solidFill>
                        <a:latin typeface="+mn-lt"/>
                      </a:endParaRPr>
                    </a:p>
                    <a:p>
                      <a:pPr algn="ctr"/>
                      <a:endParaRPr lang="en-US" sz="1200" b="0" i="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mn-lt"/>
                          <a:hlinkClick r:id="rId12"/>
                        </a:rPr>
                        <a:t>Listen Up Research </a:t>
                      </a:r>
                      <a:r>
                        <a:rPr lang="en-US" sz="1200" b="0" i="0">
                          <a:solidFill>
                            <a:schemeClr val="tx1"/>
                          </a:solidFill>
                          <a:latin typeface="+mn-lt"/>
                        </a:rPr>
                        <a:t>have produced a range of publications and podcasts which are useful to consider. </a:t>
                      </a:r>
                    </a:p>
                    <a:p>
                      <a:pPr algn="ctr"/>
                      <a:endParaRPr lang="en-US" sz="1200" b="0" i="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latin typeface="+mn-lt"/>
                        </a:rPr>
                        <a:t>The NSPCC have also produced a podcast (33:15) which asks </a:t>
                      </a:r>
                      <a:r>
                        <a:rPr lang="en-US" sz="1200" b="0" i="0">
                          <a:solidFill>
                            <a:schemeClr val="tx1"/>
                          </a:solidFill>
                          <a:latin typeface="+mn-lt"/>
                          <a:hlinkClick r:id="rId13"/>
                        </a:rPr>
                        <a:t>“</a:t>
                      </a:r>
                      <a:r>
                        <a:rPr lang="en-US" sz="1200" b="0" i="0" kern="1200">
                          <a:solidFill>
                            <a:schemeClr val="dk1"/>
                          </a:solidFill>
                          <a:effectLst/>
                          <a:latin typeface="+mn-lt"/>
                          <a:ea typeface="+mn-ea"/>
                          <a:cs typeface="+mn-cs"/>
                          <a:hlinkClick r:id="rId13"/>
                        </a:rPr>
                        <a:t>are you taking an intersectional approach when working with children and young people</a:t>
                      </a:r>
                      <a:r>
                        <a:rPr lang="en-US" sz="1200" b="0" i="0" kern="1200">
                          <a:solidFill>
                            <a:schemeClr val="dk1"/>
                          </a:solidFill>
                          <a:effectLst/>
                          <a:latin typeface="+mn-lt"/>
                          <a:ea typeface="+mn-ea"/>
                          <a:cs typeface="+mn-cs"/>
                        </a:rPr>
                        <a:t>”</a:t>
                      </a:r>
                    </a:p>
                    <a:p>
                      <a:pPr algn="ctr"/>
                      <a:endParaRPr lang="en-GB" sz="1200" b="0" i="0" u="none" strike="noStrike" noProof="0">
                        <a:solidFill>
                          <a:schemeClr val="tx1"/>
                        </a:solidFill>
                        <a:latin typeface="+mn-lt"/>
                      </a:endParaRPr>
                    </a:p>
                    <a:p>
                      <a:pPr algn="ctr"/>
                      <a:r>
                        <a:rPr lang="en-GB" sz="1200" b="0">
                          <a:solidFill>
                            <a:schemeClr val="tx1"/>
                          </a:solidFill>
                          <a:latin typeface="+mn-lt"/>
                        </a:rPr>
                        <a:t>An additional podcast (29:49) available through Research in Practice focusing on </a:t>
                      </a:r>
                      <a:r>
                        <a:rPr lang="en-US" sz="1200" b="0" kern="1200">
                          <a:solidFill>
                            <a:schemeClr val="tx1"/>
                          </a:solidFill>
                          <a:latin typeface="+mn-lt"/>
                          <a:ea typeface="+mn-ea"/>
                          <a:cs typeface="+mn-cs"/>
                          <a:hlinkClick r:id="rId14"/>
                        </a:rPr>
                        <a:t>Using intersectionality to increase equity: a discussion about the Equity Change Project </a:t>
                      </a:r>
                      <a:r>
                        <a:rPr lang="en-GB" sz="1200" b="0" kern="1200">
                          <a:solidFill>
                            <a:schemeClr val="tx1"/>
                          </a:solidFill>
                          <a:latin typeface="+mn-lt"/>
                          <a:ea typeface="+mn-ea"/>
                          <a:cs typeface="+mn-cs"/>
                        </a:rPr>
                        <a:t>is useful to consider.</a:t>
                      </a:r>
                      <a:r>
                        <a:rPr lang="en-GB" sz="1200" b="0">
                          <a:solidFill>
                            <a:schemeClr val="tx1"/>
                          </a:solidFill>
                          <a:latin typeface="+mn-lt"/>
                        </a:rPr>
                        <a:t> Additional RiP information, tools and resources on the Equity Change Project can be accessed </a:t>
                      </a:r>
                      <a:r>
                        <a:rPr lang="en-GB" sz="1200" b="0">
                          <a:solidFill>
                            <a:schemeClr val="tx1"/>
                          </a:solidFill>
                          <a:latin typeface="+mn-lt"/>
                          <a:hlinkClick r:id="rId15"/>
                        </a:rPr>
                        <a:t>here</a:t>
                      </a:r>
                      <a:r>
                        <a:rPr lang="en-GB" sz="1200" b="0">
                          <a:solidFill>
                            <a:schemeClr val="tx1"/>
                          </a:solidFill>
                          <a:latin typeface="+mn-lt"/>
                        </a:rPr>
                        <a:t>.</a:t>
                      </a:r>
                    </a:p>
                  </a:txBody>
                  <a:tcPr>
                    <a:solidFill>
                      <a:schemeClr val="accent6">
                        <a:lumMod val="40000"/>
                        <a:lumOff val="60000"/>
                      </a:schemeClr>
                    </a:solidFill>
                  </a:tcPr>
                </a:tc>
                <a:extLst>
                  <a:ext uri="{0D108BD9-81ED-4DB2-BD59-A6C34878D82A}">
                    <a16:rowId xmlns:a16="http://schemas.microsoft.com/office/drawing/2014/main" val="1993710040"/>
                  </a:ext>
                </a:extLst>
              </a:tr>
            </a:tbl>
          </a:graphicData>
        </a:graphic>
      </p:graphicFrame>
      <p:pic>
        <p:nvPicPr>
          <p:cNvPr id="4" name="Picture 3">
            <a:hlinkClick r:id="" action="ppaction://noaction"/>
            <a:extLst>
              <a:ext uri="{FF2B5EF4-FFF2-40B4-BE49-F238E27FC236}">
                <a16:creationId xmlns:a16="http://schemas.microsoft.com/office/drawing/2014/main" id="{09AAA8D0-EA35-6DBD-70CA-6319548E833E}"/>
              </a:ext>
            </a:extLst>
          </p:cNvPr>
          <p:cNvPicPr>
            <a:picLocks noChangeAspect="1"/>
          </p:cNvPicPr>
          <p:nvPr/>
        </p:nvPicPr>
        <p:blipFill>
          <a:blip r:embed="rId16"/>
          <a:stretch>
            <a:fillRect/>
          </a:stretch>
        </p:blipFill>
        <p:spPr>
          <a:xfrm>
            <a:off x="11596486" y="6284248"/>
            <a:ext cx="512621" cy="526474"/>
          </a:xfrm>
          <a:prstGeom prst="rect">
            <a:avLst/>
          </a:prstGeom>
        </p:spPr>
      </p:pic>
    </p:spTree>
    <p:extLst>
      <p:ext uri="{BB962C8B-B14F-4D97-AF65-F5344CB8AC3E}">
        <p14:creationId xmlns:p14="http://schemas.microsoft.com/office/powerpoint/2010/main" val="36578637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B635FF7-87D4-1D0C-9631-BDF02183D958}"/>
              </a:ext>
            </a:extLst>
          </p:cNvPr>
          <p:cNvSpPr txBox="1">
            <a:spLocks/>
          </p:cNvSpPr>
          <p:nvPr/>
        </p:nvSpPr>
        <p:spPr>
          <a:xfrm>
            <a:off x="0" y="51461"/>
            <a:ext cx="8210550" cy="558139"/>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Responding to children with additional needs</a:t>
            </a:r>
          </a:p>
        </p:txBody>
      </p:sp>
      <p:graphicFrame>
        <p:nvGraphicFramePr>
          <p:cNvPr id="2" name="Table 1">
            <a:extLst>
              <a:ext uri="{FF2B5EF4-FFF2-40B4-BE49-F238E27FC236}">
                <a16:creationId xmlns:a16="http://schemas.microsoft.com/office/drawing/2014/main" id="{A183BC52-EECA-0956-6AE6-8C1CC884E643}"/>
              </a:ext>
            </a:extLst>
          </p:cNvPr>
          <p:cNvGraphicFramePr>
            <a:graphicFrameLocks noGrp="1"/>
          </p:cNvGraphicFramePr>
          <p:nvPr>
            <p:extLst>
              <p:ext uri="{D42A27DB-BD31-4B8C-83A1-F6EECF244321}">
                <p14:modId xmlns:p14="http://schemas.microsoft.com/office/powerpoint/2010/main" val="3528724552"/>
              </p:ext>
            </p:extLst>
          </p:nvPr>
        </p:nvGraphicFramePr>
        <p:xfrm>
          <a:off x="210436" y="676275"/>
          <a:ext cx="11524364" cy="6061598"/>
        </p:xfrm>
        <a:graphic>
          <a:graphicData uri="http://schemas.openxmlformats.org/drawingml/2006/table">
            <a:tbl>
              <a:tblPr firstRow="1" bandRow="1">
                <a:tableStyleId>{5C22544A-7EE6-4342-B048-85BDC9FD1C3A}</a:tableStyleId>
              </a:tblPr>
              <a:tblGrid>
                <a:gridCol w="2967330">
                  <a:extLst>
                    <a:ext uri="{9D8B030D-6E8A-4147-A177-3AD203B41FA5}">
                      <a16:colId xmlns:a16="http://schemas.microsoft.com/office/drawing/2014/main" val="4133194166"/>
                    </a:ext>
                  </a:extLst>
                </a:gridCol>
                <a:gridCol w="3413534">
                  <a:extLst>
                    <a:ext uri="{9D8B030D-6E8A-4147-A177-3AD203B41FA5}">
                      <a16:colId xmlns:a16="http://schemas.microsoft.com/office/drawing/2014/main" val="2112572283"/>
                    </a:ext>
                  </a:extLst>
                </a:gridCol>
                <a:gridCol w="5143500">
                  <a:extLst>
                    <a:ext uri="{9D8B030D-6E8A-4147-A177-3AD203B41FA5}">
                      <a16:colId xmlns:a16="http://schemas.microsoft.com/office/drawing/2014/main" val="1996410129"/>
                    </a:ext>
                  </a:extLst>
                </a:gridCol>
              </a:tblGrid>
              <a:tr h="2023222">
                <a:tc>
                  <a:txBody>
                    <a:bodyPr/>
                    <a:lstStyle/>
                    <a:p>
                      <a:pPr algn="ctr"/>
                      <a:r>
                        <a:rPr lang="en-GB" sz="1200" b="0">
                          <a:solidFill>
                            <a:schemeClr val="tx1"/>
                          </a:solidFill>
                          <a:hlinkClick r:id="rId2"/>
                        </a:rPr>
                        <a:t>Mind</a:t>
                      </a:r>
                      <a:r>
                        <a:rPr lang="en-GB" sz="1200" b="0">
                          <a:solidFill>
                            <a:schemeClr val="tx1"/>
                          </a:solidFill>
                        </a:rPr>
                        <a:t> offer information for carers and families on supporting children with their mental health and wellbeing.</a:t>
                      </a:r>
                    </a:p>
                    <a:p>
                      <a:pPr algn="ctr"/>
                      <a:endParaRPr lang="en-GB" sz="1200" b="0">
                        <a:solidFill>
                          <a:schemeClr val="tx1"/>
                        </a:solidFill>
                      </a:endParaRPr>
                    </a:p>
                    <a:p>
                      <a:pPr algn="ctr"/>
                      <a:r>
                        <a:rPr lang="en-GB" sz="1200" b="0">
                          <a:solidFill>
                            <a:schemeClr val="tx1"/>
                          </a:solidFill>
                          <a:hlinkClick r:id="rId3"/>
                        </a:rPr>
                        <a:t>LPFT</a:t>
                      </a:r>
                      <a:r>
                        <a:rPr lang="en-GB" sz="1200" b="0">
                          <a:solidFill>
                            <a:schemeClr val="tx1"/>
                          </a:solidFill>
                        </a:rPr>
                        <a:t> offer a range of support to children, carers and professionals. Including online workshops and supportive resources.</a:t>
                      </a:r>
                    </a:p>
                    <a:p>
                      <a:pPr algn="ctr"/>
                      <a:endParaRPr lang="en-GB" sz="1200" b="0">
                        <a:solidFill>
                          <a:schemeClr val="tx1"/>
                        </a:solidFill>
                      </a:endParaRPr>
                    </a:p>
                    <a:p>
                      <a:pPr algn="ctr"/>
                      <a:r>
                        <a:rPr lang="en-GB" sz="1200" b="0">
                          <a:solidFill>
                            <a:schemeClr val="tx1"/>
                          </a:solidFill>
                          <a:hlinkClick r:id="rId4"/>
                        </a:rPr>
                        <a:t>Recovery College online </a:t>
                      </a:r>
                      <a:r>
                        <a:rPr lang="en-GB" sz="1200" b="0">
                          <a:solidFill>
                            <a:schemeClr val="tx1"/>
                          </a:solidFill>
                        </a:rPr>
                        <a:t>have a range of courses available for young people. </a:t>
                      </a:r>
                    </a:p>
                  </a:txBody>
                  <a:tcPr>
                    <a:solidFill>
                      <a:srgbClr val="D2B3FB"/>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cs typeface="Arial"/>
                        </a:rPr>
                        <a:t>A </a:t>
                      </a:r>
                      <a:r>
                        <a:rPr lang="en-US" sz="1200" b="0" i="0">
                          <a:solidFill>
                            <a:schemeClr val="tx1"/>
                          </a:solidFill>
                          <a:cs typeface="Arial"/>
                          <a:hlinkClick r:id="rId5"/>
                        </a:rPr>
                        <a:t>resilience or vulnerability matrix </a:t>
                      </a:r>
                      <a:r>
                        <a:rPr lang="en-US" sz="1200" b="0" i="0">
                          <a:solidFill>
                            <a:schemeClr val="tx1"/>
                          </a:solidFill>
                          <a:cs typeface="Arial"/>
                        </a:rPr>
                        <a:t>has been produced by CAFCASS which could assist in understanding any additional needs, resilience and vulnerability factors.  </a:t>
                      </a:r>
                      <a:endParaRPr lang="en-GB" sz="1200" b="0">
                        <a:solidFill>
                          <a:srgbClr val="333333"/>
                        </a:solidFill>
                        <a:cs typeface="Arial" panose="020B0604020202020204" pitchFamily="34" charset="0"/>
                        <a:hlinkClick r:id="rId6"/>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rgbClr val="333333"/>
                        </a:solidFill>
                        <a:cs typeface="Arial" panose="020B0604020202020204" pitchFamily="34" charset="0"/>
                        <a:hlinkClick r:id="rId6"/>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rgbClr val="333333"/>
                          </a:solidFill>
                          <a:cs typeface="Arial" panose="020B0604020202020204" pitchFamily="34" charset="0"/>
                          <a:hlinkClick r:id="rId6"/>
                        </a:rPr>
                        <a:t>CAFCASS</a:t>
                      </a:r>
                      <a:r>
                        <a:rPr lang="en-GB" sz="1200" b="0">
                          <a:solidFill>
                            <a:srgbClr val="333333"/>
                          </a:solidFill>
                          <a:cs typeface="Arial" panose="020B0604020202020204" pitchFamily="34" charset="0"/>
                        </a:rPr>
                        <a:t> </a:t>
                      </a:r>
                      <a:r>
                        <a:rPr lang="en-GB" sz="1200" b="0" kern="1200">
                          <a:solidFill>
                            <a:schemeClr val="tx1"/>
                          </a:solidFill>
                          <a:latin typeface="+mn-lt"/>
                          <a:ea typeface="+mn-ea"/>
                          <a:cs typeface="+mn-cs"/>
                        </a:rPr>
                        <a:t>have a range of other tools available that can help to explore strengths, difficulties and ways to communicate.</a:t>
                      </a:r>
                      <a:endParaRPr lang="en-US" sz="1200" b="0">
                        <a:solidFill>
                          <a:schemeClr val="tx1"/>
                        </a:solidFill>
                      </a:endParaRPr>
                    </a:p>
                    <a:p>
                      <a:pPr algn="ctr"/>
                      <a:endParaRPr lang="en-US" sz="1200" b="0">
                        <a:solidFill>
                          <a:schemeClr val="tx1"/>
                        </a:solidFill>
                      </a:endParaRPr>
                    </a:p>
                    <a:p>
                      <a:pPr algn="ctr"/>
                      <a:r>
                        <a:rPr lang="en-US" sz="1200" b="0">
                          <a:solidFill>
                            <a:schemeClr val="tx1"/>
                          </a:solidFill>
                        </a:rPr>
                        <a:t>There are additional specialist tools available that can help to explore a hypothesis. </a:t>
                      </a:r>
                    </a:p>
                    <a:p>
                      <a:pPr algn="ctr"/>
                      <a:r>
                        <a:rPr lang="en-US" sz="1200" b="0">
                          <a:solidFill>
                            <a:schemeClr val="tx1"/>
                          </a:solidFill>
                        </a:rPr>
                        <a:t>This includes tools around Autism and Learning disability. If you would like to request access to these tools you can do so by emailing </a:t>
                      </a:r>
                      <a:r>
                        <a:rPr lang="en-US" sz="1200" b="0">
                          <a:solidFill>
                            <a:schemeClr val="tx1"/>
                          </a:solidFill>
                          <a:hlinkClick r:id="rId7"/>
                        </a:rPr>
                        <a:t>LSCP@lincolnshire.gov.uk</a:t>
                      </a:r>
                      <a:endParaRPr lang="en-US" sz="1200" b="0">
                        <a:solidFill>
                          <a:schemeClr val="tx1"/>
                        </a:solidFill>
                      </a:endParaRPr>
                    </a:p>
                    <a:p>
                      <a:pPr algn="ctr"/>
                      <a:endParaRPr lang="en-GB" sz="1200" b="0">
                        <a:solidFill>
                          <a:srgbClr val="333333"/>
                        </a:solidFill>
                        <a:cs typeface="Arial" panose="020B0604020202020204" pitchFamily="34" charset="0"/>
                      </a:endParaRPr>
                    </a:p>
                  </a:txBody>
                  <a:tcPr>
                    <a:solidFill>
                      <a:schemeClr val="accent5">
                        <a:lumMod val="40000"/>
                        <a:lumOff val="60000"/>
                      </a:schemeClr>
                    </a:solidFill>
                  </a:tcPr>
                </a:tc>
                <a:tc hMerge="1">
                  <a:txBody>
                    <a:bodyPr/>
                    <a:lstStyle/>
                    <a:p>
                      <a:endParaRPr lang="en-GB"/>
                    </a:p>
                  </a:txBody>
                  <a:tcPr/>
                </a:tc>
                <a:extLst>
                  <a:ext uri="{0D108BD9-81ED-4DB2-BD59-A6C34878D82A}">
                    <a16:rowId xmlns:a16="http://schemas.microsoft.com/office/drawing/2014/main" val="1628768817"/>
                  </a:ext>
                </a:extLst>
              </a:tr>
              <a:tr h="3958478">
                <a:tc>
                  <a:txBody>
                    <a:bodyPr/>
                    <a:lstStyle/>
                    <a:p>
                      <a:pPr algn="ctr"/>
                      <a:r>
                        <a:rPr lang="en-GB" sz="1200" b="0">
                          <a:solidFill>
                            <a:schemeClr val="tx1"/>
                          </a:solidFill>
                        </a:rPr>
                        <a:t>Effective and child focused safeguarding practice with disabled children ensures they are seen, heard and supported.</a:t>
                      </a:r>
                    </a:p>
                    <a:p>
                      <a:pPr algn="ctr"/>
                      <a:endParaRPr lang="en-GB" sz="1200" b="0">
                        <a:solidFill>
                          <a:schemeClr val="tx1"/>
                        </a:solidFill>
                        <a:ea typeface="+mn-ea"/>
                        <a:cs typeface="+mn-cs"/>
                      </a:endParaRPr>
                    </a:p>
                    <a:p>
                      <a:pPr algn="ctr"/>
                      <a:r>
                        <a:rPr lang="en-GB" sz="1200" b="0">
                          <a:solidFill>
                            <a:schemeClr val="tx1"/>
                          </a:solidFill>
                          <a:ea typeface="Calibri"/>
                          <a:cs typeface="Arial" panose="020B0604020202020204" pitchFamily="34" charset="0"/>
                        </a:rPr>
                        <a:t>The </a:t>
                      </a:r>
                      <a:r>
                        <a:rPr lang="en-GB" sz="1200" b="0">
                          <a:solidFill>
                            <a:schemeClr val="tx1"/>
                          </a:solidFill>
                          <a:ea typeface="Calibri"/>
                          <a:cs typeface="Arial" panose="020B0604020202020204" pitchFamily="34" charset="0"/>
                          <a:hlinkClick r:id="rId8"/>
                        </a:rPr>
                        <a:t>LSCP</a:t>
                      </a:r>
                      <a:r>
                        <a:rPr lang="en-GB" sz="1200" b="0">
                          <a:solidFill>
                            <a:srgbClr val="0070C0"/>
                          </a:solidFill>
                          <a:ea typeface="Calibri"/>
                          <a:cs typeface="Arial" panose="020B0604020202020204" pitchFamily="34" charset="0"/>
                          <a:hlinkClick r:id="rId8"/>
                        </a:rPr>
                        <a:t> Abuse of Disabled Children Policy </a:t>
                      </a:r>
                      <a:r>
                        <a:rPr lang="en-GB" sz="1200" b="0">
                          <a:solidFill>
                            <a:schemeClr val="tx1"/>
                          </a:solidFill>
                          <a:ea typeface="Calibri"/>
                          <a:cs typeface="Arial" panose="020B0604020202020204" pitchFamily="34" charset="0"/>
                        </a:rPr>
                        <a:t>can offer further information. </a:t>
                      </a:r>
                    </a:p>
                    <a:p>
                      <a:pPr algn="ctr"/>
                      <a:endParaRPr lang="en-GB" sz="1200" b="0">
                        <a:solidFill>
                          <a:schemeClr val="tx1"/>
                        </a:solidFill>
                        <a:ea typeface="Calibri"/>
                        <a:cs typeface="Arial" panose="020B0604020202020204" pitchFamily="34" charset="0"/>
                      </a:endParaRPr>
                    </a:p>
                    <a:p>
                      <a:pPr algn="ctr"/>
                      <a:r>
                        <a:rPr lang="en-GB" sz="1200" b="0">
                          <a:solidFill>
                            <a:schemeClr val="tx1"/>
                          </a:solidFill>
                          <a:cs typeface="Arial" panose="020B0604020202020204" pitchFamily="34" charset="0"/>
                        </a:rPr>
                        <a:t>The </a:t>
                      </a:r>
                      <a:r>
                        <a:rPr lang="en-GB" sz="1200" b="0">
                          <a:solidFill>
                            <a:schemeClr val="tx1"/>
                          </a:solidFill>
                          <a:cs typeface="Arial" panose="020B0604020202020204" pitchFamily="34" charset="0"/>
                          <a:hlinkClick r:id="rId4"/>
                        </a:rPr>
                        <a:t>SEND Local Offer </a:t>
                      </a:r>
                      <a:r>
                        <a:rPr lang="en-US" sz="1200" b="0">
                          <a:solidFill>
                            <a:schemeClr val="tx1"/>
                          </a:solidFill>
                          <a:cs typeface="Arial" panose="020B0604020202020204" pitchFamily="34" charset="0"/>
                        </a:rPr>
                        <a:t>can be accessed here, which provides information and support around Special Educational needs and disabilities. </a:t>
                      </a:r>
                    </a:p>
                    <a:p>
                      <a:pPr algn="ctr"/>
                      <a:endParaRPr lang="en-US" sz="1200" b="0">
                        <a:solidFill>
                          <a:schemeClr val="tx1"/>
                        </a:solidFill>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rPr>
                        <a:t>The </a:t>
                      </a:r>
                      <a:r>
                        <a:rPr lang="en-GB" sz="1200" b="0">
                          <a:solidFill>
                            <a:schemeClr val="tx1"/>
                          </a:solidFill>
                          <a:ea typeface="Calibri"/>
                          <a:cs typeface="Arial" panose="020B0604020202020204" pitchFamily="34" charset="0"/>
                          <a:hlinkClick r:id="rId9"/>
                        </a:rPr>
                        <a:t>Safeguarding Disabled Children: Practice Guidance</a:t>
                      </a:r>
                      <a:r>
                        <a:rPr lang="en-GB" sz="1200" b="0">
                          <a:solidFill>
                            <a:schemeClr val="tx1"/>
                          </a:solidFill>
                          <a:ea typeface="Calibri"/>
                          <a:cs typeface="Arial" panose="020B0604020202020204" pitchFamily="34" charset="0"/>
                        </a:rPr>
                        <a:t> is available here and may be of use to consider.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Calibri"/>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rPr>
                        <a:t>Further safeguarding information is contained in the </a:t>
                      </a:r>
                      <a:r>
                        <a:rPr lang="en-GB" sz="1200" b="0">
                          <a:solidFill>
                            <a:srgbClr val="0070C0"/>
                          </a:solidFill>
                          <a:ea typeface="Calibri"/>
                          <a:cs typeface="Arial" panose="020B0604020202020204" pitchFamily="34" charset="0"/>
                          <a:hlinkClick r:id="rId10">
                            <a:extLst>
                              <a:ext uri="{A12FA001-AC4F-418D-AE19-62706E023703}">
                                <ahyp:hlinkClr xmlns:ahyp="http://schemas.microsoft.com/office/drawing/2018/hyperlinkcolor" val="tx"/>
                              </a:ext>
                            </a:extLst>
                          </a:hlinkClick>
                        </a:rPr>
                        <a:t>NSPCC</a:t>
                      </a:r>
                      <a:r>
                        <a:rPr lang="en-GB" sz="1200" b="0">
                          <a:solidFill>
                            <a:srgbClr val="0070C0"/>
                          </a:solidFill>
                          <a:ea typeface="Calibri"/>
                          <a:cs typeface="Arial" panose="020B0604020202020204" pitchFamily="34" charset="0"/>
                        </a:rPr>
                        <a:t> </a:t>
                      </a:r>
                      <a:r>
                        <a:rPr lang="en-GB" sz="1200" b="0">
                          <a:solidFill>
                            <a:schemeClr val="tx1"/>
                          </a:solidFill>
                          <a:ea typeface="Calibri"/>
                          <a:cs typeface="Arial" panose="020B0604020202020204" pitchFamily="34" charset="0"/>
                        </a:rPr>
                        <a:t>website. </a:t>
                      </a:r>
                    </a:p>
                  </a:txBody>
                  <a:tcPr>
                    <a:solidFill>
                      <a:schemeClr val="accent6">
                        <a:lumMod val="40000"/>
                        <a:lumOff val="60000"/>
                      </a:schemeClr>
                    </a:solidFill>
                  </a:tcPr>
                </a:tc>
                <a:tc>
                  <a:txBody>
                    <a:bodyPr/>
                    <a:lstStyle/>
                    <a:p>
                      <a:pPr algn="ctr"/>
                      <a:r>
                        <a:rPr lang="en-GB" sz="1200" b="0">
                          <a:solidFill>
                            <a:schemeClr val="accent5">
                              <a:lumMod val="75000"/>
                            </a:schemeClr>
                          </a:solidFill>
                          <a:ea typeface="+mn-lt"/>
                          <a:cs typeface="+mn-lt"/>
                          <a:hlinkClick r:id="rId11">
                            <a:extLst>
                              <a:ext uri="{A12FA001-AC4F-418D-AE19-62706E023703}">
                                <ahyp:hlinkClr xmlns:ahyp="http://schemas.microsoft.com/office/drawing/2018/hyperlinkcolor" val="tx"/>
                              </a:ext>
                            </a:extLst>
                          </a:hlinkClick>
                        </a:rPr>
                        <a:t>The Family Fund</a:t>
                      </a:r>
                      <a:r>
                        <a:rPr lang="en-GB" sz="1200" b="0">
                          <a:solidFill>
                            <a:schemeClr val="accent5">
                              <a:lumMod val="75000"/>
                            </a:schemeClr>
                          </a:solidFill>
                          <a:ea typeface="+mn-lt"/>
                          <a:cs typeface="+mn-lt"/>
                        </a:rPr>
                        <a:t> </a:t>
                      </a:r>
                      <a:r>
                        <a:rPr lang="en-GB" sz="1200" b="0" kern="1200">
                          <a:solidFill>
                            <a:schemeClr val="tx1"/>
                          </a:solidFill>
                          <a:latin typeface="+mn-lt"/>
                          <a:ea typeface="+mn-lt"/>
                          <a:cs typeface="+mn-lt"/>
                        </a:rPr>
                        <a:t>charity can be utilised in looking for  </a:t>
                      </a:r>
                      <a:r>
                        <a:rPr lang="en-GB" sz="1200" b="0">
                          <a:solidFill>
                            <a:schemeClr val="tx1"/>
                          </a:solidFill>
                          <a:ea typeface="+mn-lt"/>
                          <a:cs typeface="+mn-lt"/>
                        </a:rPr>
                        <a:t>support, resources and financial support information for children with disabilities.  </a:t>
                      </a:r>
                    </a:p>
                    <a:p>
                      <a:pPr algn="ctr"/>
                      <a:endParaRPr lang="en-US" sz="1200" b="0">
                        <a:solidFill>
                          <a:schemeClr val="tx1"/>
                        </a:solidFill>
                        <a:cs typeface="Arial" panose="020B0604020202020204" pitchFamily="34" charset="0"/>
                      </a:endParaRPr>
                    </a:p>
                    <a:p>
                      <a:pPr algn="ctr"/>
                      <a:r>
                        <a:rPr lang="en-GB" sz="1200" b="0">
                          <a:solidFill>
                            <a:schemeClr val="tx1"/>
                          </a:solidFill>
                          <a:ea typeface="+mn-lt"/>
                          <a:cs typeface="Calibri" panose="020F0502020204030204" pitchFamily="34" charset="0"/>
                        </a:rPr>
                        <a:t>Where there are special educational needs and disabilities the education setting, including early years settings, may be able to complete the </a:t>
                      </a:r>
                      <a:r>
                        <a:rPr lang="en-GB" sz="1200" b="0">
                          <a:solidFill>
                            <a:srgbClr val="333333"/>
                          </a:solidFill>
                          <a:ea typeface="+mn-lt"/>
                          <a:cs typeface="Calibri" panose="020F0502020204030204" pitchFamily="34" charset="0"/>
                          <a:hlinkClick r:id="rId12"/>
                        </a:rPr>
                        <a:t>Valuing SEND tool</a:t>
                      </a:r>
                      <a:r>
                        <a:rPr lang="en-GB" sz="1200" b="0">
                          <a:solidFill>
                            <a:srgbClr val="333333"/>
                          </a:solidFill>
                          <a:ea typeface="+mn-lt"/>
                          <a:cs typeface="Calibri" panose="020F0502020204030204" pitchFamily="34" charset="0"/>
                        </a:rPr>
                        <a:t>. </a:t>
                      </a:r>
                      <a:r>
                        <a:rPr lang="en-GB" sz="1200" b="0">
                          <a:solidFill>
                            <a:schemeClr val="tx1"/>
                          </a:solidFill>
                          <a:ea typeface="+mn-lt"/>
                          <a:cs typeface="Calibri" panose="020F0502020204030204" pitchFamily="34" charset="0"/>
                        </a:rPr>
                        <a:t>This tool is useful in understanding how the home environment may differ from the school environment and can highlight where the needs of the child are not being met.</a:t>
                      </a:r>
                    </a:p>
                    <a:p>
                      <a:pPr algn="ctr"/>
                      <a:r>
                        <a:rPr lang="en-GB" sz="1200" b="0">
                          <a:solidFill>
                            <a:schemeClr val="tx1"/>
                          </a:solidFill>
                          <a:ea typeface="+mn-lt"/>
                          <a:cs typeface="Calibri" panose="020F0502020204030204" pitchFamily="34" charset="0"/>
                        </a:rPr>
                        <a:t> </a:t>
                      </a:r>
                    </a:p>
                    <a:p>
                      <a:pPr algn="ctr"/>
                      <a:r>
                        <a:rPr lang="en-GB" sz="1200" b="0">
                          <a:solidFill>
                            <a:schemeClr val="tx1"/>
                          </a:solidFill>
                          <a:ea typeface="+mn-lt"/>
                          <a:cs typeface="Calibri" panose="020F0502020204030204" pitchFamily="34" charset="0"/>
                        </a:rPr>
                        <a:t>The SEND Advice Line for Lincolnshire </a:t>
                      </a:r>
                      <a:r>
                        <a:rPr lang="en-GB" sz="1200" b="0">
                          <a:solidFill>
                            <a:srgbClr val="333333"/>
                          </a:solidFill>
                          <a:ea typeface="+mn-lt"/>
                          <a:cs typeface="Calibri" panose="020F0502020204030204" pitchFamily="34" charset="0"/>
                        </a:rPr>
                        <a:t>(</a:t>
                      </a:r>
                      <a:r>
                        <a:rPr lang="en-GB" sz="1200" b="0">
                          <a:solidFill>
                            <a:srgbClr val="333333"/>
                          </a:solidFill>
                          <a:ea typeface="+mn-lt"/>
                          <a:cs typeface="Calibri" panose="020F0502020204030204" pitchFamily="34" charset="0"/>
                          <a:hlinkClick r:id="rId13"/>
                        </a:rPr>
                        <a:t>ASK SALL</a:t>
                      </a:r>
                      <a:r>
                        <a:rPr lang="en-GB" sz="1200" b="0">
                          <a:solidFill>
                            <a:srgbClr val="333333"/>
                          </a:solidFill>
                          <a:ea typeface="+mn-lt"/>
                          <a:cs typeface="Calibri" panose="020F0502020204030204" pitchFamily="34" charset="0"/>
                        </a:rPr>
                        <a:t>) </a:t>
                      </a:r>
                      <a:r>
                        <a:rPr lang="en-GB" sz="1200" b="0">
                          <a:solidFill>
                            <a:schemeClr val="tx1"/>
                          </a:solidFill>
                          <a:ea typeface="+mn-lt"/>
                          <a:cs typeface="Calibri" panose="020F0502020204030204" pitchFamily="34" charset="0"/>
                        </a:rPr>
                        <a:t>can be contacted for support and advice for professionals. </a:t>
                      </a:r>
                    </a:p>
                    <a:p>
                      <a:pPr algn="ctr"/>
                      <a:endParaRPr lang="en-GB" sz="1200" b="0">
                        <a:solidFill>
                          <a:schemeClr val="tx1"/>
                        </a:solidFill>
                        <a:ea typeface="+mn-lt"/>
                        <a:cs typeface="Calibri" panose="020F0502020204030204" pitchFamily="34" charset="0"/>
                      </a:endParaRPr>
                    </a:p>
                    <a:p>
                      <a:pPr algn="ctr"/>
                      <a:r>
                        <a:rPr lang="en-GB" sz="1200" b="0">
                          <a:solidFill>
                            <a:schemeClr val="tx1"/>
                          </a:solidFill>
                          <a:ea typeface="+mn-lt"/>
                          <a:cs typeface="Calibri" panose="020F0502020204030204" pitchFamily="34" charset="0"/>
                        </a:rPr>
                        <a:t>Parents can contact </a:t>
                      </a:r>
                      <a:r>
                        <a:rPr lang="en-GB" sz="1200" b="0">
                          <a:solidFill>
                            <a:srgbClr val="333333"/>
                          </a:solidFill>
                          <a:ea typeface="+mn-lt"/>
                          <a:cs typeface="Calibri" panose="020F0502020204030204" pitchFamily="34" charset="0"/>
                          <a:hlinkClick r:id="rId14"/>
                        </a:rPr>
                        <a:t>Liaise</a:t>
                      </a:r>
                      <a:r>
                        <a:rPr lang="en-GB" sz="1200" b="0">
                          <a:solidFill>
                            <a:srgbClr val="333333"/>
                          </a:solidFill>
                          <a:ea typeface="+mn-lt"/>
                          <a:cs typeface="Calibri" panose="020F0502020204030204" pitchFamily="34" charset="0"/>
                        </a:rPr>
                        <a:t> </a:t>
                      </a:r>
                      <a:r>
                        <a:rPr lang="en-GB" sz="1200" b="0">
                          <a:solidFill>
                            <a:schemeClr val="tx1"/>
                          </a:solidFill>
                          <a:ea typeface="+mn-lt"/>
                          <a:cs typeface="Calibri" panose="020F0502020204030204" pitchFamily="34" charset="0"/>
                        </a:rPr>
                        <a:t>for advice. The </a:t>
                      </a:r>
                      <a:r>
                        <a:rPr lang="en-US" sz="1200">
                          <a:hlinkClick r:id="rId15"/>
                        </a:rPr>
                        <a:t>Lincolnshire Parent Carer Forum</a:t>
                      </a:r>
                      <a:r>
                        <a:rPr lang="en-US" sz="1200"/>
                        <a:t> may also be a source of support for them. </a:t>
                      </a:r>
                      <a:endParaRPr lang="en-GB" sz="1200" b="0"/>
                    </a:p>
                  </a:txBody>
                  <a:tcPr>
                    <a:solidFill>
                      <a:srgbClr val="D2B3F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i="0">
                          <a:solidFill>
                            <a:schemeClr val="tx1"/>
                          </a:solidFill>
                          <a:ea typeface="Calibri"/>
                          <a:cs typeface="Arial" panose="020B0604020202020204" pitchFamily="34" charset="0"/>
                        </a:rPr>
                        <a:t>The </a:t>
                      </a:r>
                      <a:r>
                        <a:rPr lang="en-GB" sz="1200" b="1" i="0">
                          <a:solidFill>
                            <a:schemeClr val="tx1"/>
                          </a:solidFill>
                          <a:ea typeface="Calibri"/>
                          <a:cs typeface="Arial" panose="020B0604020202020204" pitchFamily="34" charset="0"/>
                          <a:hlinkClick r:id="rId16"/>
                        </a:rPr>
                        <a:t>LSCP 6-Year Safeguarding Children Pathway </a:t>
                      </a:r>
                      <a:r>
                        <a:rPr lang="en-GB" sz="1200" i="0">
                          <a:solidFill>
                            <a:schemeClr val="tx1"/>
                          </a:solidFill>
                          <a:ea typeface="Calibri"/>
                          <a:cs typeface="Arial" panose="020B0604020202020204" pitchFamily="34" charset="0"/>
                        </a:rPr>
                        <a:t>includes the below training courses which can support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rPr>
                        <a:t>Additional learning can be undertaken by considering the below: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hlinkClick r:id="rId17"/>
                        </a:rPr>
                        <a:t>The Council for Disabled Children </a:t>
                      </a:r>
                      <a:r>
                        <a:rPr lang="en-GB" sz="1200" b="0">
                          <a:solidFill>
                            <a:schemeClr val="tx1"/>
                          </a:solidFill>
                          <a:ea typeface="Calibri"/>
                          <a:cs typeface="Arial" panose="020B0604020202020204" pitchFamily="34" charset="0"/>
                        </a:rPr>
                        <a:t>offer a range of free eLearning which might be useful.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Arial" panose="020B0604020202020204" pitchFamily="34" charset="0"/>
                          <a:hlinkClick r:id="rId18"/>
                        </a:rPr>
                        <a:t>Serious Case Review Child B (Hackney, 2021) </a:t>
                      </a:r>
                      <a:r>
                        <a:rPr lang="en-GB" sz="1200" b="0">
                          <a:solidFill>
                            <a:schemeClr val="tx1"/>
                          </a:solidFill>
                          <a:ea typeface="Calibri"/>
                          <a:cs typeface="Arial" panose="020B0604020202020204" pitchFamily="34" charset="0"/>
                        </a:rPr>
                        <a:t>and this </a:t>
                      </a:r>
                      <a:r>
                        <a:rPr lang="en-GB" sz="1200" b="0">
                          <a:solidFill>
                            <a:schemeClr val="tx1"/>
                          </a:solidFill>
                          <a:ea typeface="Calibri"/>
                          <a:cs typeface="Arial" panose="020B0604020202020204" pitchFamily="34" charset="0"/>
                          <a:hlinkClick r:id="rId19"/>
                        </a:rPr>
                        <a:t>National Child Mortality Database Report </a:t>
                      </a:r>
                      <a:r>
                        <a:rPr lang="en-GB" sz="1200" b="0">
                          <a:solidFill>
                            <a:schemeClr val="tx1"/>
                          </a:solidFill>
                          <a:ea typeface="Calibri"/>
                          <a:cs typeface="Arial" panose="020B0604020202020204" pitchFamily="34" charset="0"/>
                        </a:rPr>
                        <a:t>provides an understanding of the cumulative impact of health needs remaining unaddressed.</a:t>
                      </a:r>
                    </a:p>
                  </a:txBody>
                  <a:tcPr>
                    <a:solidFill>
                      <a:schemeClr val="accent6">
                        <a:lumMod val="40000"/>
                        <a:lumOff val="60000"/>
                      </a:schemeClr>
                    </a:solidFill>
                  </a:tcPr>
                </a:tc>
                <a:extLst>
                  <a:ext uri="{0D108BD9-81ED-4DB2-BD59-A6C34878D82A}">
                    <a16:rowId xmlns:a16="http://schemas.microsoft.com/office/drawing/2014/main" val="412808752"/>
                  </a:ext>
                </a:extLst>
              </a:tr>
            </a:tbl>
          </a:graphicData>
        </a:graphic>
      </p:graphicFrame>
      <p:graphicFrame>
        <p:nvGraphicFramePr>
          <p:cNvPr id="3" name="Table 2">
            <a:extLst>
              <a:ext uri="{FF2B5EF4-FFF2-40B4-BE49-F238E27FC236}">
                <a16:creationId xmlns:a16="http://schemas.microsoft.com/office/drawing/2014/main" id="{27D03A8C-5DCD-A225-1B40-EB5F780657E9}"/>
              </a:ext>
            </a:extLst>
          </p:cNvPr>
          <p:cNvGraphicFramePr>
            <a:graphicFrameLocks noGrp="1"/>
          </p:cNvGraphicFramePr>
          <p:nvPr>
            <p:extLst>
              <p:ext uri="{D42A27DB-BD31-4B8C-83A1-F6EECF244321}">
                <p14:modId xmlns:p14="http://schemas.microsoft.com/office/powerpoint/2010/main" val="2376610281"/>
              </p:ext>
            </p:extLst>
          </p:nvPr>
        </p:nvGraphicFramePr>
        <p:xfrm>
          <a:off x="6645244" y="3348685"/>
          <a:ext cx="5026182" cy="2011680"/>
        </p:xfrm>
        <a:graphic>
          <a:graphicData uri="http://schemas.openxmlformats.org/drawingml/2006/table">
            <a:tbl>
              <a:tblPr firstRow="1" bandRow="1">
                <a:tableStyleId>{5C22544A-7EE6-4342-B048-85BDC9FD1C3A}</a:tableStyleId>
              </a:tblPr>
              <a:tblGrid>
                <a:gridCol w="2513091">
                  <a:extLst>
                    <a:ext uri="{9D8B030D-6E8A-4147-A177-3AD203B41FA5}">
                      <a16:colId xmlns:a16="http://schemas.microsoft.com/office/drawing/2014/main" val="2450816031"/>
                    </a:ext>
                  </a:extLst>
                </a:gridCol>
                <a:gridCol w="2513091">
                  <a:extLst>
                    <a:ext uri="{9D8B030D-6E8A-4147-A177-3AD203B41FA5}">
                      <a16:colId xmlns:a16="http://schemas.microsoft.com/office/drawing/2014/main" val="3488123242"/>
                    </a:ext>
                  </a:extLst>
                </a:gridCol>
              </a:tblGrid>
              <a:tr h="442021">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A Rough Guide To Not Putting Your Foot In It (eLearning)</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An Introduction to the Autism Spectrum (eLearning)</a:t>
                      </a:r>
                    </a:p>
                  </a:txBody>
                  <a:tcPr>
                    <a:solidFill>
                      <a:schemeClr val="accent6">
                        <a:lumMod val="20000"/>
                        <a:lumOff val="80000"/>
                      </a:schemeClr>
                    </a:solidFill>
                  </a:tcPr>
                </a:tc>
                <a:extLst>
                  <a:ext uri="{0D108BD9-81ED-4DB2-BD59-A6C34878D82A}">
                    <a16:rowId xmlns:a16="http://schemas.microsoft.com/office/drawing/2014/main" val="3590017157"/>
                  </a:ext>
                </a:extLst>
              </a:tr>
              <a:tr h="618829">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Special Educational Needs and Disabilities (SEND) (eLearning)</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Valuing SEND approaches and Tools (eLearning)</a:t>
                      </a:r>
                    </a:p>
                    <a:p>
                      <a:pPr algn="ctr"/>
                      <a:endParaRPr lang="en-GB" sz="1200"/>
                    </a:p>
                  </a:txBody>
                  <a:tcPr>
                    <a:solidFill>
                      <a:schemeClr val="accent6">
                        <a:lumMod val="20000"/>
                        <a:lumOff val="80000"/>
                      </a:schemeClr>
                    </a:solidFill>
                  </a:tcPr>
                </a:tc>
                <a:extLst>
                  <a:ext uri="{0D108BD9-81ED-4DB2-BD59-A6C34878D82A}">
                    <a16:rowId xmlns:a16="http://schemas.microsoft.com/office/drawing/2014/main" val="2000209730"/>
                  </a:ext>
                </a:extLst>
              </a:tr>
              <a:tr h="442021">
                <a:tc>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200" b="0">
                          <a:solidFill>
                            <a:schemeClr val="tx1"/>
                          </a:solidFill>
                        </a:rPr>
                        <a:t>Building Resilient Foundations (Virtual Workshop)</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300"/>
                        </a:spcBef>
                        <a:spcAft>
                          <a:spcPts val="300"/>
                        </a:spcAft>
                        <a:buClrTx/>
                        <a:buSzTx/>
                        <a:buFont typeface="Wingdings" panose="05000000000000000000" pitchFamily="2" charset="2"/>
                        <a:buNone/>
                        <a:tabLst/>
                        <a:defRPr/>
                      </a:pPr>
                      <a:r>
                        <a:rPr lang="en-GB" sz="1200" b="0" i="0">
                          <a:solidFill>
                            <a:schemeClr val="tx1"/>
                          </a:solidFill>
                          <a:cs typeface="Arial" panose="020B0604020202020204" pitchFamily="34" charset="0"/>
                        </a:rPr>
                        <a:t>Self-Harm (eLearning)</a:t>
                      </a:r>
                    </a:p>
                  </a:txBody>
                  <a:tcPr>
                    <a:solidFill>
                      <a:schemeClr val="accent6">
                        <a:lumMod val="20000"/>
                        <a:lumOff val="80000"/>
                      </a:schemeClr>
                    </a:solidFill>
                  </a:tcPr>
                </a:tc>
                <a:extLst>
                  <a:ext uri="{0D108BD9-81ED-4DB2-BD59-A6C34878D82A}">
                    <a16:rowId xmlns:a16="http://schemas.microsoft.com/office/drawing/2014/main" val="2296092459"/>
                  </a:ext>
                </a:extLst>
              </a:tr>
              <a:tr h="442021">
                <a:tc>
                  <a:txBody>
                    <a:bodyPr/>
                    <a:lstStyle/>
                    <a:p>
                      <a:pPr marL="0" marR="0" lvl="0" indent="0" algn="ctr" defTabSz="914400" rtl="0" eaLnBrk="1" fontAlgn="auto" latinLnBrk="0" hangingPunct="1">
                        <a:lnSpc>
                          <a:spcPct val="100000"/>
                        </a:lnSpc>
                        <a:spcBef>
                          <a:spcPts val="300"/>
                        </a:spcBef>
                        <a:spcAft>
                          <a:spcPts val="300"/>
                        </a:spcAft>
                        <a:buClrTx/>
                        <a:buSzTx/>
                        <a:buFont typeface="Wingdings" panose="05000000000000000000" pitchFamily="2" charset="2"/>
                        <a:buNone/>
                        <a:tabLst/>
                        <a:defRPr/>
                      </a:pPr>
                      <a:r>
                        <a:rPr lang="en-GB" sz="1200" b="0" i="0">
                          <a:solidFill>
                            <a:schemeClr val="tx1"/>
                          </a:solidFill>
                          <a:cs typeface="Arial" panose="020B0604020202020204" pitchFamily="34" charset="0"/>
                        </a:rPr>
                        <a:t>Suicidal Thoughts (eLearning)</a:t>
                      </a:r>
                    </a:p>
                  </a:txBody>
                  <a:tcPr>
                    <a:solidFill>
                      <a:schemeClr val="accent6">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cs typeface="Arial" panose="020B0604020202020204" pitchFamily="34" charset="0"/>
                        </a:rPr>
                        <a:t>Early Child Development – Foundation (eLearning)</a:t>
                      </a:r>
                    </a:p>
                  </a:txBody>
                  <a:tcPr>
                    <a:solidFill>
                      <a:schemeClr val="accent6">
                        <a:lumMod val="20000"/>
                        <a:lumOff val="80000"/>
                      </a:schemeClr>
                    </a:solidFill>
                  </a:tcPr>
                </a:tc>
                <a:extLst>
                  <a:ext uri="{0D108BD9-81ED-4DB2-BD59-A6C34878D82A}">
                    <a16:rowId xmlns:a16="http://schemas.microsoft.com/office/drawing/2014/main" val="504433443"/>
                  </a:ext>
                </a:extLst>
              </a:tr>
            </a:tbl>
          </a:graphicData>
        </a:graphic>
      </p:graphicFrame>
      <p:pic>
        <p:nvPicPr>
          <p:cNvPr id="4" name="Picture 3">
            <a:hlinkClick r:id="rId20" action="ppaction://hlinksldjump"/>
            <a:extLst>
              <a:ext uri="{FF2B5EF4-FFF2-40B4-BE49-F238E27FC236}">
                <a16:creationId xmlns:a16="http://schemas.microsoft.com/office/drawing/2014/main" id="{09AAA8D0-EA35-6DBD-70CA-6319548E833E}"/>
              </a:ext>
            </a:extLst>
          </p:cNvPr>
          <p:cNvPicPr>
            <a:picLocks noChangeAspect="1"/>
          </p:cNvPicPr>
          <p:nvPr/>
        </p:nvPicPr>
        <p:blipFill>
          <a:blip r:embed="rId21"/>
          <a:stretch>
            <a:fillRect/>
          </a:stretch>
        </p:blipFill>
        <p:spPr>
          <a:xfrm>
            <a:off x="11596486" y="6290900"/>
            <a:ext cx="512621" cy="526474"/>
          </a:xfrm>
          <a:prstGeom prst="rect">
            <a:avLst/>
          </a:prstGeom>
        </p:spPr>
      </p:pic>
    </p:spTree>
    <p:extLst>
      <p:ext uri="{BB962C8B-B14F-4D97-AF65-F5344CB8AC3E}">
        <p14:creationId xmlns:p14="http://schemas.microsoft.com/office/powerpoint/2010/main" val="10997745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AFD61C4-3368-E130-CF47-48B7DAE3CDAE}"/>
              </a:ext>
            </a:extLst>
          </p:cNvPr>
          <p:cNvSpPr>
            <a:spLocks noGrp="1"/>
          </p:cNvSpPr>
          <p:nvPr>
            <p:ph idx="1"/>
          </p:nvPr>
        </p:nvSpPr>
        <p:spPr>
          <a:xfrm>
            <a:off x="326156" y="705345"/>
            <a:ext cx="11533884" cy="3032149"/>
          </a:xfrm>
          <a:solidFill>
            <a:srgbClr val="D2B3FB"/>
          </a:solidFill>
          <a:ln>
            <a:solidFill>
              <a:schemeClr val="accent1"/>
            </a:solidFill>
          </a:ln>
          <a:effectLst>
            <a:softEdge rad="31750"/>
          </a:effectLst>
        </p:spPr>
        <p:txBody>
          <a:bodyPr vert="horz" lIns="91440" tIns="45720" rIns="91440" bIns="45720" rtlCol="0" anchor="t">
            <a:normAutofit fontScale="25000" lnSpcReduction="20000"/>
          </a:bodyPr>
          <a:lstStyle/>
          <a:p>
            <a:pPr marL="0" indent="0">
              <a:lnSpc>
                <a:spcPct val="120000"/>
              </a:lnSpc>
              <a:spcBef>
                <a:spcPts val="0"/>
              </a:spcBef>
              <a:buNone/>
            </a:pPr>
            <a:r>
              <a:rPr lang="en-GB" sz="4800"/>
              <a:t>Some risk of harm comes from outside the home. The biggest period of growth in our brains is in the first three years of our lives and then, after this, during adolescence. Developmentally, at this later stage of growth, there is likely to be a natural move away from carer towards peer relationships and risk taking may increase.</a:t>
            </a:r>
          </a:p>
          <a:p>
            <a:pPr marL="0" indent="0">
              <a:lnSpc>
                <a:spcPct val="120000"/>
              </a:lnSpc>
              <a:spcBef>
                <a:spcPts val="0"/>
              </a:spcBef>
              <a:buNone/>
            </a:pPr>
            <a:endParaRPr lang="en-GB" sz="4800"/>
          </a:p>
          <a:p>
            <a:pPr marL="0" indent="0">
              <a:lnSpc>
                <a:spcPct val="120000"/>
              </a:lnSpc>
              <a:spcBef>
                <a:spcPts val="0"/>
              </a:spcBef>
              <a:buNone/>
            </a:pPr>
            <a:r>
              <a:rPr lang="en-GB" sz="4800"/>
              <a:t>Consideration should be given to the measures and responses from carers where supervision is concerned. Places and spaces offline (community) and online will require parental oversight. The following slide provides resources on online safety that might be useful where online harm is a risk. </a:t>
            </a:r>
          </a:p>
          <a:p>
            <a:pPr marL="0" indent="0">
              <a:lnSpc>
                <a:spcPct val="120000"/>
              </a:lnSpc>
              <a:spcBef>
                <a:spcPts val="0"/>
              </a:spcBef>
              <a:buNone/>
            </a:pPr>
            <a:endParaRPr lang="en-US" sz="4800"/>
          </a:p>
          <a:p>
            <a:pPr marL="0" indent="0">
              <a:lnSpc>
                <a:spcPct val="120000"/>
              </a:lnSpc>
              <a:spcBef>
                <a:spcPts val="0"/>
              </a:spcBef>
              <a:buNone/>
            </a:pPr>
            <a:r>
              <a:rPr lang="en-GB" sz="4800"/>
              <a:t>Where a child has or is continuing to experience neglect, they may be more at risk of exploitation if they are seeking love, care, connection and/or validation outside of their home environment. This could mean that a child spends more time in the community or online than a child who has and continues to have a safe and secure home environment.  </a:t>
            </a:r>
          </a:p>
          <a:p>
            <a:pPr marL="0" indent="0">
              <a:lnSpc>
                <a:spcPct val="120000"/>
              </a:lnSpc>
              <a:spcBef>
                <a:spcPts val="0"/>
              </a:spcBef>
              <a:buNone/>
            </a:pPr>
            <a:endParaRPr lang="en-GB" sz="4800"/>
          </a:p>
          <a:p>
            <a:pPr marL="0" indent="0">
              <a:lnSpc>
                <a:spcPct val="120000"/>
              </a:lnSpc>
              <a:spcBef>
                <a:spcPts val="0"/>
              </a:spcBef>
              <a:buNone/>
            </a:pPr>
            <a:r>
              <a:rPr lang="en-GB" sz="4800"/>
              <a:t>Whether or not there are concerns around neglect and supervision, which increase the risk of exploitation, practitioners should respond accordingly following the </a:t>
            </a:r>
            <a:r>
              <a:rPr lang="en-GB" sz="4800">
                <a:hlinkClick r:id="rId3"/>
              </a:rPr>
              <a:t>Multi-Agency Child Exploitation processes</a:t>
            </a:r>
            <a:r>
              <a:rPr lang="en-GB" sz="4800"/>
              <a:t>, and signs of exploitation can be found in this guidance. Where safety plans exist, professionals should consider whether neglect might have an impact on the carer’s response to risk. For instance, does the carer understand the risk to the child? Will the carer report the child missing?</a:t>
            </a:r>
          </a:p>
          <a:p>
            <a:pPr marL="0" indent="0">
              <a:lnSpc>
                <a:spcPct val="120000"/>
              </a:lnSpc>
              <a:spcBef>
                <a:spcPts val="0"/>
              </a:spcBef>
              <a:buNone/>
            </a:pPr>
            <a:endParaRPr lang="en-GB" sz="4800"/>
          </a:p>
          <a:p>
            <a:pPr marL="0" indent="0">
              <a:lnSpc>
                <a:spcPct val="120000"/>
              </a:lnSpc>
              <a:spcBef>
                <a:spcPts val="0"/>
              </a:spcBef>
              <a:buNone/>
            </a:pPr>
            <a:r>
              <a:rPr lang="en-GB" sz="4800"/>
              <a:t>Where the young person is over 16 and is staying away from home, a </a:t>
            </a:r>
            <a:r>
              <a:rPr lang="en-GB" sz="4800">
                <a:hlinkClick r:id="rId4"/>
              </a:rPr>
              <a:t>youth homelessness </a:t>
            </a:r>
            <a:r>
              <a:rPr lang="en-GB" sz="4800"/>
              <a:t>response should be considered. Where the person in staying with friends, please also refer to </a:t>
            </a:r>
            <a:r>
              <a:rPr lang="en-GB" sz="4800">
                <a:hlinkClick r:id="rId5"/>
              </a:rPr>
              <a:t>private fostering</a:t>
            </a:r>
            <a:r>
              <a:rPr lang="en-GB" sz="4800"/>
              <a:t>.</a:t>
            </a:r>
          </a:p>
        </p:txBody>
      </p:sp>
      <p:sp>
        <p:nvSpPr>
          <p:cNvPr id="2" name="Title 1">
            <a:extLst>
              <a:ext uri="{FF2B5EF4-FFF2-40B4-BE49-F238E27FC236}">
                <a16:creationId xmlns:a16="http://schemas.microsoft.com/office/drawing/2014/main" id="{50A3C8A9-8708-B26A-7F89-FE80B9FB2449}"/>
              </a:ext>
            </a:extLst>
          </p:cNvPr>
          <p:cNvSpPr txBox="1">
            <a:spLocks/>
          </p:cNvSpPr>
          <p:nvPr/>
        </p:nvSpPr>
        <p:spPr>
          <a:xfrm>
            <a:off x="123289" y="18108"/>
            <a:ext cx="5972712"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Responding to Exploitation</a:t>
            </a:r>
          </a:p>
        </p:txBody>
      </p:sp>
      <p:graphicFrame>
        <p:nvGraphicFramePr>
          <p:cNvPr id="14" name="Table 13">
            <a:extLst>
              <a:ext uri="{FF2B5EF4-FFF2-40B4-BE49-F238E27FC236}">
                <a16:creationId xmlns:a16="http://schemas.microsoft.com/office/drawing/2014/main" id="{5A35BA12-B3DD-D593-4430-0C7179B2F704}"/>
              </a:ext>
            </a:extLst>
          </p:cNvPr>
          <p:cNvGraphicFramePr>
            <a:graphicFrameLocks noGrp="1"/>
          </p:cNvGraphicFramePr>
          <p:nvPr>
            <p:extLst>
              <p:ext uri="{D42A27DB-BD31-4B8C-83A1-F6EECF244321}">
                <p14:modId xmlns:p14="http://schemas.microsoft.com/office/powerpoint/2010/main" val="3616189144"/>
              </p:ext>
            </p:extLst>
          </p:nvPr>
        </p:nvGraphicFramePr>
        <p:xfrm>
          <a:off x="326156" y="3739763"/>
          <a:ext cx="11316599" cy="2788679"/>
        </p:xfrm>
        <a:graphic>
          <a:graphicData uri="http://schemas.openxmlformats.org/drawingml/2006/table">
            <a:tbl>
              <a:tblPr firstRow="1" bandRow="1">
                <a:tableStyleId>{5C22544A-7EE6-4342-B048-85BDC9FD1C3A}</a:tableStyleId>
              </a:tblPr>
              <a:tblGrid>
                <a:gridCol w="4753298">
                  <a:extLst>
                    <a:ext uri="{9D8B030D-6E8A-4147-A177-3AD203B41FA5}">
                      <a16:colId xmlns:a16="http://schemas.microsoft.com/office/drawing/2014/main" val="820029346"/>
                    </a:ext>
                  </a:extLst>
                </a:gridCol>
                <a:gridCol w="3369190">
                  <a:extLst>
                    <a:ext uri="{9D8B030D-6E8A-4147-A177-3AD203B41FA5}">
                      <a16:colId xmlns:a16="http://schemas.microsoft.com/office/drawing/2014/main" val="2002355971"/>
                    </a:ext>
                  </a:extLst>
                </a:gridCol>
                <a:gridCol w="3194111">
                  <a:extLst>
                    <a:ext uri="{9D8B030D-6E8A-4147-A177-3AD203B41FA5}">
                      <a16:colId xmlns:a16="http://schemas.microsoft.com/office/drawing/2014/main" val="3658980208"/>
                    </a:ext>
                  </a:extLst>
                </a:gridCol>
              </a:tblGrid>
              <a:tr h="278867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a:solidFill>
                            <a:schemeClr val="tx1"/>
                          </a:solidFill>
                          <a:ea typeface="Calibri"/>
                          <a:cs typeface="Arial" panose="020B0604020202020204" pitchFamily="34" charset="0"/>
                          <a:hlinkClick r:id="rId6"/>
                        </a:rPr>
                        <a:t>LSCP 6-Year Safeguarding Children Pathway </a:t>
                      </a:r>
                      <a:r>
                        <a:rPr lang="en-GB" sz="1200" b="0" i="0">
                          <a:solidFill>
                            <a:schemeClr val="tx1"/>
                          </a:solidFill>
                          <a:ea typeface="Calibri"/>
                          <a:cs typeface="Arial" panose="020B0604020202020204" pitchFamily="34" charset="0"/>
                        </a:rPr>
                        <a:t>includes the below training courses:</a:t>
                      </a: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mn-lt"/>
                        <a:cs typeface="+mn-lt"/>
                        <a:hlinkClick r:id="rId7"/>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mn-lt"/>
                        <a:cs typeface="+mn-lt"/>
                        <a:hlinkClick r:id="rId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mn-lt"/>
                          <a:cs typeface="+mn-lt"/>
                          <a:hlinkClick r:id="rId7"/>
                        </a:rPr>
                        <a:t>Working together 2023 </a:t>
                      </a:r>
                      <a:r>
                        <a:rPr lang="en-GB" sz="1200" b="0">
                          <a:solidFill>
                            <a:schemeClr val="tx1"/>
                          </a:solidFill>
                          <a:ea typeface="+mn-lt"/>
                          <a:cs typeface="+mn-lt"/>
                        </a:rPr>
                        <a:t>includes some useful information working with parents in these circumstances.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mn-lt"/>
                        <a:cs typeface="+mn-lt"/>
                        <a:hlinkClick r:id="rId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mn-lt"/>
                          <a:cs typeface="+mn-lt"/>
                        </a:rPr>
                        <a:t>These </a:t>
                      </a:r>
                      <a:r>
                        <a:rPr lang="en-GB" sz="1200" b="0">
                          <a:solidFill>
                            <a:schemeClr val="tx1"/>
                          </a:solidFill>
                          <a:ea typeface="+mn-lt"/>
                          <a:cs typeface="+mn-lt"/>
                          <a:hlinkClick r:id="rId8"/>
                        </a:rPr>
                        <a:t>Practice Principles </a:t>
                      </a:r>
                      <a:r>
                        <a:rPr lang="en-GB" sz="1200" b="0">
                          <a:solidFill>
                            <a:schemeClr val="tx1"/>
                          </a:solidFill>
                          <a:ea typeface="+mn-lt"/>
                          <a:cs typeface="+mn-lt"/>
                        </a:rPr>
                        <a:t>are useful to consider in relation to responding to child exploitation or extra familiar harm.</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a typeface="+mn-lt"/>
                        <a:cs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mn-lt"/>
                          <a:cs typeface="+mn-lt"/>
                          <a:hlinkClick r:id="rId9"/>
                        </a:rPr>
                        <a:t>Local resources </a:t>
                      </a:r>
                      <a:r>
                        <a:rPr lang="en-GB" sz="1200" b="0">
                          <a:solidFill>
                            <a:schemeClr val="tx1"/>
                          </a:solidFill>
                          <a:ea typeface="+mn-lt"/>
                          <a:cs typeface="+mn-lt"/>
                        </a:rPr>
                        <a:t>relating to exploitation are also available. </a:t>
                      </a:r>
                      <a:endParaRPr lang="en-GB" sz="1200" b="0">
                        <a:solidFill>
                          <a:schemeClr val="tx1"/>
                        </a:solidFill>
                        <a:cs typeface="Arial" panose="020B0604020202020204" pitchFamily="34" charset="0"/>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A Rapid Read on </a:t>
                      </a:r>
                      <a:r>
                        <a:rPr lang="en-GB" sz="1200" b="0" kern="1200">
                          <a:solidFill>
                            <a:schemeClr val="tx1"/>
                          </a:solidFill>
                          <a:latin typeface="+mn-lt"/>
                          <a:ea typeface="+mn-lt"/>
                          <a:cs typeface="+mn-lt"/>
                          <a:hlinkClick r:id="rId10"/>
                        </a:rPr>
                        <a:t>County Lines </a:t>
                      </a:r>
                      <a:r>
                        <a:rPr lang="en-GB" sz="1200" b="0" kern="1200">
                          <a:solidFill>
                            <a:schemeClr val="tx1"/>
                          </a:solidFill>
                          <a:latin typeface="+mn-lt"/>
                          <a:ea typeface="+mn-lt"/>
                          <a:cs typeface="+mn-lt"/>
                        </a:rPr>
                        <a:t>is available here.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kern="1200">
                        <a:solidFill>
                          <a:schemeClr val="tx1"/>
                        </a:solidFill>
                        <a:latin typeface="+mn-lt"/>
                        <a:ea typeface="+mn-lt"/>
                        <a:cs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There are a further two 7-minute briefings available from NHS Lincolnshire below:</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kern="1200">
                          <a:solidFill>
                            <a:srgbClr val="0070C0"/>
                          </a:solidFill>
                          <a:latin typeface="+mn-lt"/>
                          <a:ea typeface="+mn-lt"/>
                          <a:cs typeface="+mn-lt"/>
                          <a:hlinkClick r:id="rId11">
                            <a:extLst>
                              <a:ext uri="{A12FA001-AC4F-418D-AE19-62706E023703}">
                                <ahyp:hlinkClr xmlns:ahyp="http://schemas.microsoft.com/office/drawing/2018/hyperlinkcolor" val="tx"/>
                              </a:ext>
                            </a:extLst>
                          </a:hlinkClick>
                        </a:rPr>
                        <a:t>Contextual Safeguarding</a:t>
                      </a:r>
                      <a:r>
                        <a:rPr lang="en-GB" sz="1200" b="0">
                          <a:solidFill>
                            <a:srgbClr val="0070C0"/>
                          </a:solidFill>
                          <a:hlinkClick r:id="rId11">
                            <a:extLst>
                              <a:ext uri="{A12FA001-AC4F-418D-AE19-62706E023703}">
                                <ahyp:hlinkClr xmlns:ahyp="http://schemas.microsoft.com/office/drawing/2018/hyperlinkcolor" val="tx"/>
                              </a:ext>
                            </a:extLst>
                          </a:hlinkClick>
                        </a:rPr>
                        <a:t> </a:t>
                      </a:r>
                      <a:endParaRPr lang="en-GB" sz="1200" b="0">
                        <a:solidFill>
                          <a:srgbClr val="0070C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rgbClr val="0070C0"/>
                          </a:solidFill>
                          <a:hlinkClick r:id="rId12">
                            <a:extLst>
                              <a:ext uri="{A12FA001-AC4F-418D-AE19-62706E023703}">
                                <ahyp:hlinkClr xmlns:ahyp="http://schemas.microsoft.com/office/drawing/2018/hyperlinkcolor" val="tx"/>
                              </a:ext>
                            </a:extLst>
                          </a:hlinkClick>
                        </a:rPr>
                        <a:t>Child Exploitation</a:t>
                      </a:r>
                      <a:r>
                        <a:rPr lang="en-GB" sz="1200" b="0">
                          <a:solidFill>
                            <a:srgbClr val="0070C0"/>
                          </a:solidFill>
                        </a:rPr>
                        <a:t>.</a:t>
                      </a:r>
                    </a:p>
                  </a:txBody>
                  <a:tcPr>
                    <a:solidFill>
                      <a:srgbClr val="D2B3FB"/>
                    </a:solidFill>
                  </a:tcPr>
                </a:tc>
                <a:extLst>
                  <a:ext uri="{0D108BD9-81ED-4DB2-BD59-A6C34878D82A}">
                    <a16:rowId xmlns:a16="http://schemas.microsoft.com/office/drawing/2014/main" val="1713295560"/>
                  </a:ext>
                </a:extLst>
              </a:tr>
            </a:tbl>
          </a:graphicData>
        </a:graphic>
      </p:graphicFrame>
      <p:graphicFrame>
        <p:nvGraphicFramePr>
          <p:cNvPr id="4" name="Table 3">
            <a:extLst>
              <a:ext uri="{FF2B5EF4-FFF2-40B4-BE49-F238E27FC236}">
                <a16:creationId xmlns:a16="http://schemas.microsoft.com/office/drawing/2014/main" id="{17A77189-B46A-D32F-AEA0-F9ADE5D008AA}"/>
              </a:ext>
            </a:extLst>
          </p:cNvPr>
          <p:cNvGraphicFramePr>
            <a:graphicFrameLocks noGrp="1"/>
          </p:cNvGraphicFramePr>
          <p:nvPr>
            <p:extLst>
              <p:ext uri="{D42A27DB-BD31-4B8C-83A1-F6EECF244321}">
                <p14:modId xmlns:p14="http://schemas.microsoft.com/office/powerpoint/2010/main" val="1113115617"/>
              </p:ext>
            </p:extLst>
          </p:nvPr>
        </p:nvGraphicFramePr>
        <p:xfrm>
          <a:off x="483173" y="4242204"/>
          <a:ext cx="4408904" cy="2286000"/>
        </p:xfrm>
        <a:graphic>
          <a:graphicData uri="http://schemas.openxmlformats.org/drawingml/2006/table">
            <a:tbl>
              <a:tblPr firstRow="1" bandRow="1">
                <a:tableStyleId>{5C22544A-7EE6-4342-B048-85BDC9FD1C3A}</a:tableStyleId>
              </a:tblPr>
              <a:tblGrid>
                <a:gridCol w="4408904">
                  <a:extLst>
                    <a:ext uri="{9D8B030D-6E8A-4147-A177-3AD203B41FA5}">
                      <a16:colId xmlns:a16="http://schemas.microsoft.com/office/drawing/2014/main" val="389361755"/>
                    </a:ext>
                  </a:extLst>
                </a:gridCol>
              </a:tblGrid>
              <a:tr h="370840">
                <a:tc>
                  <a:txBody>
                    <a:bodyPr/>
                    <a:lstStyle/>
                    <a:p>
                      <a:pPr algn="ctr"/>
                      <a:r>
                        <a:rPr lang="en-GB" sz="1200" b="0">
                          <a:solidFill>
                            <a:schemeClr val="tx1"/>
                          </a:solidFill>
                        </a:rPr>
                        <a:t>Tackling Exploitation and Modern Slavery in Lincolnshire</a:t>
                      </a:r>
                    </a:p>
                    <a:p>
                      <a:pPr algn="ctr"/>
                      <a:r>
                        <a:rPr lang="en-GB" sz="1200" b="0">
                          <a:solidFill>
                            <a:schemeClr val="tx1"/>
                          </a:solidFill>
                        </a:rPr>
                        <a:t>(eLearning)</a:t>
                      </a:r>
                    </a:p>
                  </a:txBody>
                  <a:tcPr>
                    <a:solidFill>
                      <a:schemeClr val="accent6">
                        <a:lumMod val="20000"/>
                        <a:lumOff val="80000"/>
                      </a:schemeClr>
                    </a:solidFill>
                  </a:tcPr>
                </a:tc>
                <a:extLst>
                  <a:ext uri="{0D108BD9-81ED-4DB2-BD59-A6C34878D82A}">
                    <a16:rowId xmlns:a16="http://schemas.microsoft.com/office/drawing/2014/main" val="2544736485"/>
                  </a:ext>
                </a:extLst>
              </a:tr>
              <a:tr h="370840">
                <a:tc>
                  <a:txBody>
                    <a:bodyPr/>
                    <a:lstStyle/>
                    <a:p>
                      <a:pPr algn="ctr"/>
                      <a:r>
                        <a:rPr lang="en-GB" sz="1200">
                          <a:solidFill>
                            <a:schemeClr val="tx1"/>
                          </a:solidFill>
                        </a:rPr>
                        <a:t>Child Exploitation and Extra-Familial Harm</a:t>
                      </a:r>
                    </a:p>
                    <a:p>
                      <a:pPr algn="ctr"/>
                      <a:r>
                        <a:rPr lang="en-GB" sz="1200" b="0">
                          <a:solidFill>
                            <a:schemeClr val="tx1"/>
                          </a:solidFill>
                        </a:rPr>
                        <a:t>(eLearning)</a:t>
                      </a:r>
                      <a:endParaRPr lang="en-GB" sz="120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578332428"/>
                  </a:ext>
                </a:extLst>
              </a:tr>
              <a:tr h="370840">
                <a:tc>
                  <a:txBody>
                    <a:bodyPr/>
                    <a:lstStyle/>
                    <a:p>
                      <a:pPr algn="ctr"/>
                      <a:r>
                        <a:rPr lang="en-GB" sz="1200">
                          <a:solidFill>
                            <a:schemeClr val="tx1"/>
                          </a:solidFill>
                        </a:rPr>
                        <a:t>Child Exploitation in Lincolnshire</a:t>
                      </a:r>
                    </a:p>
                    <a:p>
                      <a:pPr algn="ctr"/>
                      <a:r>
                        <a:rPr lang="en-GB" sz="1200">
                          <a:solidFill>
                            <a:schemeClr val="tx1"/>
                          </a:solidFill>
                        </a:rPr>
                        <a:t>(1-day Face to Face course)</a:t>
                      </a:r>
                    </a:p>
                  </a:txBody>
                  <a:tcPr>
                    <a:solidFill>
                      <a:schemeClr val="accent6">
                        <a:lumMod val="20000"/>
                        <a:lumOff val="80000"/>
                      </a:schemeClr>
                    </a:solidFill>
                  </a:tcPr>
                </a:tc>
                <a:extLst>
                  <a:ext uri="{0D108BD9-81ED-4DB2-BD59-A6C34878D82A}">
                    <a16:rowId xmlns:a16="http://schemas.microsoft.com/office/drawing/2014/main" val="2490004226"/>
                  </a:ext>
                </a:extLst>
              </a:tr>
              <a:tr h="370840">
                <a:tc>
                  <a:txBody>
                    <a:bodyPr/>
                    <a:lstStyle/>
                    <a:p>
                      <a:pPr algn="ctr"/>
                      <a:r>
                        <a:rPr lang="en-GB" sz="1200">
                          <a:solidFill>
                            <a:schemeClr val="tx1"/>
                          </a:solidFill>
                        </a:rPr>
                        <a:t>Child Sexual Abuse</a:t>
                      </a:r>
                    </a:p>
                    <a:p>
                      <a:pPr algn="ctr"/>
                      <a:r>
                        <a:rPr lang="en-GB" sz="1200" b="0">
                          <a:solidFill>
                            <a:schemeClr val="tx1"/>
                          </a:solidFill>
                        </a:rPr>
                        <a:t>(eLearning)</a:t>
                      </a:r>
                      <a:endParaRPr lang="en-GB" sz="1200">
                        <a:solidFill>
                          <a:schemeClr val="tx1"/>
                        </a:solidFill>
                      </a:endParaRPr>
                    </a:p>
                  </a:txBody>
                  <a:tcPr>
                    <a:solidFill>
                      <a:schemeClr val="accent6">
                        <a:lumMod val="20000"/>
                        <a:lumOff val="80000"/>
                      </a:schemeClr>
                    </a:solidFill>
                  </a:tcPr>
                </a:tc>
                <a:extLst>
                  <a:ext uri="{0D108BD9-81ED-4DB2-BD59-A6C34878D82A}">
                    <a16:rowId xmlns:a16="http://schemas.microsoft.com/office/drawing/2014/main" val="1563075472"/>
                  </a:ext>
                </a:extLst>
              </a:tr>
              <a:tr h="370840">
                <a:tc>
                  <a:txBody>
                    <a:bodyPr/>
                    <a:lstStyle/>
                    <a:p>
                      <a:pPr algn="ctr"/>
                      <a:r>
                        <a:rPr lang="en-GB" sz="1200">
                          <a:solidFill>
                            <a:schemeClr val="tx1"/>
                          </a:solidFill>
                        </a:rPr>
                        <a:t>Awareness of Private Fostering </a:t>
                      </a:r>
                    </a:p>
                    <a:p>
                      <a:pPr algn="ctr"/>
                      <a:r>
                        <a:rPr lang="en-GB" sz="1200">
                          <a:solidFill>
                            <a:schemeClr val="tx1"/>
                          </a:solidFill>
                        </a:rPr>
                        <a:t>(eLearning)</a:t>
                      </a:r>
                    </a:p>
                  </a:txBody>
                  <a:tcPr>
                    <a:solidFill>
                      <a:schemeClr val="accent6">
                        <a:lumMod val="20000"/>
                        <a:lumOff val="80000"/>
                      </a:schemeClr>
                    </a:solidFill>
                  </a:tcPr>
                </a:tc>
                <a:extLst>
                  <a:ext uri="{0D108BD9-81ED-4DB2-BD59-A6C34878D82A}">
                    <a16:rowId xmlns:a16="http://schemas.microsoft.com/office/drawing/2014/main" val="288541827"/>
                  </a:ext>
                </a:extLst>
              </a:tr>
            </a:tbl>
          </a:graphicData>
        </a:graphic>
      </p:graphicFrame>
      <p:pic>
        <p:nvPicPr>
          <p:cNvPr id="5" name="Picture 4">
            <a:hlinkClick r:id="" action="ppaction://noaction"/>
            <a:extLst>
              <a:ext uri="{FF2B5EF4-FFF2-40B4-BE49-F238E27FC236}">
                <a16:creationId xmlns:a16="http://schemas.microsoft.com/office/drawing/2014/main" id="{30916DCB-7C2C-41F4-AE2C-07259C1F9159}"/>
              </a:ext>
            </a:extLst>
          </p:cNvPr>
          <p:cNvPicPr>
            <a:picLocks noChangeAspect="1"/>
          </p:cNvPicPr>
          <p:nvPr/>
        </p:nvPicPr>
        <p:blipFill>
          <a:blip r:embed="rId13"/>
          <a:stretch>
            <a:fillRect/>
          </a:stretch>
        </p:blipFill>
        <p:spPr>
          <a:xfrm>
            <a:off x="11642755" y="6331526"/>
            <a:ext cx="512621" cy="526474"/>
          </a:xfrm>
          <a:prstGeom prst="rect">
            <a:avLst/>
          </a:prstGeom>
        </p:spPr>
      </p:pic>
      <p:sp>
        <p:nvSpPr>
          <p:cNvPr id="6" name="TextBox 5">
            <a:extLst>
              <a:ext uri="{FF2B5EF4-FFF2-40B4-BE49-F238E27FC236}">
                <a16:creationId xmlns:a16="http://schemas.microsoft.com/office/drawing/2014/main" id="{FB3373E7-BDBC-6E08-816E-85474454901E}"/>
              </a:ext>
            </a:extLst>
          </p:cNvPr>
          <p:cNvSpPr txBox="1"/>
          <p:nvPr/>
        </p:nvSpPr>
        <p:spPr>
          <a:xfrm>
            <a:off x="272233" y="6535598"/>
            <a:ext cx="4634602" cy="369332"/>
          </a:xfrm>
          <a:prstGeom prst="rect">
            <a:avLst/>
          </a:prstGeom>
          <a:noFill/>
        </p:spPr>
        <p:txBody>
          <a:bodyPr wrap="none" rtlCol="0">
            <a:spAutoFit/>
          </a:bodyPr>
          <a:lstStyle/>
          <a:p>
            <a:r>
              <a:rPr lang="en-GB"/>
              <a:t>More information available on the next slide</a:t>
            </a:r>
          </a:p>
        </p:txBody>
      </p:sp>
    </p:spTree>
    <p:extLst>
      <p:ext uri="{BB962C8B-B14F-4D97-AF65-F5344CB8AC3E}">
        <p14:creationId xmlns:p14="http://schemas.microsoft.com/office/powerpoint/2010/main" val="96761713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 action="ppaction://noaction"/>
            <a:extLst>
              <a:ext uri="{FF2B5EF4-FFF2-40B4-BE49-F238E27FC236}">
                <a16:creationId xmlns:a16="http://schemas.microsoft.com/office/drawing/2014/main" id="{E2183349-E077-3AFB-3FA4-D8B812469BAC}"/>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2" name="Title 1">
            <a:extLst>
              <a:ext uri="{FF2B5EF4-FFF2-40B4-BE49-F238E27FC236}">
                <a16:creationId xmlns:a16="http://schemas.microsoft.com/office/drawing/2014/main" id="{DF20DFEE-2C41-1E58-881F-1A9125228256}"/>
              </a:ext>
            </a:extLst>
          </p:cNvPr>
          <p:cNvSpPr txBox="1">
            <a:spLocks/>
          </p:cNvSpPr>
          <p:nvPr/>
        </p:nvSpPr>
        <p:spPr>
          <a:xfrm>
            <a:off x="0" y="30540"/>
            <a:ext cx="4736335" cy="51464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Responding to Online Safety</a:t>
            </a:r>
          </a:p>
        </p:txBody>
      </p:sp>
      <p:graphicFrame>
        <p:nvGraphicFramePr>
          <p:cNvPr id="6" name="Table 5">
            <a:extLst>
              <a:ext uri="{FF2B5EF4-FFF2-40B4-BE49-F238E27FC236}">
                <a16:creationId xmlns:a16="http://schemas.microsoft.com/office/drawing/2014/main" id="{2869EB20-931D-A2FD-D948-E09E2F63E56C}"/>
              </a:ext>
            </a:extLst>
          </p:cNvPr>
          <p:cNvGraphicFramePr>
            <a:graphicFrameLocks noGrp="1"/>
          </p:cNvGraphicFramePr>
          <p:nvPr>
            <p:extLst>
              <p:ext uri="{D42A27DB-BD31-4B8C-83A1-F6EECF244321}">
                <p14:modId xmlns:p14="http://schemas.microsoft.com/office/powerpoint/2010/main" val="3158645747"/>
              </p:ext>
            </p:extLst>
          </p:nvPr>
        </p:nvGraphicFramePr>
        <p:xfrm>
          <a:off x="886161" y="1464518"/>
          <a:ext cx="10260333" cy="3502947"/>
        </p:xfrm>
        <a:graphic>
          <a:graphicData uri="http://schemas.openxmlformats.org/drawingml/2006/table">
            <a:tbl>
              <a:tblPr firstRow="1" bandRow="1">
                <a:tableStyleId>{5C22544A-7EE6-4342-B048-85BDC9FD1C3A}</a:tableStyleId>
              </a:tblPr>
              <a:tblGrid>
                <a:gridCol w="1683571">
                  <a:extLst>
                    <a:ext uri="{9D8B030D-6E8A-4147-A177-3AD203B41FA5}">
                      <a16:colId xmlns:a16="http://schemas.microsoft.com/office/drawing/2014/main" val="1257255427"/>
                    </a:ext>
                  </a:extLst>
                </a:gridCol>
                <a:gridCol w="1838130">
                  <a:extLst>
                    <a:ext uri="{9D8B030D-6E8A-4147-A177-3AD203B41FA5}">
                      <a16:colId xmlns:a16="http://schemas.microsoft.com/office/drawing/2014/main" val="1356425511"/>
                    </a:ext>
                  </a:extLst>
                </a:gridCol>
                <a:gridCol w="1687919">
                  <a:extLst>
                    <a:ext uri="{9D8B030D-6E8A-4147-A177-3AD203B41FA5}">
                      <a16:colId xmlns:a16="http://schemas.microsoft.com/office/drawing/2014/main" val="2947563697"/>
                    </a:ext>
                  </a:extLst>
                </a:gridCol>
                <a:gridCol w="1683571">
                  <a:extLst>
                    <a:ext uri="{9D8B030D-6E8A-4147-A177-3AD203B41FA5}">
                      <a16:colId xmlns:a16="http://schemas.microsoft.com/office/drawing/2014/main" val="2943266325"/>
                    </a:ext>
                  </a:extLst>
                </a:gridCol>
                <a:gridCol w="1683571">
                  <a:extLst>
                    <a:ext uri="{9D8B030D-6E8A-4147-A177-3AD203B41FA5}">
                      <a16:colId xmlns:a16="http://schemas.microsoft.com/office/drawing/2014/main" val="1735081703"/>
                    </a:ext>
                  </a:extLst>
                </a:gridCol>
                <a:gridCol w="1683571">
                  <a:extLst>
                    <a:ext uri="{9D8B030D-6E8A-4147-A177-3AD203B41FA5}">
                      <a16:colId xmlns:a16="http://schemas.microsoft.com/office/drawing/2014/main" val="623558021"/>
                    </a:ext>
                  </a:extLst>
                </a:gridCol>
              </a:tblGrid>
              <a:tr h="1143348">
                <a:tc>
                  <a:txBody>
                    <a:bodyPr/>
                    <a:lstStyle/>
                    <a:p>
                      <a:pPr algn="ctr"/>
                      <a:endParaRPr lang="en-GB" sz="1200"/>
                    </a:p>
                    <a:p>
                      <a:pPr algn="ctr"/>
                      <a:endParaRPr lang="en-GB" sz="1200"/>
                    </a:p>
                    <a:p>
                      <a:pPr algn="ctr"/>
                      <a:endParaRPr lang="en-GB" sz="1200"/>
                    </a:p>
                  </a:txBody>
                  <a:tcPr>
                    <a:solidFill>
                      <a:srgbClr val="D2B3FB"/>
                    </a:solidFill>
                  </a:tcPr>
                </a:tc>
                <a:tc>
                  <a:txBody>
                    <a:bodyPr/>
                    <a:lstStyle/>
                    <a:p>
                      <a:pPr algn="ctr"/>
                      <a:endParaRPr lang="en-GB" sz="1200"/>
                    </a:p>
                    <a:p>
                      <a:pPr algn="ctr"/>
                      <a:endParaRPr lang="en-GB" sz="1200"/>
                    </a:p>
                    <a:p>
                      <a:pPr algn="ctr"/>
                      <a:endParaRPr lang="en-GB" sz="1200"/>
                    </a:p>
                    <a:p>
                      <a:pPr algn="ctr"/>
                      <a:endParaRPr lang="en-GB" sz="1200"/>
                    </a:p>
                    <a:p>
                      <a:pPr algn="ctr"/>
                      <a:endParaRPr lang="en-GB" sz="1200"/>
                    </a:p>
                    <a:p>
                      <a:pPr algn="ctr"/>
                      <a:endParaRPr lang="en-GB" sz="1200"/>
                    </a:p>
                  </a:txBody>
                  <a:tcPr>
                    <a:solidFill>
                      <a:schemeClr val="accent5">
                        <a:lumMod val="40000"/>
                        <a:lumOff val="60000"/>
                      </a:schemeClr>
                    </a:solidFill>
                  </a:tcPr>
                </a:tc>
                <a:tc>
                  <a:txBody>
                    <a:bodyPr/>
                    <a:lstStyle/>
                    <a:p>
                      <a:pPr algn="ctr"/>
                      <a:endParaRPr lang="en-GB" sz="1200"/>
                    </a:p>
                  </a:txBody>
                  <a:tcPr>
                    <a:solidFill>
                      <a:schemeClr val="accent6">
                        <a:lumMod val="40000"/>
                        <a:lumOff val="60000"/>
                      </a:schemeClr>
                    </a:solidFill>
                  </a:tcPr>
                </a:tc>
                <a:tc>
                  <a:txBody>
                    <a:bodyPr/>
                    <a:lstStyle/>
                    <a:p>
                      <a:pPr algn="ctr"/>
                      <a:endParaRPr lang="en-GB" sz="1200"/>
                    </a:p>
                  </a:txBody>
                  <a:tcPr>
                    <a:solidFill>
                      <a:srgbClr val="D2B3FB"/>
                    </a:solidFill>
                  </a:tcPr>
                </a:tc>
                <a:tc>
                  <a:txBody>
                    <a:bodyPr/>
                    <a:lstStyle/>
                    <a:p>
                      <a:pPr algn="ctr"/>
                      <a:endParaRPr lang="en-GB" sz="1200"/>
                    </a:p>
                  </a:txBody>
                  <a:tcPr>
                    <a:solidFill>
                      <a:schemeClr val="accent5">
                        <a:lumMod val="40000"/>
                        <a:lumOff val="60000"/>
                      </a:schemeClr>
                    </a:solidFill>
                  </a:tcPr>
                </a:tc>
                <a:tc>
                  <a:txBody>
                    <a:bodyPr/>
                    <a:lstStyle/>
                    <a:p>
                      <a:pPr algn="ctr"/>
                      <a:endParaRPr lang="en-GB" sz="1200"/>
                    </a:p>
                  </a:txBody>
                  <a:tcPr>
                    <a:solidFill>
                      <a:schemeClr val="accent6">
                        <a:lumMod val="40000"/>
                        <a:lumOff val="60000"/>
                      </a:schemeClr>
                    </a:solidFill>
                  </a:tcPr>
                </a:tc>
                <a:extLst>
                  <a:ext uri="{0D108BD9-81ED-4DB2-BD59-A6C34878D82A}">
                    <a16:rowId xmlns:a16="http://schemas.microsoft.com/office/drawing/2014/main" val="2532843381"/>
                  </a:ext>
                </a:extLst>
              </a:tr>
              <a:tr h="231422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i="0" u="sng">
                          <a:solidFill>
                            <a:schemeClr val="tx1"/>
                          </a:solidFill>
                          <a:effectLst/>
                          <a:cs typeface="Calibri"/>
                        </a:rPr>
                        <a:t>NSPCC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i="0" u="sng">
                        <a:solidFill>
                          <a:schemeClr val="tx1"/>
                        </a:solidFill>
                        <a:effectLst/>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i="0">
                          <a:solidFill>
                            <a:schemeClr val="tx1"/>
                          </a:solidFill>
                          <a:effectLst/>
                          <a:cs typeface="Calibri"/>
                        </a:rPr>
                        <a:t>Provides details on keeping children safe online.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0" i="0">
                        <a:solidFill>
                          <a:schemeClr val="tx1"/>
                        </a:solidFill>
                        <a:effectLst/>
                        <a:cs typeface="Calibri"/>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a:solidFill>
                            <a:schemeClr val="tx1"/>
                          </a:solidFill>
                          <a:ea typeface="Calibri"/>
                          <a:cs typeface="Calibri"/>
                        </a:rPr>
                        <a:t>Stay safe partnership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b="1" u="sng">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Provides access to information and training for schools and carers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The </a:t>
                      </a:r>
                      <a:r>
                        <a:rPr lang="en-GB" sz="1200">
                          <a:solidFill>
                            <a:schemeClr val="accent5">
                              <a:lumMod val="75000"/>
                            </a:schemeClr>
                          </a:solidFill>
                          <a:ea typeface="Calibri"/>
                          <a:cs typeface="Calibri"/>
                          <a:hlinkClick r:id="rId4">
                            <a:extLst>
                              <a:ext uri="{A12FA001-AC4F-418D-AE19-62706E023703}">
                                <ahyp:hlinkClr xmlns:ahyp="http://schemas.microsoft.com/office/drawing/2018/hyperlinkcolor" val="tx"/>
                              </a:ext>
                            </a:extLst>
                          </a:hlinkClick>
                        </a:rPr>
                        <a:t>Stay Safe Partnership YouTube </a:t>
                      </a:r>
                      <a:r>
                        <a:rPr lang="en-GB" sz="1200">
                          <a:solidFill>
                            <a:schemeClr val="tx1"/>
                          </a:solidFill>
                          <a:ea typeface="Calibri"/>
                          <a:cs typeface="Calibri"/>
                        </a:rPr>
                        <a:t>channel also hosts a range of useful videos on online safety.</a:t>
                      </a: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a:solidFill>
                            <a:schemeClr val="tx1"/>
                          </a:solidFill>
                          <a:ea typeface="Calibri"/>
                          <a:cs typeface="Calibri"/>
                        </a:rPr>
                        <a:t>CEOP Education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 Access to training and resources for professionals, carers and children.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The </a:t>
                      </a:r>
                      <a:r>
                        <a:rPr lang="en-GB" sz="1200">
                          <a:solidFill>
                            <a:schemeClr val="accent5">
                              <a:lumMod val="75000"/>
                            </a:schemeClr>
                          </a:solidFill>
                          <a:ea typeface="Calibri"/>
                          <a:cs typeface="Calibri"/>
                          <a:hlinkClick r:id="rId5">
                            <a:extLst>
                              <a:ext uri="{A12FA001-AC4F-418D-AE19-62706E023703}">
                                <ahyp:hlinkClr xmlns:ahyp="http://schemas.microsoft.com/office/drawing/2018/hyperlinkcolor" val="tx"/>
                              </a:ext>
                            </a:extLst>
                          </a:hlinkClick>
                        </a:rPr>
                        <a:t>CEOP Safety Centre</a:t>
                      </a:r>
                      <a:r>
                        <a:rPr lang="en-GB" sz="1200">
                          <a:solidFill>
                            <a:schemeClr val="accent5">
                              <a:lumMod val="75000"/>
                            </a:schemeClr>
                          </a:solidFill>
                          <a:ea typeface="Calibri"/>
                          <a:cs typeface="Calibri"/>
                        </a:rPr>
                        <a:t> </a:t>
                      </a:r>
                      <a:r>
                        <a:rPr lang="en-GB" sz="1200">
                          <a:solidFill>
                            <a:schemeClr val="tx1"/>
                          </a:solidFill>
                          <a:ea typeface="Calibri"/>
                          <a:cs typeface="Calibri"/>
                        </a:rPr>
                        <a:t>provides further details on reporting online behaviour.</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a:solidFill>
                            <a:schemeClr val="tx1"/>
                          </a:solidFill>
                          <a:ea typeface="Calibri"/>
                          <a:cs typeface="Calibri"/>
                        </a:rPr>
                        <a:t>Shore</a:t>
                      </a:r>
                      <a:r>
                        <a:rPr lang="en-GB" sz="1200">
                          <a:solidFill>
                            <a:schemeClr val="tx1"/>
                          </a:solidFill>
                          <a:ea typeface="Calibri"/>
                          <a:cs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algn="ctr"/>
                      <a:r>
                        <a:rPr lang="en-GB" sz="1200">
                          <a:solidFill>
                            <a:schemeClr val="tx1"/>
                          </a:solidFill>
                          <a:cs typeface="Calibri"/>
                        </a:rPr>
                        <a:t>A safe space for teenagers worried about sexual behaviour.</a:t>
                      </a:r>
                      <a:endParaRPr lang="en-GB" sz="1200">
                        <a:solidFill>
                          <a:schemeClr val="tx1"/>
                        </a:solidFill>
                      </a:endParaRPr>
                    </a:p>
                  </a:txBody>
                  <a:tcPr>
                    <a:solidFill>
                      <a:srgbClr val="D2B3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a:solidFill>
                            <a:schemeClr val="tx1"/>
                          </a:solidFill>
                          <a:ea typeface="Calibri"/>
                          <a:cs typeface="Calibri"/>
                        </a:rPr>
                        <a:t>Internet matters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200">
                        <a:solidFill>
                          <a:schemeClr val="tx1"/>
                        </a:solidFill>
                        <a:ea typeface="Calibri"/>
                        <a:cs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Provides useful safety checklists, advice on moving from primary to secondary school, setting controls and links to additional resources.</a:t>
                      </a:r>
                    </a:p>
                    <a:p>
                      <a:pPr algn="ctr"/>
                      <a:endParaRPr lang="en-GB" sz="1200">
                        <a:solidFill>
                          <a:schemeClr val="tx1"/>
                        </a:solidFill>
                      </a:endParaRPr>
                    </a:p>
                  </a:txBody>
                  <a:tcPr>
                    <a:solidFill>
                      <a:schemeClr val="accent5">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u="sng">
                          <a:solidFill>
                            <a:schemeClr val="tx1"/>
                          </a:solidFill>
                          <a:ea typeface="Calibri"/>
                          <a:cs typeface="Calibri"/>
                        </a:rPr>
                        <a:t>UK safer internet centre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ea typeface="Calibri"/>
                          <a:cs typeface="Calibri"/>
                        </a:rPr>
                        <a:t>Provides online safety advice for professionals and carers on a range of online topics.</a:t>
                      </a:r>
                    </a:p>
                    <a:p>
                      <a:pPr algn="ctr"/>
                      <a:endParaRPr lang="en-GB" sz="1200">
                        <a:solidFill>
                          <a:schemeClr val="tx1"/>
                        </a:solidFill>
                      </a:endParaRPr>
                    </a:p>
                  </a:txBody>
                  <a:tcPr>
                    <a:solidFill>
                      <a:schemeClr val="accent6">
                        <a:lumMod val="40000"/>
                        <a:lumOff val="60000"/>
                      </a:schemeClr>
                    </a:solidFill>
                  </a:tcPr>
                </a:tc>
                <a:extLst>
                  <a:ext uri="{0D108BD9-81ED-4DB2-BD59-A6C34878D82A}">
                    <a16:rowId xmlns:a16="http://schemas.microsoft.com/office/drawing/2014/main" val="580669395"/>
                  </a:ext>
                </a:extLst>
              </a:tr>
            </a:tbl>
          </a:graphicData>
        </a:graphic>
      </p:graphicFrame>
      <p:sp>
        <p:nvSpPr>
          <p:cNvPr id="9" name="TextBox 8">
            <a:extLst>
              <a:ext uri="{FF2B5EF4-FFF2-40B4-BE49-F238E27FC236}">
                <a16:creationId xmlns:a16="http://schemas.microsoft.com/office/drawing/2014/main" id="{BB772513-E752-1CAF-145C-602A0B82D204}"/>
              </a:ext>
            </a:extLst>
          </p:cNvPr>
          <p:cNvSpPr txBox="1"/>
          <p:nvPr/>
        </p:nvSpPr>
        <p:spPr>
          <a:xfrm>
            <a:off x="886161" y="5058360"/>
            <a:ext cx="4869574" cy="1754326"/>
          </a:xfrm>
          <a:prstGeom prst="rect">
            <a:avLst/>
          </a:prstGeom>
          <a:solidFill>
            <a:schemeClr val="accent5">
              <a:lumMod val="40000"/>
              <a:lumOff val="60000"/>
            </a:schemeClr>
          </a:solidFill>
        </p:spPr>
        <p:txBody>
          <a:bodyPr wrap="square">
            <a:spAutoFit/>
          </a:bodyPr>
          <a:lstStyle/>
          <a:p>
            <a:pPr marL="0" indent="0">
              <a:buNone/>
            </a:pPr>
            <a:r>
              <a:rPr lang="en-GB" sz="1200" b="0" i="0">
                <a:effectLst/>
                <a:cs typeface="Calibri"/>
              </a:rPr>
              <a:t>Where concerns around neglect exist, there may be increased risk of online har</a:t>
            </a:r>
            <a:r>
              <a:rPr lang="en-GB" sz="1200">
                <a:cs typeface="Calibri"/>
              </a:rPr>
              <a:t>m. It would be useful to discuss the below with carers.</a:t>
            </a: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a:p>
            <a:pPr marL="0" indent="0">
              <a:buNone/>
            </a:pPr>
            <a:endParaRPr lang="en-GB" sz="1200">
              <a:cs typeface="Calibri"/>
            </a:endParaRPr>
          </a:p>
        </p:txBody>
      </p:sp>
      <p:pic>
        <p:nvPicPr>
          <p:cNvPr id="7" name="Picture 4">
            <a:hlinkClick r:id="rId6"/>
            <a:extLst>
              <a:ext uri="{FF2B5EF4-FFF2-40B4-BE49-F238E27FC236}">
                <a16:creationId xmlns:a16="http://schemas.microsoft.com/office/drawing/2014/main" id="{AD318CE0-3816-97D9-7972-109AA2E6D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3860" y="1529628"/>
            <a:ext cx="1165220" cy="101808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ceop">
            <a:hlinkClick r:id="rId8"/>
            <a:extLst>
              <a:ext uri="{FF2B5EF4-FFF2-40B4-BE49-F238E27FC236}">
                <a16:creationId xmlns:a16="http://schemas.microsoft.com/office/drawing/2014/main" id="{18211CB8-A970-9BE4-BD16-0E1B6C597B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59557" y="1523160"/>
            <a:ext cx="1070565" cy="1062047"/>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internet matters">
            <a:hlinkClick r:id="rId10"/>
            <a:extLst>
              <a:ext uri="{FF2B5EF4-FFF2-40B4-BE49-F238E27FC236}">
                <a16:creationId xmlns:a16="http://schemas.microsoft.com/office/drawing/2014/main" id="{59E90FD8-E554-5728-F18E-C8F6C63D7DBD}"/>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t="19380" b="19053"/>
          <a:stretch/>
        </p:blipFill>
        <p:spPr bwMode="auto">
          <a:xfrm>
            <a:off x="8048396" y="1709851"/>
            <a:ext cx="1169384" cy="717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2"/>
            <a:extLst>
              <a:ext uri="{FF2B5EF4-FFF2-40B4-BE49-F238E27FC236}">
                <a16:creationId xmlns:a16="http://schemas.microsoft.com/office/drawing/2014/main" id="{F60F1359-6DF5-C4B0-2403-B940962F7C8F}"/>
              </a:ext>
            </a:extLst>
          </p:cNvPr>
          <p:cNvPicPr>
            <a:picLocks noChangeAspect="1"/>
          </p:cNvPicPr>
          <p:nvPr/>
        </p:nvPicPr>
        <p:blipFill>
          <a:blip r:embed="rId13"/>
          <a:stretch>
            <a:fillRect/>
          </a:stretch>
        </p:blipFill>
        <p:spPr>
          <a:xfrm>
            <a:off x="6169230" y="1709851"/>
            <a:ext cx="1544286" cy="717697"/>
          </a:xfrm>
          <a:prstGeom prst="rect">
            <a:avLst/>
          </a:prstGeom>
        </p:spPr>
      </p:pic>
      <p:pic>
        <p:nvPicPr>
          <p:cNvPr id="14" name="Picture 13">
            <a:hlinkClick r:id="rId14"/>
            <a:extLst>
              <a:ext uri="{FF2B5EF4-FFF2-40B4-BE49-F238E27FC236}">
                <a16:creationId xmlns:a16="http://schemas.microsoft.com/office/drawing/2014/main" id="{A2164A8D-5AF3-1313-C1D4-94CECA7C6504}"/>
              </a:ext>
            </a:extLst>
          </p:cNvPr>
          <p:cNvPicPr>
            <a:picLocks noChangeAspect="1"/>
          </p:cNvPicPr>
          <p:nvPr/>
        </p:nvPicPr>
        <p:blipFill>
          <a:blip r:embed="rId15"/>
          <a:stretch>
            <a:fillRect/>
          </a:stretch>
        </p:blipFill>
        <p:spPr>
          <a:xfrm>
            <a:off x="955420" y="1725111"/>
            <a:ext cx="1554926" cy="626392"/>
          </a:xfrm>
          <a:prstGeom prst="rect">
            <a:avLst/>
          </a:prstGeom>
        </p:spPr>
      </p:pic>
      <p:pic>
        <p:nvPicPr>
          <p:cNvPr id="16" name="Picture 15">
            <a:hlinkClick r:id="rId16"/>
            <a:extLst>
              <a:ext uri="{FF2B5EF4-FFF2-40B4-BE49-F238E27FC236}">
                <a16:creationId xmlns:a16="http://schemas.microsoft.com/office/drawing/2014/main" id="{1E41DA40-98DF-65DE-0B72-B3E46AE6ECE3}"/>
              </a:ext>
            </a:extLst>
          </p:cNvPr>
          <p:cNvPicPr>
            <a:picLocks noChangeAspect="1"/>
          </p:cNvPicPr>
          <p:nvPr/>
        </p:nvPicPr>
        <p:blipFill>
          <a:blip r:embed="rId17"/>
          <a:stretch>
            <a:fillRect/>
          </a:stretch>
        </p:blipFill>
        <p:spPr>
          <a:xfrm>
            <a:off x="9866832" y="1564497"/>
            <a:ext cx="899334" cy="947620"/>
          </a:xfrm>
          <a:prstGeom prst="rect">
            <a:avLst/>
          </a:prstGeom>
        </p:spPr>
      </p:pic>
      <p:sp>
        <p:nvSpPr>
          <p:cNvPr id="19" name="TextBox 18">
            <a:extLst>
              <a:ext uri="{FF2B5EF4-FFF2-40B4-BE49-F238E27FC236}">
                <a16:creationId xmlns:a16="http://schemas.microsoft.com/office/drawing/2014/main" id="{98D8B18D-8588-4168-4A66-514F55345D2F}"/>
              </a:ext>
            </a:extLst>
          </p:cNvPr>
          <p:cNvSpPr txBox="1"/>
          <p:nvPr/>
        </p:nvSpPr>
        <p:spPr>
          <a:xfrm>
            <a:off x="6096000" y="5243025"/>
            <a:ext cx="5050494" cy="1384995"/>
          </a:xfrm>
          <a:prstGeom prst="rect">
            <a:avLst/>
          </a:prstGeom>
          <a:solidFill>
            <a:schemeClr val="accent6">
              <a:lumMod val="40000"/>
              <a:lumOff val="60000"/>
            </a:schemeClr>
          </a:solidFill>
        </p:spPr>
        <p:txBody>
          <a:bodyPr wrap="square">
            <a:spAutoFit/>
          </a:bodyPr>
          <a:lstStyle/>
          <a:p>
            <a:pPr algn="ctr"/>
            <a:r>
              <a:rPr lang="en-GB" sz="1200"/>
              <a:t>The </a:t>
            </a:r>
            <a:r>
              <a:rPr lang="en-GB" sz="1200" b="1" i="0">
                <a:solidFill>
                  <a:schemeClr val="tx1"/>
                </a:solidFill>
                <a:ea typeface="Calibri"/>
                <a:cs typeface="Arial" panose="020B0604020202020204" pitchFamily="34" charset="0"/>
                <a:hlinkClick r:id="rId18"/>
              </a:rPr>
              <a:t>LSCP 6-Year Safeguarding Children Pathway </a:t>
            </a:r>
            <a:r>
              <a:rPr lang="en-GB" sz="1200" b="0" i="0">
                <a:solidFill>
                  <a:schemeClr val="tx1"/>
                </a:solidFill>
                <a:ea typeface="Calibri"/>
                <a:cs typeface="Arial" panose="020B0604020202020204" pitchFamily="34" charset="0"/>
              </a:rPr>
              <a:t>includes access to a range of courses which might be useful including –</a:t>
            </a:r>
          </a:p>
          <a:p>
            <a:pPr algn="ctr"/>
            <a:endParaRPr lang="en-GB" sz="1200">
              <a:cs typeface="Arial" panose="020B0604020202020204" pitchFamily="34" charset="0"/>
            </a:endParaRPr>
          </a:p>
          <a:p>
            <a:pPr marL="171450" indent="-171450" algn="ctr">
              <a:buFont typeface="Arial" panose="020B0604020202020204" pitchFamily="34" charset="0"/>
              <a:buChar char="•"/>
            </a:pPr>
            <a:r>
              <a:rPr lang="en-GB" sz="1200" b="0">
                <a:cs typeface="Arial" panose="020B0604020202020204" pitchFamily="34" charset="0"/>
              </a:rPr>
              <a:t>Child Exploitation and Extra-</a:t>
            </a:r>
            <a:r>
              <a:rPr lang="en-GB" sz="1200">
                <a:cs typeface="Arial" panose="020B0604020202020204" pitchFamily="34" charset="0"/>
              </a:rPr>
              <a:t>familial Harm (eLearning)</a:t>
            </a:r>
          </a:p>
          <a:p>
            <a:pPr marL="171450" indent="-171450" algn="ctr">
              <a:buFont typeface="Arial" panose="020B0604020202020204" pitchFamily="34" charset="0"/>
              <a:buChar char="•"/>
            </a:pPr>
            <a:r>
              <a:rPr lang="en-GB" sz="1200" b="0">
                <a:cs typeface="Arial" panose="020B0604020202020204" pitchFamily="34" charset="0"/>
              </a:rPr>
              <a:t>Child E</a:t>
            </a:r>
            <a:r>
              <a:rPr lang="en-GB" sz="1200">
                <a:cs typeface="Arial" panose="020B0604020202020204" pitchFamily="34" charset="0"/>
              </a:rPr>
              <a:t>xploitation in Lincolnshire (1-day face-to-face course)</a:t>
            </a:r>
          </a:p>
          <a:p>
            <a:pPr marL="171450" indent="-171450" algn="ctr">
              <a:buFont typeface="Arial" panose="020B0604020202020204" pitchFamily="34" charset="0"/>
              <a:buChar char="•"/>
            </a:pPr>
            <a:r>
              <a:rPr lang="en-GB" sz="1200">
                <a:cs typeface="Arial" panose="020B0604020202020204" pitchFamily="34" charset="0"/>
              </a:rPr>
              <a:t>E-Safety (eLearning)</a:t>
            </a:r>
          </a:p>
          <a:p>
            <a:pPr marL="171450" indent="-171450" algn="ctr">
              <a:buFont typeface="Arial" panose="020B0604020202020204" pitchFamily="34" charset="0"/>
              <a:buChar char="•"/>
            </a:pPr>
            <a:r>
              <a:rPr lang="en-GB" sz="1200" b="0">
                <a:cs typeface="Arial" panose="020B0604020202020204" pitchFamily="34" charset="0"/>
              </a:rPr>
              <a:t>Online Safety (Virtual Workshop)</a:t>
            </a:r>
          </a:p>
        </p:txBody>
      </p:sp>
      <p:sp>
        <p:nvSpPr>
          <p:cNvPr id="23" name="TextBox 22">
            <a:extLst>
              <a:ext uri="{FF2B5EF4-FFF2-40B4-BE49-F238E27FC236}">
                <a16:creationId xmlns:a16="http://schemas.microsoft.com/office/drawing/2014/main" id="{29B96038-CE1A-3013-B908-8EEB5FCF8ACC}"/>
              </a:ext>
            </a:extLst>
          </p:cNvPr>
          <p:cNvSpPr txBox="1"/>
          <p:nvPr/>
        </p:nvSpPr>
        <p:spPr>
          <a:xfrm>
            <a:off x="886161" y="603779"/>
            <a:ext cx="10260333" cy="830997"/>
          </a:xfrm>
          <a:prstGeom prst="rect">
            <a:avLst/>
          </a:prstGeom>
          <a:solidFill>
            <a:srgbClr val="EEDDFF"/>
          </a:solidFill>
        </p:spPr>
        <p:txBody>
          <a:bodyPr wrap="square">
            <a:spAutoFit/>
          </a:bodyPr>
          <a:lstStyle/>
          <a:p>
            <a:pPr marL="0" indent="0" algn="ctr">
              <a:buNone/>
            </a:pPr>
            <a:r>
              <a:rPr lang="en-GB" sz="1200" b="0" i="0">
                <a:effectLst/>
                <a:cs typeface="Calibri"/>
              </a:rPr>
              <a:t>There are several resources available that raise awareness about </a:t>
            </a:r>
            <a:r>
              <a:rPr lang="en-GB" sz="1200">
                <a:cs typeface="Calibri"/>
              </a:rPr>
              <a:t>harms online and offer resources to help increase safety for families </a:t>
            </a:r>
          </a:p>
          <a:p>
            <a:pPr marL="0" indent="0" algn="ctr">
              <a:buNone/>
            </a:pPr>
            <a:r>
              <a:rPr lang="en-GB" sz="1200">
                <a:cs typeface="Calibri"/>
              </a:rPr>
              <a:t>the </a:t>
            </a:r>
            <a:r>
              <a:rPr lang="en-GB" sz="1200">
                <a:solidFill>
                  <a:schemeClr val="accent5">
                    <a:lumMod val="75000"/>
                  </a:schemeClr>
                </a:solidFill>
                <a:cs typeface="Calibri"/>
                <a:hlinkClick r:id="rId19">
                  <a:extLst>
                    <a:ext uri="{A12FA001-AC4F-418D-AE19-62706E023703}">
                      <ahyp:hlinkClr xmlns:ahyp="http://schemas.microsoft.com/office/drawing/2018/hyperlinkcolor" val="tx"/>
                    </a:ext>
                  </a:extLst>
                </a:hlinkClick>
              </a:rPr>
              <a:t>LSCP Policy</a:t>
            </a:r>
            <a:r>
              <a:rPr lang="en-GB" sz="1200">
                <a:solidFill>
                  <a:schemeClr val="accent5">
                    <a:lumMod val="75000"/>
                  </a:schemeClr>
                </a:solidFill>
                <a:cs typeface="Calibri"/>
              </a:rPr>
              <a:t> </a:t>
            </a:r>
            <a:r>
              <a:rPr lang="en-GB" sz="1200">
                <a:cs typeface="Calibri"/>
              </a:rPr>
              <a:t>holds information and resources.  </a:t>
            </a:r>
          </a:p>
          <a:p>
            <a:pPr marL="0" indent="0" algn="ctr">
              <a:buNone/>
            </a:pPr>
            <a:endParaRPr lang="en-GB" sz="1200">
              <a:cs typeface="Calibri"/>
            </a:endParaRPr>
          </a:p>
          <a:p>
            <a:pPr marL="0" indent="0" algn="ctr">
              <a:buNone/>
            </a:pPr>
            <a:r>
              <a:rPr lang="en-GB" sz="1200">
                <a:cs typeface="Calibri"/>
              </a:rPr>
              <a:t>P</a:t>
            </a:r>
            <a:r>
              <a:rPr lang="en-GB" sz="1200" b="0" i="0">
                <a:effectLst/>
                <a:cs typeface="Calibri"/>
              </a:rPr>
              <a:t>ractitioners can use</a:t>
            </a:r>
            <a:r>
              <a:rPr lang="en-GB" sz="1200">
                <a:cs typeface="Calibri"/>
              </a:rPr>
              <a:t> some dedicated sites to plan and deliver support and educational sessions with families or to share with families</a:t>
            </a:r>
            <a:endParaRPr lang="en-GB" sz="1200"/>
          </a:p>
        </p:txBody>
      </p:sp>
      <p:graphicFrame>
        <p:nvGraphicFramePr>
          <p:cNvPr id="8" name="Table 7">
            <a:extLst>
              <a:ext uri="{FF2B5EF4-FFF2-40B4-BE49-F238E27FC236}">
                <a16:creationId xmlns:a16="http://schemas.microsoft.com/office/drawing/2014/main" id="{BF3C4BE1-8F0B-A6C3-6756-9000156F50E4}"/>
              </a:ext>
            </a:extLst>
          </p:cNvPr>
          <p:cNvGraphicFramePr>
            <a:graphicFrameLocks noGrp="1"/>
          </p:cNvGraphicFramePr>
          <p:nvPr>
            <p:extLst>
              <p:ext uri="{D42A27DB-BD31-4B8C-83A1-F6EECF244321}">
                <p14:modId xmlns:p14="http://schemas.microsoft.com/office/powerpoint/2010/main" val="938619462"/>
              </p:ext>
            </p:extLst>
          </p:nvPr>
        </p:nvGraphicFramePr>
        <p:xfrm>
          <a:off x="1045506" y="5602334"/>
          <a:ext cx="4360006" cy="1112520"/>
        </p:xfrm>
        <a:graphic>
          <a:graphicData uri="http://schemas.openxmlformats.org/drawingml/2006/table">
            <a:tbl>
              <a:tblPr firstRow="1" bandRow="1">
                <a:tableStyleId>{5C22544A-7EE6-4342-B048-85BDC9FD1C3A}</a:tableStyleId>
              </a:tblPr>
              <a:tblGrid>
                <a:gridCol w="2180003">
                  <a:extLst>
                    <a:ext uri="{9D8B030D-6E8A-4147-A177-3AD203B41FA5}">
                      <a16:colId xmlns:a16="http://schemas.microsoft.com/office/drawing/2014/main" val="1467172083"/>
                    </a:ext>
                  </a:extLst>
                </a:gridCol>
                <a:gridCol w="2180003">
                  <a:extLst>
                    <a:ext uri="{9D8B030D-6E8A-4147-A177-3AD203B41FA5}">
                      <a16:colId xmlns:a16="http://schemas.microsoft.com/office/drawing/2014/main" val="754902442"/>
                    </a:ext>
                  </a:extLst>
                </a:gridCol>
              </a:tblGrid>
              <a:tr h="370840">
                <a:tc>
                  <a:txBody>
                    <a:bodyPr/>
                    <a:lstStyle/>
                    <a:p>
                      <a:pPr marL="0" indent="0" algn="ctr">
                        <a:buFont typeface="Arial" panose="020B0604020202020204" pitchFamily="34" charset="0"/>
                        <a:buNone/>
                      </a:pPr>
                      <a:r>
                        <a:rPr lang="en-GB" sz="1200" b="0">
                          <a:solidFill>
                            <a:schemeClr val="tx1"/>
                          </a:solidFill>
                          <a:ea typeface="Calibri"/>
                          <a:cs typeface="Calibri"/>
                        </a:rPr>
                        <a:t>Carer supervision </a:t>
                      </a:r>
                    </a:p>
                  </a:txBody>
                  <a:tcPr>
                    <a:solidFill>
                      <a:schemeClr val="accent5">
                        <a:lumMod val="20000"/>
                        <a:lumOff val="80000"/>
                      </a:schemeClr>
                    </a:solidFill>
                  </a:tcPr>
                </a:tc>
                <a:tc>
                  <a:txBody>
                    <a:bodyPr/>
                    <a:lstStyle/>
                    <a:p>
                      <a:pPr algn="ctr"/>
                      <a:r>
                        <a:rPr lang="en-GB" sz="1200" b="0">
                          <a:solidFill>
                            <a:schemeClr val="tx1"/>
                          </a:solidFill>
                          <a:ea typeface="Calibri"/>
                          <a:cs typeface="Calibri"/>
                        </a:rPr>
                        <a:t>Setting age restrictions</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01552228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ea typeface="Calibri"/>
                          <a:cs typeface="Calibri"/>
                        </a:rPr>
                        <a:t>Grooming</a:t>
                      </a:r>
                    </a:p>
                  </a:txBody>
                  <a:tcPr>
                    <a:solidFill>
                      <a:schemeClr val="accent5">
                        <a:lumMod val="20000"/>
                        <a:lumOff val="80000"/>
                      </a:schemeClr>
                    </a:solidFill>
                  </a:tcPr>
                </a:tc>
                <a:tc>
                  <a:txBody>
                    <a:bodyPr/>
                    <a:lstStyle/>
                    <a:p>
                      <a:pPr algn="ctr"/>
                      <a:r>
                        <a:rPr lang="en-GB" sz="1200" b="0">
                          <a:solidFill>
                            <a:schemeClr val="tx1"/>
                          </a:solidFill>
                          <a:ea typeface="Calibri"/>
                          <a:cs typeface="Calibri"/>
                        </a:rPr>
                        <a:t>Self-generated images</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2371646009"/>
                  </a:ext>
                </a:extLst>
              </a:tr>
              <a:tr h="370840">
                <a:tc>
                  <a:txBody>
                    <a:bodyPr/>
                    <a:lstStyle/>
                    <a:p>
                      <a:pPr algn="ctr"/>
                      <a:r>
                        <a:rPr lang="en-GB" sz="1200" b="0">
                          <a:solidFill>
                            <a:schemeClr val="tx1"/>
                          </a:solidFill>
                          <a:ea typeface="Calibri"/>
                          <a:cs typeface="Calibri"/>
                        </a:rPr>
                        <a:t>Malicious communication</a:t>
                      </a:r>
                      <a:endParaRPr lang="en-GB" sz="1200" b="0">
                        <a:solidFill>
                          <a:schemeClr val="tx1"/>
                        </a:solidFill>
                      </a:endParaRPr>
                    </a:p>
                  </a:txBody>
                  <a:tcPr>
                    <a:solidFill>
                      <a:schemeClr val="accent5">
                        <a:lumMod val="20000"/>
                        <a:lumOff val="80000"/>
                      </a:schemeClr>
                    </a:solidFill>
                  </a:tcPr>
                </a:tc>
                <a:tc>
                  <a:txBody>
                    <a:bodyPr/>
                    <a:lstStyle/>
                    <a:p>
                      <a:pPr algn="ctr"/>
                      <a:r>
                        <a:rPr lang="en-GB" sz="1200" b="0">
                          <a:solidFill>
                            <a:schemeClr val="tx1"/>
                          </a:solidFill>
                          <a:ea typeface="Calibri"/>
                          <a:cs typeface="Calibri"/>
                        </a:rPr>
                        <a:t>All forms of online harms</a:t>
                      </a:r>
                      <a:endParaRPr lang="en-GB" sz="1200" b="0">
                        <a:solidFill>
                          <a:schemeClr val="tx1"/>
                        </a:solidFill>
                      </a:endParaRPr>
                    </a:p>
                  </a:txBody>
                  <a:tcPr>
                    <a:solidFill>
                      <a:schemeClr val="accent5">
                        <a:lumMod val="20000"/>
                        <a:lumOff val="80000"/>
                      </a:schemeClr>
                    </a:solidFill>
                  </a:tcPr>
                </a:tc>
                <a:extLst>
                  <a:ext uri="{0D108BD9-81ED-4DB2-BD59-A6C34878D82A}">
                    <a16:rowId xmlns:a16="http://schemas.microsoft.com/office/drawing/2014/main" val="3675518339"/>
                  </a:ext>
                </a:extLst>
              </a:tr>
            </a:tbl>
          </a:graphicData>
        </a:graphic>
      </p:graphicFrame>
    </p:spTree>
    <p:extLst>
      <p:ext uri="{BB962C8B-B14F-4D97-AF65-F5344CB8AC3E}">
        <p14:creationId xmlns:p14="http://schemas.microsoft.com/office/powerpoint/2010/main" val="38088950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86186E-FECC-2877-DA1C-4E91D4E10864}"/>
              </a:ext>
            </a:extLst>
          </p:cNvPr>
          <p:cNvSpPr/>
          <p:nvPr/>
        </p:nvSpPr>
        <p:spPr>
          <a:xfrm>
            <a:off x="1907674" y="5327823"/>
            <a:ext cx="8420100" cy="1432195"/>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hlinkClick r:id="" action="ppaction://noaction"/>
            <a:extLst>
              <a:ext uri="{FF2B5EF4-FFF2-40B4-BE49-F238E27FC236}">
                <a16:creationId xmlns:a16="http://schemas.microsoft.com/office/drawing/2014/main" id="{04366899-9A40-C7F9-1FB5-E3C375BEFF9A}"/>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2" name="Title 1">
            <a:extLst>
              <a:ext uri="{FF2B5EF4-FFF2-40B4-BE49-F238E27FC236}">
                <a16:creationId xmlns:a16="http://schemas.microsoft.com/office/drawing/2014/main" id="{CD001F58-734F-D921-C9F3-B78C244FDF38}"/>
              </a:ext>
            </a:extLst>
          </p:cNvPr>
          <p:cNvSpPr txBox="1">
            <a:spLocks/>
          </p:cNvSpPr>
          <p:nvPr/>
        </p:nvSpPr>
        <p:spPr>
          <a:xfrm>
            <a:off x="0" y="51461"/>
            <a:ext cx="4929963"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Responses during pregnancy</a:t>
            </a:r>
          </a:p>
        </p:txBody>
      </p:sp>
      <p:graphicFrame>
        <p:nvGraphicFramePr>
          <p:cNvPr id="12" name="Table 11">
            <a:extLst>
              <a:ext uri="{FF2B5EF4-FFF2-40B4-BE49-F238E27FC236}">
                <a16:creationId xmlns:a16="http://schemas.microsoft.com/office/drawing/2014/main" id="{FB19A916-1A96-9925-404A-0753917F69DB}"/>
              </a:ext>
            </a:extLst>
          </p:cNvPr>
          <p:cNvGraphicFramePr>
            <a:graphicFrameLocks noGrp="1"/>
          </p:cNvGraphicFramePr>
          <p:nvPr>
            <p:extLst>
              <p:ext uri="{D42A27DB-BD31-4B8C-83A1-F6EECF244321}">
                <p14:modId xmlns:p14="http://schemas.microsoft.com/office/powerpoint/2010/main" val="1202314265"/>
              </p:ext>
            </p:extLst>
          </p:nvPr>
        </p:nvGraphicFramePr>
        <p:xfrm>
          <a:off x="340747" y="794203"/>
          <a:ext cx="11270839" cy="4417271"/>
        </p:xfrm>
        <a:graphic>
          <a:graphicData uri="http://schemas.openxmlformats.org/drawingml/2006/table">
            <a:tbl>
              <a:tblPr firstRow="1" bandRow="1">
                <a:tableStyleId>{5C22544A-7EE6-4342-B048-85BDC9FD1C3A}</a:tableStyleId>
              </a:tblPr>
              <a:tblGrid>
                <a:gridCol w="11270839">
                  <a:extLst>
                    <a:ext uri="{9D8B030D-6E8A-4147-A177-3AD203B41FA5}">
                      <a16:colId xmlns:a16="http://schemas.microsoft.com/office/drawing/2014/main" val="2534612879"/>
                    </a:ext>
                  </a:extLst>
                </a:gridCol>
              </a:tblGrid>
              <a:tr h="2679911">
                <a:tc>
                  <a:txBody>
                    <a:bodyPr/>
                    <a:lstStyle/>
                    <a:p>
                      <a:pPr marL="0" indent="0">
                        <a:buNone/>
                      </a:pPr>
                      <a:r>
                        <a:rPr lang="en-US" sz="1200" b="0">
                          <a:solidFill>
                            <a:schemeClr val="tx1"/>
                          </a:solidFill>
                          <a:latin typeface="Arial" panose="020B0604020202020204" pitchFamily="34" charset="0"/>
                          <a:cs typeface="Arial" panose="020B0604020202020204" pitchFamily="34" charset="0"/>
                        </a:rPr>
                        <a:t>There are several free </a:t>
                      </a:r>
                      <a:r>
                        <a:rPr lang="en-US" sz="1200" b="0">
                          <a:solidFill>
                            <a:schemeClr val="tx1"/>
                          </a:solidFill>
                          <a:latin typeface="Arial" panose="020B0604020202020204" pitchFamily="34" charset="0"/>
                          <a:cs typeface="Arial" panose="020B0604020202020204" pitchFamily="34" charset="0"/>
                          <a:hlinkClick r:id="rId4"/>
                        </a:rPr>
                        <a:t>Solihull parenting eLearning courses </a:t>
                      </a:r>
                      <a:r>
                        <a:rPr lang="en-US" sz="1200" b="0">
                          <a:solidFill>
                            <a:schemeClr val="tx1"/>
                          </a:solidFill>
                          <a:latin typeface="Arial" panose="020B0604020202020204" pitchFamily="34" charset="0"/>
                          <a:cs typeface="Arial" panose="020B0604020202020204" pitchFamily="34" charset="0"/>
                        </a:rPr>
                        <a:t>that are available to carers and wider family members which cover key parenting stages, including during pregnancy. </a:t>
                      </a:r>
                    </a:p>
                    <a:p>
                      <a:pPr marL="0" indent="0">
                        <a:buNone/>
                      </a:pPr>
                      <a:endParaRPr lang="en-US" sz="1200" b="0">
                        <a:solidFill>
                          <a:schemeClr val="tx1"/>
                        </a:solidFill>
                        <a:latin typeface="Arial" panose="020B0604020202020204" pitchFamily="34" charset="0"/>
                        <a:cs typeface="Arial" panose="020B0604020202020204" pitchFamily="34" charset="0"/>
                      </a:endParaRPr>
                    </a:p>
                    <a:p>
                      <a:pPr marL="0" indent="0">
                        <a:buNone/>
                      </a:pPr>
                      <a:r>
                        <a:rPr lang="en-US" sz="1200" b="0">
                          <a:solidFill>
                            <a:schemeClr val="tx1"/>
                          </a:solidFill>
                          <a:effectLst/>
                          <a:latin typeface="Arial" panose="020B0604020202020204" pitchFamily="34" charset="0"/>
                          <a:cs typeface="Arial" panose="020B0604020202020204" pitchFamily="34" charset="0"/>
                        </a:rPr>
                        <a:t>The </a:t>
                      </a:r>
                      <a:r>
                        <a:rPr lang="en-US" sz="1200" b="0">
                          <a:solidFill>
                            <a:schemeClr val="tx1"/>
                          </a:solidFill>
                          <a:effectLst/>
                          <a:latin typeface="Arial" panose="020B0604020202020204" pitchFamily="34" charset="0"/>
                          <a:cs typeface="Arial" panose="020B0604020202020204" pitchFamily="34" charset="0"/>
                          <a:hlinkClick r:id="rId5"/>
                        </a:rPr>
                        <a:t>Start for Life </a:t>
                      </a:r>
                      <a:r>
                        <a:rPr lang="en-US" sz="1200" b="0">
                          <a:solidFill>
                            <a:schemeClr val="tx1"/>
                          </a:solidFill>
                          <a:effectLst/>
                          <a:latin typeface="Arial" panose="020B0604020202020204" pitchFamily="34" charset="0"/>
                          <a:cs typeface="Arial" panose="020B0604020202020204" pitchFamily="34" charset="0"/>
                        </a:rPr>
                        <a:t>webpage provides details on Lincolnshire’s online offer of support </a:t>
                      </a:r>
                      <a:r>
                        <a:rPr lang="en-US" sz="1200" b="0">
                          <a:solidFill>
                            <a:schemeClr val="tx1"/>
                          </a:solidFill>
                          <a:latin typeface="Arial" panose="020B0604020202020204" pitchFamily="34" charset="0"/>
                          <a:cs typeface="Arial" panose="020B0604020202020204" pitchFamily="34" charset="0"/>
                        </a:rPr>
                        <a:t>d</a:t>
                      </a:r>
                      <a:r>
                        <a:rPr lang="en-US" sz="1200" b="0">
                          <a:solidFill>
                            <a:schemeClr val="tx1"/>
                          </a:solidFill>
                          <a:effectLst/>
                          <a:latin typeface="Arial" panose="020B0604020202020204" pitchFamily="34" charset="0"/>
                          <a:cs typeface="Arial" panose="020B0604020202020204" pitchFamily="34" charset="0"/>
                        </a:rPr>
                        <a:t>uring pregnancy and the first two years of a child's life. Family Hubs are available to support families and carers with parental responsibility can join children's center </a:t>
                      </a:r>
                      <a:r>
                        <a:rPr lang="en-US" sz="1200" b="0">
                          <a:solidFill>
                            <a:schemeClr val="tx1"/>
                          </a:solidFill>
                          <a:effectLst/>
                          <a:latin typeface="Arial" panose="020B0604020202020204" pitchFamily="34" charset="0"/>
                          <a:cs typeface="Arial" panose="020B0604020202020204" pitchFamily="34" charset="0"/>
                          <a:hlinkClick r:id="rId6"/>
                        </a:rPr>
                        <a:t>here</a:t>
                      </a:r>
                      <a:r>
                        <a:rPr lang="en-US" sz="1200" b="0">
                          <a:solidFill>
                            <a:schemeClr val="tx1"/>
                          </a:solidFill>
                          <a:effectLst/>
                          <a:latin typeface="Arial" panose="020B0604020202020204" pitchFamily="34" charset="0"/>
                          <a:cs typeface="Arial" panose="020B0604020202020204" pitchFamily="34" charset="0"/>
                        </a:rPr>
                        <a:t>. </a:t>
                      </a:r>
                    </a:p>
                    <a:p>
                      <a:pPr marL="0" indent="0">
                        <a:buNone/>
                      </a:pPr>
                      <a:endParaRPr lang="en-US" sz="1200" b="0">
                        <a:solidFill>
                          <a:schemeClr val="tx1"/>
                        </a:solidFill>
                        <a:effectLst/>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endParaRPr>
                    </a:p>
                    <a:p>
                      <a:pPr marL="0" indent="0">
                        <a:buNone/>
                      </a:pPr>
                      <a:r>
                        <a:rPr lang="en-US" sz="1200" b="0">
                          <a:solidFill>
                            <a:schemeClr val="tx1"/>
                          </a:solidFill>
                          <a:effectLst/>
                          <a:latin typeface="Arial" panose="020B0604020202020204" pitchFamily="34" charset="0"/>
                          <a:cs typeface="Arial" panose="020B0604020202020204" pitchFamily="34" charset="0"/>
                          <a:hlinkClick r:id="rId7"/>
                        </a:rPr>
                        <a:t>Better Births Lincolnshire </a:t>
                      </a:r>
                      <a:r>
                        <a:rPr lang="en-US" sz="1200" b="0">
                          <a:solidFill>
                            <a:schemeClr val="tx1"/>
                          </a:solidFill>
                          <a:latin typeface="Arial" panose="020B0604020202020204" pitchFamily="34" charset="0"/>
                          <a:cs typeface="Arial" panose="020B0604020202020204" pitchFamily="34" charset="0"/>
                        </a:rPr>
                        <a:t>is a health website for pregnancy with links for support in planning during and post pregnancy, with health and advice in all situations. </a:t>
                      </a:r>
                    </a:p>
                    <a:p>
                      <a:pPr marL="0" indent="0">
                        <a:buNone/>
                      </a:pPr>
                      <a:endParaRPr lang="en-US" sz="1200" b="0">
                        <a:solidFill>
                          <a:schemeClr val="tx1"/>
                        </a:solidFill>
                        <a:effectLst/>
                        <a:latin typeface="Arial" panose="020B0604020202020204" pitchFamily="34" charset="0"/>
                        <a:cs typeface="Arial" panose="020B0604020202020204" pitchFamily="34" charset="0"/>
                      </a:endParaRPr>
                    </a:p>
                    <a:p>
                      <a:pPr marL="0" indent="0">
                        <a:buNone/>
                      </a:pPr>
                      <a:r>
                        <a:rPr lang="en-US" sz="1200" b="0">
                          <a:solidFill>
                            <a:schemeClr val="tx1"/>
                          </a:solidFill>
                          <a:latin typeface="Arial" panose="020B0604020202020204" pitchFamily="34" charset="0"/>
                          <a:cs typeface="Arial" panose="020B0604020202020204" pitchFamily="34" charset="0"/>
                        </a:rPr>
                        <a:t>In some circumstances, agencies or individuals are able to anticipate the likelihood of significant harm regarding an expected baby (e.g. where there is information known about domestic abuse, parental substance misuse or mental ill health).These concerns should be addressed as early as possible before the birth using the </a:t>
                      </a:r>
                      <a:r>
                        <a:rPr lang="en-US" sz="1200" b="0">
                          <a:solidFill>
                            <a:schemeClr val="tx1"/>
                          </a:solidFill>
                          <a:latin typeface="Arial" panose="020B0604020202020204" pitchFamily="34" charset="0"/>
                          <a:cs typeface="Arial" panose="020B0604020202020204" pitchFamily="34" charset="0"/>
                          <a:hlinkClick r:id="rId8"/>
                        </a:rPr>
                        <a:t>LSCP </a:t>
                      </a:r>
                      <a:r>
                        <a:rPr lang="en-US" sz="1200" b="0">
                          <a:solidFill>
                            <a:srgbClr val="0563C1"/>
                          </a:solidFill>
                          <a:latin typeface="Arial" panose="020B0604020202020204" pitchFamily="34" charset="0"/>
                          <a:cs typeface="Arial" panose="020B0604020202020204" pitchFamily="34" charset="0"/>
                          <a:hlinkClick r:id="rId8"/>
                        </a:rPr>
                        <a:t>Pre-Birth</a:t>
                      </a:r>
                      <a:r>
                        <a:rPr lang="en-US" sz="1200" b="0">
                          <a:solidFill>
                            <a:schemeClr val="tx1"/>
                          </a:solidFill>
                          <a:latin typeface="Arial" panose="020B0604020202020204" pitchFamily="34" charset="0"/>
                          <a:cs typeface="Arial" panose="020B0604020202020204" pitchFamily="34" charset="0"/>
                          <a:hlinkClick r:id="rId8"/>
                        </a:rPr>
                        <a:t> Protocol</a:t>
                      </a:r>
                      <a:r>
                        <a:rPr lang="en-US" sz="1200" b="0">
                          <a:solidFill>
                            <a:schemeClr val="tx1"/>
                          </a:solidFill>
                          <a:latin typeface="Arial" panose="020B0604020202020204" pitchFamily="34" charset="0"/>
                          <a:cs typeface="Arial" panose="020B0604020202020204" pitchFamily="34" charset="0"/>
                        </a:rPr>
                        <a:t>. This ensures a full assessment can be undertaken and support offered to enable the carer/s (wherever possible) to provide safe care to the baby.</a:t>
                      </a:r>
                    </a:p>
                    <a:p>
                      <a:pPr marL="0" indent="0">
                        <a:buNone/>
                      </a:pPr>
                      <a:endParaRPr lang="en-US" sz="1200" b="0">
                        <a:solidFill>
                          <a:schemeClr val="tx1"/>
                        </a:solidFill>
                        <a:latin typeface="Arial" panose="020B0604020202020204" pitchFamily="34" charset="0"/>
                        <a:cs typeface="Arial" panose="020B0604020202020204" pitchFamily="34" charset="0"/>
                      </a:endParaRPr>
                    </a:p>
                    <a:p>
                      <a:pPr marL="0" indent="0">
                        <a:buNone/>
                      </a:pPr>
                      <a:r>
                        <a:rPr lang="en-US" sz="1200" b="0">
                          <a:solidFill>
                            <a:schemeClr val="tx1"/>
                          </a:solidFill>
                          <a:latin typeface="Arial" panose="020B0604020202020204" pitchFamily="34" charset="0"/>
                          <a:cs typeface="Arial" panose="020B0604020202020204" pitchFamily="34" charset="0"/>
                        </a:rPr>
                        <a:t>The </a:t>
                      </a:r>
                      <a:r>
                        <a:rPr lang="en-US" sz="1200" b="0">
                          <a:solidFill>
                            <a:schemeClr val="tx1"/>
                          </a:solidFill>
                          <a:latin typeface="Arial" panose="020B0604020202020204" pitchFamily="34" charset="0"/>
                          <a:cs typeface="Arial" panose="020B0604020202020204" pitchFamily="34" charset="0"/>
                          <a:hlinkClick r:id="rId9"/>
                        </a:rPr>
                        <a:t>LSCP Concealment and denial of Pregnancy and Birth Policy </a:t>
                      </a:r>
                      <a:r>
                        <a:rPr lang="en-US" sz="1200" b="0">
                          <a:solidFill>
                            <a:schemeClr val="tx1"/>
                          </a:solidFill>
                          <a:latin typeface="Arial" panose="020B0604020202020204" pitchFamily="34" charset="0"/>
                          <a:cs typeface="Arial" panose="020B0604020202020204" pitchFamily="34" charset="0"/>
                        </a:rPr>
                        <a:t>might also be useful to consider when this presents as an issue.</a:t>
                      </a:r>
                    </a:p>
                  </a:txBody>
                  <a:tcPr>
                    <a:solidFill>
                      <a:srgbClr val="D2B3FB"/>
                    </a:solidFill>
                  </a:tcPr>
                </a:tc>
                <a:extLst>
                  <a:ext uri="{0D108BD9-81ED-4DB2-BD59-A6C34878D82A}">
                    <a16:rowId xmlns:a16="http://schemas.microsoft.com/office/drawing/2014/main" val="1674821516"/>
                  </a:ext>
                </a:extLst>
              </a:tr>
              <a:tr h="137206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rPr>
                        <a:t>ICON is a preventative approach that helps carers cope with a crying baby. This </a:t>
                      </a:r>
                      <a:r>
                        <a:rPr lang="en-US" sz="1200" b="0">
                          <a:solidFill>
                            <a:schemeClr val="dk1"/>
                          </a:solidFill>
                          <a:latin typeface="Arial" panose="020B0604020202020204" pitchFamily="34" charset="0"/>
                          <a:cs typeface="Arial" panose="020B0604020202020204" pitchFamily="34" charset="0"/>
                          <a:hlinkClick r:id="rId10"/>
                        </a:rPr>
                        <a:t>NHS 7-minute briefing</a:t>
                      </a:r>
                      <a:r>
                        <a:rPr lang="en-US" sz="1200" b="0">
                          <a:solidFill>
                            <a:schemeClr val="dk1"/>
                          </a:solidFill>
                          <a:latin typeface="Arial" panose="020B0604020202020204" pitchFamily="34" charset="0"/>
                          <a:cs typeface="Arial" panose="020B0604020202020204" pitchFamily="34" charset="0"/>
                        </a:rPr>
                        <a:t> provides additional details about this approach.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a:solidFill>
                          <a:schemeClr val="dk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dk1"/>
                          </a:solidFill>
                          <a:latin typeface="Arial" panose="020B0604020202020204" pitchFamily="34" charset="0"/>
                          <a:cs typeface="Arial" panose="020B0604020202020204" pitchFamily="34" charset="0"/>
                          <a:hlinkClick r:id="rId11"/>
                        </a:rPr>
                        <a:t>The Parent Infant Foundation</a:t>
                      </a:r>
                      <a:r>
                        <a:rPr lang="en-US" sz="1200" b="0">
                          <a:solidFill>
                            <a:schemeClr val="dk1"/>
                          </a:solidFill>
                          <a:latin typeface="Arial" panose="020B0604020202020204" pitchFamily="34" charset="0"/>
                          <a:cs typeface="Arial" panose="020B0604020202020204" pitchFamily="34" charset="0"/>
                        </a:rPr>
                        <a:t> hold useful resources for parents and professionals around supporting relationships between parents and infants along with infant development.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cs typeface="Arial" panose="020B0604020202020204" pitchFamily="34" charset="0"/>
                        </a:rPr>
                        <a:t>This </a:t>
                      </a:r>
                      <a:r>
                        <a:rPr lang="en-US" sz="1200">
                          <a:effectLst/>
                          <a:latin typeface="Arial" panose="020B0604020202020204" pitchFamily="34" charset="0"/>
                          <a:cs typeface="Arial" panose="020B0604020202020204" pitchFamily="34" charset="0"/>
                          <a:hlinkClick r:id="rId12"/>
                        </a:rPr>
                        <a:t>short video (2:00) </a:t>
                      </a:r>
                      <a:r>
                        <a:rPr lang="en-US" sz="1200">
                          <a:effectLst/>
                          <a:latin typeface="Arial" panose="020B0604020202020204" pitchFamily="34" charset="0"/>
                          <a:cs typeface="Arial" panose="020B0604020202020204" pitchFamily="34" charset="0"/>
                        </a:rPr>
                        <a:t>produced by ICB Lincolnshire with support from Lincolnshire Police for ICON Week 2024 provides more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effectLst/>
                          <a:latin typeface="Arial" panose="020B0604020202020204" pitchFamily="34" charset="0"/>
                          <a:cs typeface="Arial" panose="020B0604020202020204" pitchFamily="34" charset="0"/>
                        </a:rPr>
                        <a:t>The </a:t>
                      </a:r>
                      <a:r>
                        <a:rPr lang="en-GB" sz="1200" b="1" i="0">
                          <a:solidFill>
                            <a:schemeClr val="tx1"/>
                          </a:solidFill>
                          <a:ea typeface="Calibri"/>
                          <a:cs typeface="Arial" panose="020B0604020202020204" pitchFamily="34" charset="0"/>
                          <a:hlinkClick r:id="rId13"/>
                        </a:rPr>
                        <a:t>LSCP 6-Year Safeguarding Children Pathway </a:t>
                      </a:r>
                      <a:r>
                        <a:rPr lang="en-GB" sz="1200" b="0" i="0">
                          <a:solidFill>
                            <a:schemeClr val="tx1"/>
                          </a:solidFill>
                          <a:ea typeface="Calibri"/>
                          <a:cs typeface="Arial" panose="020B0604020202020204" pitchFamily="34" charset="0"/>
                        </a:rPr>
                        <a:t>includes a free eLearning course titled ‘ICON: Babies Cry, You Can Cope’.</a:t>
                      </a:r>
                      <a:endParaRPr lang="en-US" sz="1200" b="0">
                        <a:effectLst/>
                        <a:latin typeface="Arial" panose="020B0604020202020204" pitchFamily="34" charset="0"/>
                        <a:cs typeface="Arial" panose="020B0604020202020204" pitchFamily="34" charset="0"/>
                      </a:endParaRPr>
                    </a:p>
                  </a:txBody>
                  <a:tcPr>
                    <a:solidFill>
                      <a:schemeClr val="accent6">
                        <a:lumMod val="40000"/>
                        <a:lumOff val="60000"/>
                      </a:schemeClr>
                    </a:solidFill>
                  </a:tcPr>
                </a:tc>
                <a:extLst>
                  <a:ext uri="{0D108BD9-81ED-4DB2-BD59-A6C34878D82A}">
                    <a16:rowId xmlns:a16="http://schemas.microsoft.com/office/drawing/2014/main" val="2991523318"/>
                  </a:ext>
                </a:extLst>
              </a:tr>
            </a:tbl>
          </a:graphicData>
        </a:graphic>
      </p:graphicFrame>
      <p:pic>
        <p:nvPicPr>
          <p:cNvPr id="14" name="Picture 2" descr="Audiobook concept illustration">
            <a:hlinkClick r:id="rId14"/>
            <a:extLst>
              <a:ext uri="{FF2B5EF4-FFF2-40B4-BE49-F238E27FC236}">
                <a16:creationId xmlns:a16="http://schemas.microsoft.com/office/drawing/2014/main" id="{EF3DBE72-2074-C117-32C3-63352CAE981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61576" y="5397556"/>
            <a:ext cx="1292727" cy="129272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981D79C8-37E5-4CA8-E5CD-37C710799E5F}"/>
              </a:ext>
            </a:extLst>
          </p:cNvPr>
          <p:cNvSpPr txBox="1"/>
          <p:nvPr/>
        </p:nvSpPr>
        <p:spPr>
          <a:xfrm>
            <a:off x="3397751" y="5349120"/>
            <a:ext cx="6886575" cy="1200329"/>
          </a:xfrm>
          <a:prstGeom prst="rect">
            <a:avLst/>
          </a:prstGeom>
          <a:noFill/>
        </p:spPr>
        <p:txBody>
          <a:bodyPr wrap="square">
            <a:spAutoFit/>
          </a:bodyPr>
          <a:lstStyle/>
          <a:p>
            <a:pPr algn="ctr"/>
            <a:r>
              <a:rPr lang="en-GB" sz="1200" i="0">
                <a:solidFill>
                  <a:srgbClr val="111111"/>
                </a:solidFill>
                <a:effectLst/>
                <a:highlight>
                  <a:srgbClr val="FFFFFF"/>
                </a:highlight>
                <a:cs typeface="Arial" panose="020B0604020202020204" pitchFamily="34" charset="0"/>
              </a:rPr>
              <a:t>Click on the image to listen to an NSPCC podcast </a:t>
            </a:r>
            <a:r>
              <a:rPr lang="en-GB" sz="1200">
                <a:solidFill>
                  <a:srgbClr val="111111"/>
                </a:solidFill>
                <a:highlight>
                  <a:srgbClr val="FFFFFF"/>
                </a:highlight>
                <a:cs typeface="Arial" panose="020B0604020202020204" pitchFamily="34" charset="0"/>
              </a:rPr>
              <a:t>(26:00) on s</a:t>
            </a:r>
            <a:r>
              <a:rPr lang="en-GB" sz="1200" i="0">
                <a:solidFill>
                  <a:srgbClr val="111111"/>
                </a:solidFill>
                <a:effectLst/>
                <a:highlight>
                  <a:srgbClr val="FFFFFF"/>
                </a:highlight>
                <a:cs typeface="Arial" panose="020B0604020202020204" pitchFamily="34" charset="0"/>
              </a:rPr>
              <a:t>upporting new parents through adversity. </a:t>
            </a:r>
          </a:p>
          <a:p>
            <a:pPr algn="ctr"/>
            <a:endParaRPr lang="en-GB" sz="1200">
              <a:solidFill>
                <a:srgbClr val="111111"/>
              </a:solidFill>
              <a:highlight>
                <a:srgbClr val="FFFFFF"/>
              </a:highlight>
              <a:cs typeface="Arial" panose="020B0604020202020204" pitchFamily="34" charset="0"/>
            </a:endParaRPr>
          </a:p>
          <a:p>
            <a:pPr algn="ctr"/>
            <a:r>
              <a:rPr lang="en-GB" sz="1200" i="0">
                <a:solidFill>
                  <a:srgbClr val="111111"/>
                </a:solidFill>
                <a:effectLst/>
                <a:highlight>
                  <a:srgbClr val="FFFFFF"/>
                </a:highlight>
                <a:cs typeface="Arial" panose="020B0604020202020204" pitchFamily="34" charset="0"/>
              </a:rPr>
              <a:t>This is part one </a:t>
            </a:r>
            <a:r>
              <a:rPr lang="en-US" sz="1200" b="0" i="0">
                <a:solidFill>
                  <a:srgbClr val="131313"/>
                </a:solidFill>
                <a:effectLst/>
              </a:rPr>
              <a:t>of a discussion about how therapeutic and trauma-informed early intervention services can support families through adversity and give children and young people the best start in life</a:t>
            </a:r>
            <a:endParaRPr lang="en-GB" sz="1200"/>
          </a:p>
        </p:txBody>
      </p:sp>
    </p:spTree>
    <p:extLst>
      <p:ext uri="{BB962C8B-B14F-4D97-AF65-F5344CB8AC3E}">
        <p14:creationId xmlns:p14="http://schemas.microsoft.com/office/powerpoint/2010/main" val="15054889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7DC6108-1142-50B2-8BC7-D88EEA112031}"/>
              </a:ext>
            </a:extLst>
          </p:cNvPr>
          <p:cNvSpPr txBox="1">
            <a:spLocks/>
          </p:cNvSpPr>
          <p:nvPr/>
        </p:nvSpPr>
        <p:spPr>
          <a:xfrm>
            <a:off x="0" y="51462"/>
            <a:ext cx="6096000" cy="415264"/>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a:solidFill>
                  <a:schemeClr val="bg1"/>
                </a:solidFill>
              </a:rPr>
              <a:t>Remember…</a:t>
            </a:r>
          </a:p>
        </p:txBody>
      </p:sp>
      <p:graphicFrame>
        <p:nvGraphicFramePr>
          <p:cNvPr id="5" name="Table 4">
            <a:extLst>
              <a:ext uri="{FF2B5EF4-FFF2-40B4-BE49-F238E27FC236}">
                <a16:creationId xmlns:a16="http://schemas.microsoft.com/office/drawing/2014/main" id="{71F48CF4-B4D1-26F2-E752-34F13177592D}"/>
              </a:ext>
            </a:extLst>
          </p:cNvPr>
          <p:cNvGraphicFramePr>
            <a:graphicFrameLocks noGrp="1"/>
          </p:cNvGraphicFramePr>
          <p:nvPr>
            <p:extLst>
              <p:ext uri="{D42A27DB-BD31-4B8C-83A1-F6EECF244321}">
                <p14:modId xmlns:p14="http://schemas.microsoft.com/office/powerpoint/2010/main" val="3092768245"/>
              </p:ext>
            </p:extLst>
          </p:nvPr>
        </p:nvGraphicFramePr>
        <p:xfrm>
          <a:off x="11" y="466726"/>
          <a:ext cx="6095989" cy="6267178"/>
        </p:xfrm>
        <a:graphic>
          <a:graphicData uri="http://schemas.openxmlformats.org/drawingml/2006/table">
            <a:tbl>
              <a:tblPr firstRow="1" bandRow="1">
                <a:tableStyleId>{5C22544A-7EE6-4342-B048-85BDC9FD1C3A}</a:tableStyleId>
              </a:tblPr>
              <a:tblGrid>
                <a:gridCol w="6095989">
                  <a:extLst>
                    <a:ext uri="{9D8B030D-6E8A-4147-A177-3AD203B41FA5}">
                      <a16:colId xmlns:a16="http://schemas.microsoft.com/office/drawing/2014/main" val="2082346547"/>
                    </a:ext>
                  </a:extLst>
                </a:gridCol>
              </a:tblGrid>
              <a:tr h="385188">
                <a:tc>
                  <a:txBody>
                    <a:bodyPr/>
                    <a:lstStyle/>
                    <a:p>
                      <a:pPr algn="ctr"/>
                      <a:r>
                        <a:rPr lang="en-GB" sz="1200" b="0">
                          <a:solidFill>
                            <a:schemeClr val="tx1"/>
                          </a:solidFill>
                        </a:rPr>
                        <a:t>Early Identification is key</a:t>
                      </a:r>
                    </a:p>
                  </a:txBody>
                  <a:tcPr>
                    <a:solidFill>
                      <a:srgbClr val="EEDDFF"/>
                    </a:solidFill>
                  </a:tcPr>
                </a:tc>
                <a:extLst>
                  <a:ext uri="{0D108BD9-81ED-4DB2-BD59-A6C34878D82A}">
                    <a16:rowId xmlns:a16="http://schemas.microsoft.com/office/drawing/2014/main" val="2022428168"/>
                  </a:ext>
                </a:extLst>
              </a:tr>
              <a:tr h="385188">
                <a:tc>
                  <a:txBody>
                    <a:bodyPr/>
                    <a:lstStyle/>
                    <a:p>
                      <a:pPr algn="ctr"/>
                      <a:r>
                        <a:rPr lang="en-GB" sz="1200" b="0">
                          <a:solidFill>
                            <a:schemeClr val="tx1"/>
                          </a:solidFill>
                        </a:rPr>
                        <a:t>Use the term neglect with families as early as possible</a:t>
                      </a:r>
                    </a:p>
                  </a:txBody>
                  <a:tcPr>
                    <a:solidFill>
                      <a:srgbClr val="EEDDFF"/>
                    </a:solidFill>
                  </a:tcPr>
                </a:tc>
                <a:extLst>
                  <a:ext uri="{0D108BD9-81ED-4DB2-BD59-A6C34878D82A}">
                    <a16:rowId xmlns:a16="http://schemas.microsoft.com/office/drawing/2014/main" val="3842221196"/>
                  </a:ext>
                </a:extLst>
              </a:tr>
              <a:tr h="1044756">
                <a:tc>
                  <a:txBody>
                    <a:bodyPr/>
                    <a:lstStyle/>
                    <a:p>
                      <a:pPr algn="ctr"/>
                      <a:r>
                        <a:rPr lang="en-GB" sz="1200" b="0">
                          <a:solidFill>
                            <a:schemeClr val="tx1"/>
                          </a:solidFill>
                        </a:rPr>
                        <a:t>Use the information and tools available in this resource to support with all cases where neglect is a factor.</a:t>
                      </a:r>
                    </a:p>
                    <a:p>
                      <a:pPr algn="ctr"/>
                      <a:endParaRPr lang="en-GB" sz="1200" b="0">
                        <a:solidFill>
                          <a:schemeClr val="tx1"/>
                        </a:solidFill>
                      </a:endParaRPr>
                    </a:p>
                    <a:p>
                      <a:pPr algn="ctr"/>
                      <a:r>
                        <a:rPr lang="en-GB" sz="1200" b="0">
                          <a:solidFill>
                            <a:schemeClr val="tx1"/>
                          </a:solidFill>
                        </a:rPr>
                        <a:t>Where you are unable to make progress use the reflective exercises and support suggested to work on moving cases forward. </a:t>
                      </a:r>
                    </a:p>
                  </a:txBody>
                  <a:tcPr>
                    <a:solidFill>
                      <a:srgbClr val="EEDDFF"/>
                    </a:solidFill>
                  </a:tcPr>
                </a:tc>
                <a:extLst>
                  <a:ext uri="{0D108BD9-81ED-4DB2-BD59-A6C34878D82A}">
                    <a16:rowId xmlns:a16="http://schemas.microsoft.com/office/drawing/2014/main" val="523754679"/>
                  </a:ext>
                </a:extLst>
              </a:tr>
              <a:tr h="1424668">
                <a:tc>
                  <a:txBody>
                    <a:bodyPr/>
                    <a:lstStyle/>
                    <a:p>
                      <a:pPr algn="ctr"/>
                      <a:r>
                        <a:rPr lang="en-GB" sz="1200" b="0">
                          <a:solidFill>
                            <a:schemeClr val="tx1"/>
                          </a:solidFill>
                        </a:rPr>
                        <a:t>Use the shared language in this resource and on the Scales to inform your assessments and referrals.</a:t>
                      </a:r>
                    </a:p>
                    <a:p>
                      <a:pPr algn="ctr"/>
                      <a:endParaRPr lang="en-GB" sz="1200" b="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a:solidFill>
                            <a:schemeClr val="tx1"/>
                          </a:solidFill>
                        </a:rPr>
                        <a:t>All partner agencies in Lincolnshire have been involved in the creation of this resource and will be working with the same approach. Therefore, it is important that this language is used, and the tools completed are shared with other agencies during early help responses and when making referrals.</a:t>
                      </a:r>
                      <a:endParaRPr lang="en-GB" sz="1200">
                        <a:solidFill>
                          <a:schemeClr val="tx1"/>
                        </a:solidFill>
                      </a:endParaRPr>
                    </a:p>
                  </a:txBody>
                  <a:tcPr>
                    <a:solidFill>
                      <a:srgbClr val="EEDDFF"/>
                    </a:solidFill>
                  </a:tcPr>
                </a:tc>
                <a:extLst>
                  <a:ext uri="{0D108BD9-81ED-4DB2-BD59-A6C34878D82A}">
                    <a16:rowId xmlns:a16="http://schemas.microsoft.com/office/drawing/2014/main" val="3325462750"/>
                  </a:ext>
                </a:extLst>
              </a:tr>
              <a:tr h="1044756">
                <a:tc>
                  <a:txBody>
                    <a:bodyPr/>
                    <a:lstStyle/>
                    <a:p>
                      <a:pPr algn="ctr"/>
                      <a:r>
                        <a:rPr lang="en-GB" sz="1200">
                          <a:solidFill>
                            <a:schemeClr val="tx1"/>
                          </a:solidFill>
                        </a:rPr>
                        <a:t>Where concerns exist around a lack of engagement with services ask what this is telling you. </a:t>
                      </a:r>
                    </a:p>
                    <a:p>
                      <a:pPr algn="ctr"/>
                      <a:endParaRPr lang="en-GB" sz="1200">
                        <a:solidFill>
                          <a:schemeClr val="tx1"/>
                        </a:solidFill>
                      </a:endParaRPr>
                    </a:p>
                    <a:p>
                      <a:pPr algn="ctr"/>
                      <a:r>
                        <a:rPr lang="en-GB" sz="1200">
                          <a:solidFill>
                            <a:schemeClr val="tx1"/>
                          </a:solidFill>
                        </a:rPr>
                        <a:t>Consider reasons for this non-engagement and think about who the best person or service could be that will encourage engagement. This could include engaging with the wider family network or different professionals. </a:t>
                      </a:r>
                    </a:p>
                  </a:txBody>
                  <a:tcPr>
                    <a:solidFill>
                      <a:srgbClr val="EEDDFF"/>
                    </a:solidFill>
                  </a:tcPr>
                </a:tc>
                <a:extLst>
                  <a:ext uri="{0D108BD9-81ED-4DB2-BD59-A6C34878D82A}">
                    <a16:rowId xmlns:a16="http://schemas.microsoft.com/office/drawing/2014/main" val="48783809"/>
                  </a:ext>
                </a:extLst>
              </a:tr>
              <a:tr h="664845">
                <a:tc>
                  <a:txBody>
                    <a:bodyPr/>
                    <a:lstStyle/>
                    <a:p>
                      <a:pPr algn="ctr"/>
                      <a:r>
                        <a:rPr lang="en-GB" sz="1200">
                          <a:solidFill>
                            <a:schemeClr val="tx1"/>
                          </a:solidFill>
                        </a:rPr>
                        <a:t>Access support and supervision regularly through line managers, supervisors, early help consultants, safeguarding leads, professional and community networks, and colleagues.</a:t>
                      </a:r>
                    </a:p>
                  </a:txBody>
                  <a:tcPr>
                    <a:solidFill>
                      <a:srgbClr val="EEDDFF"/>
                    </a:solidFill>
                  </a:tcPr>
                </a:tc>
                <a:extLst>
                  <a:ext uri="{0D108BD9-81ED-4DB2-BD59-A6C34878D82A}">
                    <a16:rowId xmlns:a16="http://schemas.microsoft.com/office/drawing/2014/main" val="2096526671"/>
                  </a:ext>
                </a:extLst>
              </a:tr>
              <a:tr h="6989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a:solidFill>
                            <a:schemeClr val="tx1"/>
                          </a:solidFill>
                        </a:rPr>
                        <a:t>The use of chronologies will avoid drift in cases. Record any instances of non-engagement or action not being taken on a chronology as well as significant incidents, events and impacts. </a:t>
                      </a:r>
                    </a:p>
                  </a:txBody>
                  <a:tcPr>
                    <a:solidFill>
                      <a:srgbClr val="EEDDFF"/>
                    </a:solidFill>
                  </a:tcPr>
                </a:tc>
                <a:extLst>
                  <a:ext uri="{0D108BD9-81ED-4DB2-BD59-A6C34878D82A}">
                    <a16:rowId xmlns:a16="http://schemas.microsoft.com/office/drawing/2014/main" val="1657148376"/>
                  </a:ext>
                </a:extLst>
              </a:tr>
              <a:tr h="474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kern="1200">
                          <a:solidFill>
                            <a:schemeClr val="tx1"/>
                          </a:solidFill>
                          <a:latin typeface="+mn-lt"/>
                          <a:ea typeface="+mn-ea"/>
                          <a:cs typeface="+mn-cs"/>
                        </a:rPr>
                        <a:t>Hold the impact on the child/ren at the foremost of your thinking and curiosity.</a:t>
                      </a:r>
                    </a:p>
                  </a:txBody>
                  <a:tcPr>
                    <a:solidFill>
                      <a:srgbClr val="EEDDFF"/>
                    </a:solidFill>
                  </a:tcPr>
                </a:tc>
                <a:extLst>
                  <a:ext uri="{0D108BD9-81ED-4DB2-BD59-A6C34878D82A}">
                    <a16:rowId xmlns:a16="http://schemas.microsoft.com/office/drawing/2014/main" val="837732320"/>
                  </a:ext>
                </a:extLst>
              </a:tr>
            </a:tbl>
          </a:graphicData>
        </a:graphic>
      </p:graphicFrame>
      <p:pic>
        <p:nvPicPr>
          <p:cNvPr id="8" name="Picture 2" descr="Children Holding Hands Their Gaze Directed Downwards Portraying Innocence Curiosity And A Sense Of Unity">
            <a:extLst>
              <a:ext uri="{FF2B5EF4-FFF2-40B4-BE49-F238E27FC236}">
                <a16:creationId xmlns:a16="http://schemas.microsoft.com/office/drawing/2014/main" id="{0FB2DA3B-DD23-B212-C35A-28DB1C48A47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60" r="5651" b="2"/>
          <a:stretch/>
        </p:blipFill>
        <p:spPr bwMode="auto">
          <a:xfrm>
            <a:off x="6229205" y="1"/>
            <a:ext cx="5962795" cy="685800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2" name="Picture 1">
            <a:hlinkClick r:id="rId3" action="ppaction://hlinksldjump"/>
            <a:extLst>
              <a:ext uri="{FF2B5EF4-FFF2-40B4-BE49-F238E27FC236}">
                <a16:creationId xmlns:a16="http://schemas.microsoft.com/office/drawing/2014/main" id="{176B91F4-D60E-FD45-94AD-38B05C29FCA6}"/>
              </a:ext>
            </a:extLst>
          </p:cNvPr>
          <p:cNvPicPr>
            <a:picLocks noChangeAspect="1"/>
          </p:cNvPicPr>
          <p:nvPr/>
        </p:nvPicPr>
        <p:blipFill>
          <a:blip r:embed="rId4"/>
          <a:stretch>
            <a:fillRect/>
          </a:stretch>
        </p:blipFill>
        <p:spPr>
          <a:xfrm>
            <a:off x="11485074" y="6328538"/>
            <a:ext cx="512621" cy="526474"/>
          </a:xfrm>
          <a:prstGeom prst="rect">
            <a:avLst/>
          </a:prstGeom>
        </p:spPr>
      </p:pic>
    </p:spTree>
    <p:extLst>
      <p:ext uri="{BB962C8B-B14F-4D97-AF65-F5344CB8AC3E}">
        <p14:creationId xmlns:p14="http://schemas.microsoft.com/office/powerpoint/2010/main" val="389960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874C5-3FE2-3CD3-62EA-2FB03CAB95FA}"/>
              </a:ext>
            </a:extLst>
          </p:cNvPr>
          <p:cNvSpPr>
            <a:spLocks noGrp="1"/>
          </p:cNvSpPr>
          <p:nvPr>
            <p:ph type="title"/>
          </p:nvPr>
        </p:nvSpPr>
        <p:spPr>
          <a:xfrm>
            <a:off x="3525487" y="9325"/>
            <a:ext cx="8101821" cy="498875"/>
          </a:xfrm>
        </p:spPr>
        <p:txBody>
          <a:bodyPr>
            <a:noAutofit/>
          </a:bodyPr>
          <a:lstStyle/>
          <a:p>
            <a:br>
              <a:rPr lang="en-US" sz="1400">
                <a:latin typeface="Arial" panose="020B0604020202020204" pitchFamily="34" charset="0"/>
                <a:cs typeface="Arial" panose="020B0604020202020204" pitchFamily="34" charset="0"/>
              </a:rPr>
            </a:br>
            <a:r>
              <a:rPr lang="en-US" sz="1200">
                <a:solidFill>
                  <a:srgbClr val="000000"/>
                </a:solidFill>
                <a:latin typeface="Arial"/>
                <a:cs typeface="Arial"/>
              </a:rPr>
              <a:t>Click on</a:t>
            </a:r>
            <a:r>
              <a:rPr lang="en-US" sz="1200" b="0" i="0">
                <a:solidFill>
                  <a:srgbClr val="000000"/>
                </a:solidFill>
                <a:effectLst/>
                <a:latin typeface="Arial"/>
                <a:cs typeface="Arial"/>
              </a:rPr>
              <a:t> </a:t>
            </a:r>
            <a:r>
              <a:rPr lang="en-US" sz="1200">
                <a:solidFill>
                  <a:srgbClr val="000000"/>
                </a:solidFill>
                <a:latin typeface="Arial"/>
                <a:cs typeface="Arial"/>
              </a:rPr>
              <a:t>the </a:t>
            </a:r>
            <a:r>
              <a:rPr lang="en-US" sz="1200" b="0" i="0">
                <a:solidFill>
                  <a:srgbClr val="000000"/>
                </a:solidFill>
                <a:effectLst/>
                <a:latin typeface="Arial"/>
                <a:cs typeface="Arial"/>
              </a:rPr>
              <a:t>guiding </a:t>
            </a:r>
            <a:r>
              <a:rPr lang="en-US" sz="1200">
                <a:solidFill>
                  <a:srgbClr val="000000"/>
                </a:solidFill>
                <a:latin typeface="Arial"/>
                <a:cs typeface="Arial"/>
              </a:rPr>
              <a:t>principles below </a:t>
            </a:r>
            <a:r>
              <a:rPr lang="en-US" sz="1200" b="0" i="0">
                <a:solidFill>
                  <a:srgbClr val="000000"/>
                </a:solidFill>
                <a:effectLst/>
                <a:latin typeface="Arial"/>
                <a:cs typeface="Arial"/>
              </a:rPr>
              <a:t>(from top left to bottom right) which relate to working with neglect in Lincolnshire.</a:t>
            </a:r>
            <a:br>
              <a:rPr lang="en-US" sz="1400" b="0" i="0">
                <a:effectLst/>
                <a:latin typeface="Arial" panose="020B0604020202020204" pitchFamily="34" charset="0"/>
                <a:cs typeface="Arial" panose="020B0604020202020204" pitchFamily="34" charset="0"/>
              </a:rPr>
            </a:br>
            <a:endParaRPr lang="en-GB" sz="140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6F1D9657-3569-01D6-194B-319E15233EE1}"/>
              </a:ext>
            </a:extLst>
          </p:cNvPr>
          <p:cNvSpPr/>
          <p:nvPr/>
        </p:nvSpPr>
        <p:spPr>
          <a:xfrm>
            <a:off x="94069" y="597573"/>
            <a:ext cx="3672734" cy="1819923"/>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latin typeface="Arial"/>
                <a:cs typeface="Arial"/>
              </a:rPr>
              <a:t>We should always aim to be open and honest with families. It can be difficult to have conversations around neglect, particularly when the information you are sharing might be difficult for carers to hear. </a:t>
            </a:r>
            <a:endParaRPr lang="en-US" sz="1000">
              <a:solidFill>
                <a:schemeClr val="tx1"/>
              </a:solidFill>
              <a:latin typeface="Arial" panose="020B0604020202020204" pitchFamily="34" charset="0"/>
              <a:cs typeface="Arial" panose="020B0604020202020204" pitchFamily="34" charset="0"/>
            </a:endParaRPr>
          </a:p>
          <a:p>
            <a:pPr marL="0" indent="0" algn="ctr">
              <a:buNone/>
            </a:pPr>
            <a:endParaRPr lang="en-US" sz="1000">
              <a:solidFill>
                <a:schemeClr val="tx1"/>
              </a:solidFill>
              <a:latin typeface="Arial" panose="020B0604020202020204" pitchFamily="34" charset="0"/>
              <a:cs typeface="Arial" panose="020B0604020202020204" pitchFamily="34" charset="0"/>
            </a:endParaRPr>
          </a:p>
          <a:p>
            <a:pPr algn="ctr"/>
            <a:r>
              <a:rPr lang="en-US" sz="1000">
                <a:solidFill>
                  <a:schemeClr val="tx1"/>
                </a:solidFill>
                <a:latin typeface="Arial"/>
                <a:cs typeface="Arial"/>
              </a:rPr>
              <a:t>It is crucial that carers understand concerns and that these are shared openly in a sensitive way. Working transparently ensures families have a clear understanding of what is working well, what we are worried about and what needs to change, meaning sustainable change is more likely.</a:t>
            </a:r>
            <a:endParaRPr lang="en-GB" sz="1000">
              <a:solidFill>
                <a:schemeClr val="tx1"/>
              </a:solidFill>
            </a:endParaRPr>
          </a:p>
        </p:txBody>
      </p:sp>
      <p:sp>
        <p:nvSpPr>
          <p:cNvPr id="20" name="Rectangle 19">
            <a:extLst>
              <a:ext uri="{FF2B5EF4-FFF2-40B4-BE49-F238E27FC236}">
                <a16:creationId xmlns:a16="http://schemas.microsoft.com/office/drawing/2014/main" id="{F3F832D6-811B-F08B-EB0D-C2811C0F8670}"/>
              </a:ext>
            </a:extLst>
          </p:cNvPr>
          <p:cNvSpPr/>
          <p:nvPr/>
        </p:nvSpPr>
        <p:spPr>
          <a:xfrm>
            <a:off x="3944911" y="597357"/>
            <a:ext cx="5160110" cy="1821037"/>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000">
                <a:solidFill>
                  <a:schemeClr val="tx1"/>
                </a:solidFill>
                <a:latin typeface="Arial"/>
                <a:cs typeface="Arial"/>
              </a:rPr>
              <a:t>Carers who are struggling to meet the needs of their child/ren will likely have needs of their own that will need to be addressed to improve life for the child. Whilst we provide support to the carer, we must not lose sight of the child and the impact that neglect is having on them. </a:t>
            </a:r>
            <a:endParaRPr lang="en-US" sz="1000">
              <a:solidFill>
                <a:schemeClr val="tx1"/>
              </a:solidFill>
              <a:latin typeface="Arial" panose="020B0604020202020204" pitchFamily="34" charset="0"/>
              <a:cs typeface="Arial" panose="020B0604020202020204" pitchFamily="34" charset="0"/>
            </a:endParaRPr>
          </a:p>
          <a:p>
            <a:pPr algn="ctr"/>
            <a:endParaRPr lang="en-US" sz="1000">
              <a:solidFill>
                <a:schemeClr val="tx1"/>
              </a:solidFill>
              <a:latin typeface="Arial"/>
              <a:cs typeface="Arial"/>
            </a:endParaRPr>
          </a:p>
          <a:p>
            <a:pPr algn="ctr"/>
            <a:r>
              <a:rPr lang="en-US" sz="1000">
                <a:solidFill>
                  <a:schemeClr val="tx1"/>
                </a:solidFill>
                <a:latin typeface="Arial"/>
                <a:cs typeface="Arial"/>
              </a:rPr>
              <a:t>Listening to the voice of the child is crucial in understanding their lived experience. It is important to consider how you will gather the voice of all children in the home, including those with additional needs and those who have English as a second language. The safety of the child is paramount. </a:t>
            </a:r>
            <a:r>
              <a:rPr lang="en-US" sz="1000" kern="100">
                <a:solidFill>
                  <a:schemeClr val="tx1"/>
                </a:solidFill>
                <a:effectLst/>
                <a:latin typeface="Arial"/>
                <a:ea typeface="Calibri" panose="020F0502020204030204" pitchFamily="34" charset="0"/>
                <a:cs typeface="Arial"/>
              </a:rPr>
              <a:t>We should always ensure that risk </a:t>
            </a:r>
            <a:r>
              <a:rPr lang="en-US" sz="1000" kern="100">
                <a:solidFill>
                  <a:schemeClr val="tx1"/>
                </a:solidFill>
                <a:latin typeface="Arial"/>
                <a:ea typeface="Calibri" panose="020F0502020204030204" pitchFamily="34" charset="0"/>
                <a:cs typeface="Arial"/>
              </a:rPr>
              <a:t>and impact on the child is</a:t>
            </a:r>
            <a:r>
              <a:rPr lang="en-US" sz="1000" kern="100">
                <a:solidFill>
                  <a:schemeClr val="tx1"/>
                </a:solidFill>
                <a:effectLst/>
                <a:latin typeface="Arial"/>
                <a:ea typeface="Calibri" panose="020F0502020204030204" pitchFamily="34" charset="0"/>
                <a:cs typeface="Arial"/>
              </a:rPr>
              <a:t> considered </a:t>
            </a:r>
            <a:r>
              <a:rPr lang="en-US" sz="1000" kern="100">
                <a:solidFill>
                  <a:schemeClr val="tx1"/>
                </a:solidFill>
                <a:latin typeface="Arial"/>
                <a:ea typeface="Calibri" panose="020F0502020204030204" pitchFamily="34" charset="0"/>
                <a:cs typeface="Arial"/>
              </a:rPr>
              <a:t>regularly</a:t>
            </a:r>
            <a:r>
              <a:rPr lang="en-US" sz="1000" kern="100">
                <a:solidFill>
                  <a:schemeClr val="tx1"/>
                </a:solidFill>
                <a:effectLst/>
                <a:latin typeface="Arial"/>
                <a:ea typeface="Calibri" panose="020F0502020204030204" pitchFamily="34" charset="0"/>
                <a:cs typeface="Arial"/>
              </a:rPr>
              <a:t>, to avoid drift and delay</a:t>
            </a:r>
            <a:r>
              <a:rPr lang="en-US" sz="1000" kern="100">
                <a:solidFill>
                  <a:schemeClr val="tx1"/>
                </a:solidFill>
                <a:latin typeface="Arial"/>
                <a:ea typeface="Calibri" panose="020F0502020204030204" pitchFamily="34" charset="0"/>
                <a:cs typeface="Arial"/>
              </a:rPr>
              <a:t>. </a:t>
            </a:r>
            <a:endParaRPr lang="en-GB" sz="10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2B08993-529F-3790-D1B6-40417FB73A48}"/>
              </a:ext>
            </a:extLst>
          </p:cNvPr>
          <p:cNvSpPr/>
          <p:nvPr/>
        </p:nvSpPr>
        <p:spPr>
          <a:xfrm>
            <a:off x="3851130" y="4837537"/>
            <a:ext cx="4460740" cy="196717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0" i="0">
                <a:solidFill>
                  <a:srgbClr val="000000"/>
                </a:solidFill>
                <a:effectLst/>
                <a:latin typeface="Arial"/>
                <a:cs typeface="Arial"/>
              </a:rPr>
              <a:t>The relationships that children form within families and communities should be recognised and valued.</a:t>
            </a:r>
            <a:r>
              <a:rPr lang="en-US" sz="1000" b="0" i="0">
                <a:solidFill>
                  <a:srgbClr val="000000"/>
                </a:solidFill>
                <a:effectLst/>
                <a:latin typeface="Arial"/>
                <a:cs typeface="Arial"/>
              </a:rPr>
              <a:t> The neglect of children is often linked to the chaotic lives, needs and difficulties of their carers</a:t>
            </a:r>
            <a:r>
              <a:rPr lang="en-US" sz="1000">
                <a:solidFill>
                  <a:srgbClr val="000000"/>
                </a:solidFill>
                <a:latin typeface="Arial"/>
                <a:cs typeface="Arial"/>
              </a:rPr>
              <a:t>,</a:t>
            </a:r>
            <a:r>
              <a:rPr lang="en-US" sz="1000" b="0" i="0">
                <a:solidFill>
                  <a:srgbClr val="000000"/>
                </a:solidFill>
                <a:effectLst/>
                <a:latin typeface="Arial"/>
                <a:cs typeface="Arial"/>
              </a:rPr>
              <a:t> and extended family</a:t>
            </a:r>
            <a:r>
              <a:rPr lang="en-US" sz="1000">
                <a:solidFill>
                  <a:srgbClr val="000000"/>
                </a:solidFill>
                <a:latin typeface="Arial"/>
                <a:cs typeface="Arial"/>
              </a:rPr>
              <a:t>. In some cases, not all children in a family will be treated the same; one child may be perceived as different, perhaps due to the child’s age or needs. The response should recognise and respond to these needs holistically</a:t>
            </a:r>
            <a:r>
              <a:rPr lang="en-US" sz="1000" b="0" i="0">
                <a:solidFill>
                  <a:srgbClr val="000000"/>
                </a:solidFill>
                <a:effectLst/>
                <a:latin typeface="Arial"/>
                <a:cs typeface="Arial"/>
              </a:rPr>
              <a:t>, without losing sight of the individual child.</a:t>
            </a:r>
            <a:r>
              <a:rPr lang="en-US" sz="1000">
                <a:solidFill>
                  <a:srgbClr val="000000"/>
                </a:solidFill>
                <a:latin typeface="Arial"/>
                <a:cs typeface="Arial"/>
              </a:rPr>
              <a:t> </a:t>
            </a:r>
            <a:endParaRPr lang="en-GB" sz="1000" b="1" u="sng">
              <a:solidFill>
                <a:srgbClr val="000000"/>
              </a:solidFill>
              <a:latin typeface="Arial"/>
              <a:cs typeface="Arial"/>
            </a:endParaRPr>
          </a:p>
          <a:p>
            <a:pPr algn="ctr"/>
            <a:endParaRPr lang="en-US" sz="1000">
              <a:solidFill>
                <a:srgbClr val="000000"/>
              </a:solidFill>
              <a:latin typeface="Arial" panose="020B0604020202020204" pitchFamily="34" charset="0"/>
              <a:cs typeface="Arial" panose="020B0604020202020204" pitchFamily="34" charset="0"/>
            </a:endParaRPr>
          </a:p>
          <a:p>
            <a:pPr algn="ctr"/>
            <a:r>
              <a:rPr lang="en-US" sz="1000">
                <a:solidFill>
                  <a:srgbClr val="000000"/>
                </a:solidFill>
                <a:latin typeface="Arial"/>
                <a:cs typeface="Arial"/>
              </a:rPr>
              <a:t>Where appropriate, all family members should be considered in direct work, action planning and assessments, this includes fathers, wider family and other networks that the child identifies and values.  </a:t>
            </a:r>
            <a:r>
              <a:rPr lang="en-US" sz="1000"/>
              <a:t>. </a:t>
            </a:r>
            <a:endParaRPr lang="en-GB" sz="1000"/>
          </a:p>
        </p:txBody>
      </p:sp>
      <p:sp>
        <p:nvSpPr>
          <p:cNvPr id="38" name="Rectangle 37">
            <a:extLst>
              <a:ext uri="{FF2B5EF4-FFF2-40B4-BE49-F238E27FC236}">
                <a16:creationId xmlns:a16="http://schemas.microsoft.com/office/drawing/2014/main" id="{3CFA843A-A793-B12A-0E8B-056B761881BE}"/>
              </a:ext>
            </a:extLst>
          </p:cNvPr>
          <p:cNvSpPr/>
          <p:nvPr/>
        </p:nvSpPr>
        <p:spPr>
          <a:xfrm>
            <a:off x="8404649" y="4837538"/>
            <a:ext cx="3677049" cy="196717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a:solidFill>
                  <a:schemeClr val="tx1"/>
                </a:solidFill>
                <a:latin typeface="Arial"/>
                <a:cs typeface="Arial"/>
              </a:rPr>
              <a:t>Neglect is complex and requires a multi-agency response, that includes quality working relationships and collaborative approaches. It is important that we see the whole picture. Don’t be afraid to ask questions of other professionals to ensure you know what is being done, by who, and when.</a:t>
            </a:r>
          </a:p>
          <a:p>
            <a:pPr algn="ctr"/>
            <a:endParaRPr lang="en-GB" sz="1000">
              <a:solidFill>
                <a:schemeClr val="tx1"/>
              </a:solidFill>
              <a:latin typeface="Arial"/>
              <a:cs typeface="Arial"/>
            </a:endParaRPr>
          </a:p>
          <a:p>
            <a:pPr algn="ctr"/>
            <a:r>
              <a:rPr lang="en-GB" sz="1000">
                <a:solidFill>
                  <a:schemeClr val="tx1"/>
                </a:solidFill>
                <a:latin typeface="Arial"/>
                <a:cs typeface="Arial"/>
              </a:rPr>
              <a:t>Consider the needs of the child wider than the context of your own service. This encourages co-operation and information sharing which will reduce assumptions being made that can result in inaction. This should also include making clear records to ensure there is clear understanding of everyone’s roles and responsibilities across agencies.</a:t>
            </a:r>
          </a:p>
        </p:txBody>
      </p:sp>
      <p:sp>
        <p:nvSpPr>
          <p:cNvPr id="40" name="Rectangle 39">
            <a:extLst>
              <a:ext uri="{FF2B5EF4-FFF2-40B4-BE49-F238E27FC236}">
                <a16:creationId xmlns:a16="http://schemas.microsoft.com/office/drawing/2014/main" id="{B5E3C777-AE50-2A9E-6C5E-8C881397A457}"/>
              </a:ext>
            </a:extLst>
          </p:cNvPr>
          <p:cNvSpPr/>
          <p:nvPr/>
        </p:nvSpPr>
        <p:spPr>
          <a:xfrm>
            <a:off x="9279169" y="589492"/>
            <a:ext cx="2795913" cy="1822705"/>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1" u="sng">
              <a:solidFill>
                <a:schemeClr val="tx1"/>
              </a:solidFill>
              <a:latin typeface="Arial"/>
              <a:cs typeface="Arial"/>
            </a:endParaRPr>
          </a:p>
          <a:p>
            <a:pPr algn="ctr"/>
            <a:r>
              <a:rPr lang="en-US" sz="1000">
                <a:solidFill>
                  <a:schemeClr val="tx1"/>
                </a:solidFill>
                <a:latin typeface="Arial"/>
                <a:cs typeface="Arial"/>
              </a:rPr>
              <a:t>In Lincolnshire, we are strength based in our approach when working with families. The Signs of Safety Framework encourages us to identify what is working well and to remain solution focused in offering support. Using the Early Help Assessment and the tools within this guide will support practitioners to work with families to make sustainable change in a positive and realistic manner. </a:t>
            </a:r>
            <a:endParaRPr lang="en-US" sz="1000">
              <a:solidFill>
                <a:schemeClr val="tx1"/>
              </a:solidFill>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5D0A149C-581E-0266-580A-C39A13761FAB}"/>
              </a:ext>
            </a:extLst>
          </p:cNvPr>
          <p:cNvSpPr/>
          <p:nvPr/>
        </p:nvSpPr>
        <p:spPr>
          <a:xfrm>
            <a:off x="93249" y="2627725"/>
            <a:ext cx="5981935" cy="205361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pPr>
            <a:r>
              <a:rPr lang="en-US" sz="1000" kern="100">
                <a:solidFill>
                  <a:schemeClr val="tx1"/>
                </a:solidFill>
                <a:effectLst/>
                <a:latin typeface="Arial"/>
                <a:ea typeface="Calibri"/>
                <a:cs typeface="Arial"/>
              </a:rPr>
              <a:t>Working to prevent and address neglect appropriately requires professionals to discuss differences of opinion which often arise and to resolve these in the best interests of children; this includes appropriate challenge and use of the </a:t>
            </a:r>
            <a:r>
              <a:rPr lang="en-US" sz="1000" kern="100">
                <a:solidFill>
                  <a:schemeClr val="tx1"/>
                </a:solidFill>
                <a:effectLst/>
                <a:latin typeface="Arial"/>
                <a:ea typeface="Calibri"/>
                <a:cs typeface="Arial"/>
                <a:hlinkClick r:id="rId2"/>
              </a:rPr>
              <a:t>Professional Resolution and Escalation Protocol </a:t>
            </a:r>
            <a:r>
              <a:rPr lang="en-US" sz="1000" kern="100">
                <a:solidFill>
                  <a:schemeClr val="tx1"/>
                </a:solidFill>
                <a:effectLst/>
                <a:latin typeface="Arial"/>
                <a:ea typeface="Calibri"/>
                <a:cs typeface="Arial"/>
              </a:rPr>
              <a:t>where </a:t>
            </a:r>
            <a:r>
              <a:rPr lang="en-US" sz="1000" kern="100">
                <a:solidFill>
                  <a:schemeClr val="tx1"/>
                </a:solidFill>
                <a:latin typeface="Arial"/>
                <a:ea typeface="Calibri"/>
                <a:cs typeface="Arial"/>
              </a:rPr>
              <a:t>appropriate.</a:t>
            </a:r>
          </a:p>
          <a:p>
            <a:pPr algn="ctr">
              <a:lnSpc>
                <a:spcPct val="107000"/>
              </a:lnSpc>
            </a:pPr>
            <a:endParaRPr lang="en-GB" sz="1000" u="sng" kern="100">
              <a:solidFill>
                <a:schemeClr val="tx1"/>
              </a:solidFill>
              <a:latin typeface="Arial" panose="020B0604020202020204" pitchFamily="34" charset="0"/>
              <a:ea typeface="Calibri" panose="020F0502020204030204" pitchFamily="34" charset="0"/>
              <a:cs typeface="Arial" panose="020B0604020202020204" pitchFamily="34" charset="0"/>
            </a:endParaRPr>
          </a:p>
          <a:p>
            <a:pPr algn="ctr">
              <a:lnSpc>
                <a:spcPct val="107000"/>
              </a:lnSpc>
            </a:pPr>
            <a:r>
              <a:rPr lang="en-US" sz="1000" kern="100">
                <a:solidFill>
                  <a:schemeClr val="tx1"/>
                </a:solidFill>
                <a:effectLst/>
                <a:latin typeface="Arial"/>
                <a:ea typeface="Calibri"/>
                <a:cs typeface="Arial"/>
              </a:rPr>
              <a:t>Creating and promoting this type of culture</a:t>
            </a:r>
            <a:r>
              <a:rPr lang="en-US" sz="1000" kern="100">
                <a:solidFill>
                  <a:schemeClr val="tx1"/>
                </a:solidFill>
                <a:latin typeface="Arial"/>
                <a:ea typeface="Calibri"/>
                <a:cs typeface="Arial"/>
              </a:rPr>
              <a:t> avoids</a:t>
            </a:r>
            <a:r>
              <a:rPr lang="en-US" sz="1000" kern="100">
                <a:solidFill>
                  <a:schemeClr val="tx1"/>
                </a:solidFill>
                <a:effectLst/>
                <a:latin typeface="Arial"/>
                <a:ea typeface="Calibri"/>
                <a:cs typeface="Arial"/>
              </a:rPr>
              <a:t> becoming desensitised to issues of neglect.</a:t>
            </a:r>
            <a:r>
              <a:rPr lang="en-US" sz="1000" kern="100">
                <a:solidFill>
                  <a:schemeClr val="tx1"/>
                </a:solidFill>
                <a:latin typeface="Arial"/>
                <a:ea typeface="Calibri"/>
                <a:cs typeface="Arial"/>
              </a:rPr>
              <a:t> We must reflect on </a:t>
            </a:r>
            <a:r>
              <a:rPr lang="en-US" sz="1000" kern="100">
                <a:solidFill>
                  <a:schemeClr val="tx1"/>
                </a:solidFill>
                <a:effectLst/>
                <a:latin typeface="Arial"/>
                <a:ea typeface="Calibri"/>
                <a:cs typeface="Arial"/>
              </a:rPr>
              <a:t>our own practice and biases and</a:t>
            </a:r>
            <a:r>
              <a:rPr lang="en-US" sz="1000" kern="100">
                <a:solidFill>
                  <a:schemeClr val="tx1"/>
                </a:solidFill>
                <a:latin typeface="Arial"/>
                <a:ea typeface="Calibri"/>
                <a:cs typeface="Arial"/>
              </a:rPr>
              <a:t> </a:t>
            </a:r>
            <a:r>
              <a:rPr lang="en-US" sz="1000" kern="100">
                <a:solidFill>
                  <a:schemeClr val="tx1"/>
                </a:solidFill>
                <a:effectLst/>
                <a:latin typeface="Arial"/>
                <a:ea typeface="Calibri"/>
                <a:cs typeface="Arial"/>
              </a:rPr>
              <a:t>challenge certain cultures or use of language within teams. It can be helpful to reflect on practice and cases within supervision or discussions with designated safeguarding leads to ensure we are always mindful of this. Where conversations are had around neglect in families, we should always be conscious of what is being done to address this for the child right now - We must not see issues of neglect as the norm.</a:t>
            </a:r>
            <a:endParaRPr lang="en-GB" sz="1000">
              <a:solidFill>
                <a:schemeClr val="tx1"/>
              </a:solidFill>
              <a:latin typeface="Arial"/>
              <a:ea typeface="Calibri"/>
              <a:cs typeface="Arial"/>
            </a:endParaRPr>
          </a:p>
        </p:txBody>
      </p:sp>
      <p:sp>
        <p:nvSpPr>
          <p:cNvPr id="42" name="Rectangle 41">
            <a:extLst>
              <a:ext uri="{FF2B5EF4-FFF2-40B4-BE49-F238E27FC236}">
                <a16:creationId xmlns:a16="http://schemas.microsoft.com/office/drawing/2014/main" id="{02CCF736-B27B-CAAA-F2B7-82455FFCC2A1}"/>
              </a:ext>
            </a:extLst>
          </p:cNvPr>
          <p:cNvSpPr/>
          <p:nvPr/>
        </p:nvSpPr>
        <p:spPr>
          <a:xfrm>
            <a:off x="6153417" y="2623418"/>
            <a:ext cx="5981936" cy="2043175"/>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lnSpc>
                <a:spcPct val="107000"/>
              </a:lnSpc>
            </a:pPr>
            <a:r>
              <a:rPr lang="en-GB" sz="1000">
                <a:solidFill>
                  <a:schemeClr val="tx1"/>
                </a:solidFill>
                <a:latin typeface="Arial"/>
                <a:cs typeface="Arial"/>
              </a:rPr>
              <a:t>We should always seek to understand the whole picture. Consider the best questions to ask to understand the lived experience of the child. Consider the environment in which they live; their home, wider family networks, culture, religion, education etc...</a:t>
            </a:r>
            <a:r>
              <a:rPr lang="en-GB" sz="1000" kern="100">
                <a:solidFill>
                  <a:schemeClr val="tx1"/>
                </a:solidFill>
                <a:latin typeface="Arial"/>
                <a:ea typeface="Calibri"/>
                <a:cs typeface="Arial"/>
              </a:rPr>
              <a:t>. U</a:t>
            </a:r>
            <a:r>
              <a:rPr lang="en-GB" sz="1000" kern="100">
                <a:solidFill>
                  <a:schemeClr val="tx1"/>
                </a:solidFill>
                <a:effectLst/>
                <a:latin typeface="Arial"/>
                <a:ea typeface="Calibri"/>
                <a:cs typeface="Arial"/>
              </a:rPr>
              <a:t>se observations to gather wider information that build pictures of the environment the child is in. Use chronologies and tools to build up patterns that can support you to ask more questions.</a:t>
            </a:r>
            <a:endParaRPr lang="en-GB" sz="1000">
              <a:solidFill>
                <a:schemeClr val="tx1"/>
              </a:solidFill>
              <a:latin typeface="Arial"/>
              <a:ea typeface="Calibri"/>
              <a:cs typeface="Arial"/>
            </a:endParaRPr>
          </a:p>
          <a:p>
            <a:pPr algn="ctr">
              <a:lnSpc>
                <a:spcPct val="107000"/>
              </a:lnSpc>
            </a:pPr>
            <a:endParaRPr lang="en-GB" sz="1000" kern="100">
              <a:solidFill>
                <a:schemeClr val="tx1"/>
              </a:solidFill>
              <a:latin typeface="Arial"/>
              <a:ea typeface="Calibri" panose="020F0502020204030204" pitchFamily="34" charset="0"/>
              <a:cs typeface="Arial"/>
            </a:endParaRPr>
          </a:p>
          <a:p>
            <a:pPr algn="ctr">
              <a:lnSpc>
                <a:spcPct val="107000"/>
              </a:lnSpc>
            </a:pPr>
            <a:r>
              <a:rPr lang="en-GB" sz="1000" kern="100">
                <a:solidFill>
                  <a:schemeClr val="tx1"/>
                </a:solidFill>
                <a:effectLst/>
                <a:latin typeface="Arial"/>
                <a:ea typeface="Calibri"/>
                <a:cs typeface="Arial"/>
              </a:rPr>
              <a:t>Take a trauma informed approach when working with the family, consider what behaviours might be </a:t>
            </a:r>
            <a:r>
              <a:rPr lang="en-GB" sz="1000" kern="100">
                <a:solidFill>
                  <a:schemeClr val="tx1"/>
                </a:solidFill>
                <a:latin typeface="Arial"/>
                <a:ea typeface="Calibri"/>
                <a:cs typeface="Arial"/>
              </a:rPr>
              <a:t>telling us. What past experiences might carers have had when engaging with services or as children themselves</a:t>
            </a:r>
            <a:r>
              <a:rPr lang="en-GB" sz="1000" kern="100">
                <a:solidFill>
                  <a:schemeClr val="tx1"/>
                </a:solidFill>
                <a:effectLst/>
                <a:latin typeface="Arial"/>
                <a:ea typeface="Calibri"/>
                <a:cs typeface="Arial"/>
              </a:rPr>
              <a:t>. Aim to be anti-oppressive in your approach and be aware of societal </a:t>
            </a:r>
            <a:r>
              <a:rPr lang="en-GB" sz="1000" kern="100">
                <a:solidFill>
                  <a:schemeClr val="tx1"/>
                </a:solidFill>
                <a:latin typeface="Arial"/>
                <a:ea typeface="Calibri"/>
                <a:cs typeface="Arial"/>
              </a:rPr>
              <a:t>and </a:t>
            </a:r>
            <a:r>
              <a:rPr lang="en-GB" sz="1000" kern="100">
                <a:solidFill>
                  <a:schemeClr val="tx1"/>
                </a:solidFill>
                <a:effectLst/>
                <a:latin typeface="Arial"/>
                <a:ea typeface="Calibri"/>
                <a:cs typeface="Arial"/>
              </a:rPr>
              <a:t>economic factors which might be impacting on the family.</a:t>
            </a:r>
            <a:r>
              <a:rPr lang="en-GB" sz="1000" kern="100">
                <a:solidFill>
                  <a:schemeClr val="tx1"/>
                </a:solidFill>
                <a:latin typeface="Arial"/>
                <a:ea typeface="Calibri"/>
                <a:cs typeface="Arial"/>
              </a:rPr>
              <a:t> </a:t>
            </a:r>
            <a:r>
              <a:rPr lang="en-US" sz="1000" kern="100">
                <a:solidFill>
                  <a:schemeClr val="tx1"/>
                </a:solidFill>
                <a:latin typeface="Arial"/>
                <a:ea typeface="Calibri"/>
                <a:cs typeface="Arial"/>
              </a:rPr>
              <a:t>Being professionally curious is crucial in understanding what is really happening for the family. </a:t>
            </a:r>
            <a:endParaRPr lang="en-GB" sz="1000">
              <a:solidFill>
                <a:schemeClr val="tx1"/>
              </a:solidFill>
              <a:latin typeface="Arial" panose="020B0604020202020204" pitchFamily="34" charset="0"/>
              <a:ea typeface="Calibri"/>
              <a:cs typeface="Arial" panose="020B0604020202020204" pitchFamily="34" charset="0"/>
            </a:endParaRPr>
          </a:p>
        </p:txBody>
      </p:sp>
      <p:sp>
        <p:nvSpPr>
          <p:cNvPr id="43" name="Rectangle 42">
            <a:extLst>
              <a:ext uri="{FF2B5EF4-FFF2-40B4-BE49-F238E27FC236}">
                <a16:creationId xmlns:a16="http://schemas.microsoft.com/office/drawing/2014/main" id="{C9823181-3EB1-E5CA-26EE-772878D76684}"/>
              </a:ext>
            </a:extLst>
          </p:cNvPr>
          <p:cNvSpPr/>
          <p:nvPr/>
        </p:nvSpPr>
        <p:spPr>
          <a:xfrm>
            <a:off x="88886" y="4845525"/>
            <a:ext cx="3662296" cy="196717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1" u="sng">
              <a:solidFill>
                <a:schemeClr val="tx1"/>
              </a:solidFill>
              <a:latin typeface="Arial"/>
              <a:cs typeface="Arial"/>
            </a:endParaRPr>
          </a:p>
          <a:p>
            <a:pPr algn="ctr"/>
            <a:r>
              <a:rPr lang="en-US" sz="1000">
                <a:solidFill>
                  <a:srgbClr val="000000"/>
                </a:solidFill>
                <a:latin typeface="Arial"/>
                <a:cs typeface="Arial"/>
              </a:rPr>
              <a:t>Developing your professional practice is essential in responding to the complex nature of neglect. Use this guide to support you in navigating these complexities. The information, resources and tools have been compiled to support your direct work with families and to ensure a holistic approach to assessment. </a:t>
            </a:r>
            <a:endParaRPr lang="en-US" sz="1000">
              <a:solidFill>
                <a:srgbClr val="000000"/>
              </a:solidFill>
              <a:latin typeface="Arial" panose="020B0604020202020204" pitchFamily="34" charset="0"/>
              <a:cs typeface="Arial" panose="020B0604020202020204" pitchFamily="34" charset="0"/>
            </a:endParaRPr>
          </a:p>
          <a:p>
            <a:pPr marL="0" indent="0" algn="ctr">
              <a:buNone/>
            </a:pPr>
            <a:endParaRPr lang="en-US" sz="1000">
              <a:solidFill>
                <a:srgbClr val="000000"/>
              </a:solidFill>
              <a:latin typeface="Arial" panose="020B0604020202020204" pitchFamily="34" charset="0"/>
              <a:cs typeface="Arial" panose="020B0604020202020204" pitchFamily="34" charset="0"/>
            </a:endParaRPr>
          </a:p>
          <a:p>
            <a:pPr algn="ctr"/>
            <a:r>
              <a:rPr lang="en-US" sz="1000">
                <a:solidFill>
                  <a:srgbClr val="000000"/>
                </a:solidFill>
                <a:latin typeface="Arial"/>
                <a:cs typeface="Arial"/>
              </a:rPr>
              <a:t>Discuss this resource and how you can use the tools in practice during supervision. </a:t>
            </a:r>
            <a:endParaRPr lang="en-US" sz="1000">
              <a:solidFill>
                <a:schemeClr val="tx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1FCA02F-CDA6-9281-D22D-420714D066C9}"/>
              </a:ext>
            </a:extLst>
          </p:cNvPr>
          <p:cNvSpPr/>
          <p:nvPr/>
        </p:nvSpPr>
        <p:spPr>
          <a:xfrm>
            <a:off x="87426" y="581835"/>
            <a:ext cx="3651858" cy="183036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1400" b="1" u="sng">
                <a:solidFill>
                  <a:schemeClr val="tx1"/>
                </a:solidFill>
                <a:latin typeface="Arial" panose="020B0604020202020204" pitchFamily="34" charset="0"/>
                <a:cs typeface="Arial" panose="020B0604020202020204" pitchFamily="34" charset="0"/>
              </a:rPr>
              <a:t>Transparency</a:t>
            </a:r>
            <a:endParaRPr lang="en-GB" sz="1400">
              <a:solidFill>
                <a:schemeClr val="tx1"/>
              </a:solidFill>
            </a:endParaRPr>
          </a:p>
        </p:txBody>
      </p:sp>
      <p:sp>
        <p:nvSpPr>
          <p:cNvPr id="6" name="Rectangle 5">
            <a:extLst>
              <a:ext uri="{FF2B5EF4-FFF2-40B4-BE49-F238E27FC236}">
                <a16:creationId xmlns:a16="http://schemas.microsoft.com/office/drawing/2014/main" id="{2B19E080-2991-FA9D-11B4-B64285534DD5}"/>
              </a:ext>
            </a:extLst>
          </p:cNvPr>
          <p:cNvSpPr/>
          <p:nvPr/>
        </p:nvSpPr>
        <p:spPr>
          <a:xfrm>
            <a:off x="3972430" y="628819"/>
            <a:ext cx="5160111" cy="183147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u="sng">
                <a:solidFill>
                  <a:schemeClr val="tx1"/>
                </a:solidFill>
                <a:latin typeface="Arial"/>
                <a:cs typeface="Arial"/>
              </a:rPr>
              <a:t>Child focused </a:t>
            </a:r>
            <a:endParaRPr lang="en-GB" sz="1400" kern="10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F5D15B0F-13AB-D3DA-80AE-C3CCC218419F}"/>
              </a:ext>
            </a:extLst>
          </p:cNvPr>
          <p:cNvSpPr/>
          <p:nvPr/>
        </p:nvSpPr>
        <p:spPr>
          <a:xfrm>
            <a:off x="9268731" y="555072"/>
            <a:ext cx="2806351" cy="1822704"/>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endParaRPr lang="en-GB" sz="1000">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a:cs typeface="Arial"/>
              </a:rPr>
              <a:t> </a:t>
            </a:r>
            <a:r>
              <a:rPr lang="en-US" sz="1400" b="1" u="sng">
                <a:solidFill>
                  <a:schemeClr val="tx1"/>
                </a:solidFill>
                <a:latin typeface="Arial"/>
                <a:cs typeface="Arial"/>
              </a:rPr>
              <a:t>Strength Based Approach</a:t>
            </a:r>
          </a:p>
          <a:p>
            <a:pPr algn="ctr"/>
            <a:endParaRPr lang="en-GB" sz="1000">
              <a:solidFill>
                <a:schemeClr val="tx1"/>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B06C9269-4BC3-A2F1-1AC3-1B7D769CC08C}"/>
              </a:ext>
            </a:extLst>
          </p:cNvPr>
          <p:cNvSpPr/>
          <p:nvPr/>
        </p:nvSpPr>
        <p:spPr>
          <a:xfrm>
            <a:off x="82810" y="2638163"/>
            <a:ext cx="5992374" cy="2053612"/>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u="sng">
                <a:solidFill>
                  <a:schemeClr val="tx1"/>
                </a:solidFill>
                <a:latin typeface="+mj-lt"/>
                <a:cs typeface="Arial" panose="020B0604020202020204" pitchFamily="34" charset="0"/>
              </a:rPr>
              <a:t>Culture of Challenge and Escalation</a:t>
            </a:r>
            <a:endParaRPr lang="en-US" sz="1400">
              <a:latin typeface="+mj-lt"/>
            </a:endParaRPr>
          </a:p>
          <a:p>
            <a:pPr algn="ctr">
              <a:lnSpc>
                <a:spcPct val="107000"/>
              </a:lnSpc>
            </a:pPr>
            <a:endParaRPr lang="en-US" sz="1000" u="sng" kern="100">
              <a:solidFill>
                <a:schemeClr val="tx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2511A8A6-F3EA-84FA-1C70-C3A92AB23C1F}"/>
              </a:ext>
            </a:extLst>
          </p:cNvPr>
          <p:cNvSpPr/>
          <p:nvPr/>
        </p:nvSpPr>
        <p:spPr>
          <a:xfrm>
            <a:off x="6174294" y="2616930"/>
            <a:ext cx="5961059" cy="2043175"/>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GB" sz="1400" b="1" u="sng">
                <a:solidFill>
                  <a:schemeClr val="tx1"/>
                </a:solidFill>
                <a:latin typeface="Arial"/>
                <a:cs typeface="Arial"/>
              </a:rPr>
              <a:t>Be Professionally Curious</a:t>
            </a:r>
            <a:endParaRPr lang="en-GB" sz="1400">
              <a:solidFill>
                <a:schemeClr val="tx1"/>
              </a:solidFill>
              <a:latin typeface="Arial" panose="020B0604020202020204" pitchFamily="34" charset="0"/>
              <a:cs typeface="Arial" panose="020B0604020202020204" pitchFamily="34" charset="0"/>
            </a:endParaRPr>
          </a:p>
        </p:txBody>
      </p:sp>
      <p:sp>
        <p:nvSpPr>
          <p:cNvPr id="11" name="Rectangle 10">
            <a:extLst>
              <a:ext uri="{FF2B5EF4-FFF2-40B4-BE49-F238E27FC236}">
                <a16:creationId xmlns:a16="http://schemas.microsoft.com/office/drawing/2014/main" id="{DE6299F1-9CDA-10FB-85FC-C37D7FB04A5E}"/>
              </a:ext>
            </a:extLst>
          </p:cNvPr>
          <p:cNvSpPr/>
          <p:nvPr/>
        </p:nvSpPr>
        <p:spPr>
          <a:xfrm>
            <a:off x="76988" y="4837537"/>
            <a:ext cx="3662296" cy="196717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US" sz="1400" b="1" u="sng">
                <a:solidFill>
                  <a:schemeClr val="tx1"/>
                </a:solidFill>
                <a:latin typeface="Arial"/>
                <a:cs typeface="Arial"/>
              </a:rPr>
              <a:t>Professional Development</a:t>
            </a:r>
          </a:p>
          <a:p>
            <a:pPr algn="ctr"/>
            <a:endParaRPr lang="en-US" sz="1000" u="sng">
              <a:solidFill>
                <a:schemeClr val="tx1"/>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F715A45E-AA1A-B777-A26A-04FF16A605FA}"/>
              </a:ext>
            </a:extLst>
          </p:cNvPr>
          <p:cNvSpPr/>
          <p:nvPr/>
        </p:nvSpPr>
        <p:spPr>
          <a:xfrm>
            <a:off x="3839232" y="4841487"/>
            <a:ext cx="4460740" cy="1967173"/>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indent="0" algn="ctr">
              <a:buNone/>
            </a:pPr>
            <a:r>
              <a:rPr lang="en-GB" sz="1400" b="1" u="sng">
                <a:solidFill>
                  <a:schemeClr val="tx1"/>
                </a:solidFill>
                <a:latin typeface="Arial"/>
                <a:cs typeface="Arial"/>
              </a:rPr>
              <a:t>Think Family</a:t>
            </a:r>
          </a:p>
          <a:p>
            <a:pPr algn="ctr"/>
            <a:r>
              <a:rPr lang="en-US" sz="1000">
                <a:solidFill>
                  <a:srgbClr val="000000"/>
                </a:solidFill>
                <a:latin typeface="Arial"/>
                <a:cs typeface="Arial"/>
              </a:rPr>
              <a:t> </a:t>
            </a:r>
            <a:r>
              <a:rPr lang="en-US" sz="1000"/>
              <a:t>. </a:t>
            </a:r>
            <a:endParaRPr lang="en-GB" sz="1000">
              <a:cs typeface="Arial" panose="020B0604020202020204" pitchFamily="34" charset="0"/>
            </a:endParaRPr>
          </a:p>
        </p:txBody>
      </p:sp>
      <p:sp>
        <p:nvSpPr>
          <p:cNvPr id="15" name="Rectangle 14">
            <a:extLst>
              <a:ext uri="{FF2B5EF4-FFF2-40B4-BE49-F238E27FC236}">
                <a16:creationId xmlns:a16="http://schemas.microsoft.com/office/drawing/2014/main" id="{053C91E5-CC1F-4633-9CC3-B86399531579}"/>
              </a:ext>
            </a:extLst>
          </p:cNvPr>
          <p:cNvSpPr/>
          <p:nvPr/>
        </p:nvSpPr>
        <p:spPr>
          <a:xfrm>
            <a:off x="8411818" y="4845525"/>
            <a:ext cx="3677049" cy="1967172"/>
          </a:xfrm>
          <a:prstGeom prst="rect">
            <a:avLst/>
          </a:prstGeom>
          <a:solidFill>
            <a:srgbClr val="D2B3FB"/>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u="sng">
                <a:solidFill>
                  <a:schemeClr val="tx1"/>
                </a:solidFill>
                <a:latin typeface="Arial"/>
                <a:cs typeface="Arial"/>
              </a:rPr>
              <a:t>Multi-Agency Approach</a:t>
            </a:r>
            <a:endParaRPr lang="en-GB" sz="1400">
              <a:solidFill>
                <a:schemeClr val="tx1"/>
              </a:solidFill>
              <a:latin typeface="Arial"/>
              <a:cs typeface="Arial"/>
            </a:endParaRPr>
          </a:p>
        </p:txBody>
      </p:sp>
      <p:pic>
        <p:nvPicPr>
          <p:cNvPr id="3" name="Picture 2">
            <a:hlinkClick r:id="rId3" action="ppaction://hlinksldjump"/>
            <a:extLst>
              <a:ext uri="{FF2B5EF4-FFF2-40B4-BE49-F238E27FC236}">
                <a16:creationId xmlns:a16="http://schemas.microsoft.com/office/drawing/2014/main" id="{28A5E8B6-62E5-026A-7A48-B5E7DD6225EA}"/>
              </a:ext>
            </a:extLst>
          </p:cNvPr>
          <p:cNvPicPr>
            <a:picLocks noChangeAspect="1"/>
          </p:cNvPicPr>
          <p:nvPr/>
        </p:nvPicPr>
        <p:blipFill>
          <a:blip r:embed="rId4"/>
          <a:stretch>
            <a:fillRect/>
          </a:stretch>
        </p:blipFill>
        <p:spPr>
          <a:xfrm>
            <a:off x="11627308" y="13853"/>
            <a:ext cx="512621" cy="526474"/>
          </a:xfrm>
          <a:prstGeom prst="rect">
            <a:avLst/>
          </a:prstGeom>
        </p:spPr>
      </p:pic>
      <p:sp>
        <p:nvSpPr>
          <p:cNvPr id="12" name="Title 1">
            <a:extLst>
              <a:ext uri="{FF2B5EF4-FFF2-40B4-BE49-F238E27FC236}">
                <a16:creationId xmlns:a16="http://schemas.microsoft.com/office/drawing/2014/main" id="{5E16CE85-689A-FA99-235B-19728E8B80FB}"/>
              </a:ext>
            </a:extLst>
          </p:cNvPr>
          <p:cNvSpPr txBox="1">
            <a:spLocks/>
          </p:cNvSpPr>
          <p:nvPr/>
        </p:nvSpPr>
        <p:spPr>
          <a:xfrm>
            <a:off x="0" y="9708"/>
            <a:ext cx="3525486" cy="50113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1800">
                <a:solidFill>
                  <a:schemeClr val="bg1"/>
                </a:solidFill>
              </a:rPr>
              <a:t>Lincolnshire's Guiding Principles</a:t>
            </a:r>
          </a:p>
        </p:txBody>
      </p:sp>
    </p:spTree>
    <p:extLst>
      <p:ext uri="{BB962C8B-B14F-4D97-AF65-F5344CB8AC3E}">
        <p14:creationId xmlns:p14="http://schemas.microsoft.com/office/powerpoint/2010/main" val="416139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7"/>
                                        </p:tgtEl>
                                      </p:cBhvr>
                                    </p:animEffect>
                                    <p:set>
                                      <p:cBhvr>
                                        <p:cTn id="20" dur="1" fill="hold">
                                          <p:stCondLst>
                                            <p:cond delay="499"/>
                                          </p:stCondLst>
                                        </p:cTn>
                                        <p:tgtEl>
                                          <p:spTgt spid="7"/>
                                        </p:tgtEl>
                                        <p:attrNameLst>
                                          <p:attrName>style.visibility</p:attrName>
                                        </p:attrNameLst>
                                      </p:cBhvr>
                                      <p:to>
                                        <p:strVal val="hidden"/>
                                      </p:to>
                                    </p:set>
                                  </p:childTnLst>
                                </p:cTn>
                              </p:par>
                              <p:par>
                                <p:cTn id="21" presetID="10" presetClass="entr" presetSubtype="0" fill="hold" grpId="1"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0"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par>
                                <p:cTn id="29" presetID="10" presetClass="entr"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grpId="1"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par>
                                <p:cTn id="45" presetID="10" presetClass="entr" presetSubtype="0" fill="hold" grpId="1"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4"/>
                                        </p:tgtEl>
                                      </p:cBhvr>
                                    </p:animEffect>
                                    <p:set>
                                      <p:cBhvr>
                                        <p:cTn id="52" dur="1" fill="hold">
                                          <p:stCondLst>
                                            <p:cond delay="499"/>
                                          </p:stCondLst>
                                        </p:cTn>
                                        <p:tgtEl>
                                          <p:spTgt spid="14"/>
                                        </p:tgtEl>
                                        <p:attrNameLst>
                                          <p:attrName>style.visibility</p:attrName>
                                        </p:attrNameLst>
                                      </p:cBhvr>
                                      <p:to>
                                        <p:strVal val="hidden"/>
                                      </p:to>
                                    </p:set>
                                  </p:childTnLst>
                                </p:cTn>
                              </p:par>
                              <p:par>
                                <p:cTn id="53" presetID="10" presetClass="entr" presetSubtype="0" fill="hold" grpId="1"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0" nodeType="clickEffect">
                                  <p:stCondLst>
                                    <p:cond delay="0"/>
                                  </p:stCondLst>
                                  <p:childTnLst>
                                    <p:animEffect transition="out" filter="fade">
                                      <p:cBhvr>
                                        <p:cTn id="59" dur="500"/>
                                        <p:tgtEl>
                                          <p:spTgt spid="15"/>
                                        </p:tgtEl>
                                      </p:cBhvr>
                                    </p:animEffect>
                                    <p:set>
                                      <p:cBhvr>
                                        <p:cTn id="60" dur="1" fill="hold">
                                          <p:stCondLst>
                                            <p:cond delay="499"/>
                                          </p:stCondLst>
                                        </p:cTn>
                                        <p:tgtEl>
                                          <p:spTgt spid="15"/>
                                        </p:tgtEl>
                                        <p:attrNameLst>
                                          <p:attrName>style.visibility</p:attrName>
                                        </p:attrNameLst>
                                      </p:cBhvr>
                                      <p:to>
                                        <p:strVal val="hidden"/>
                                      </p:to>
                                    </p:set>
                                  </p:childTnLst>
                                </p:cTn>
                              </p:par>
                              <p:par>
                                <p:cTn id="61" presetID="10" presetClass="entr" presetSubtype="0" fill="hold" grpId="1" nodeType="with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2" nodeType="clickEffect">
                                  <p:stCondLst>
                                    <p:cond delay="0"/>
                                  </p:stCondLst>
                                  <p:childTnLst>
                                    <p:animEffect transition="out" filter="fade">
                                      <p:cBhvr>
                                        <p:cTn id="67" dur="500"/>
                                        <p:tgtEl>
                                          <p:spTgt spid="5"/>
                                        </p:tgtEl>
                                      </p:cBhvr>
                                    </p:animEffect>
                                    <p:set>
                                      <p:cBhvr>
                                        <p:cTn id="68" dur="1" fill="hold">
                                          <p:stCondLst>
                                            <p:cond delay="499"/>
                                          </p:stCondLst>
                                        </p:cTn>
                                        <p:tgtEl>
                                          <p:spTgt spid="5"/>
                                        </p:tgtEl>
                                        <p:attrNameLst>
                                          <p:attrName>style.visibility</p:attrName>
                                        </p:attrNameLst>
                                      </p:cBhvr>
                                      <p:to>
                                        <p:strVal val="hidden"/>
                                      </p:to>
                                    </p:set>
                                  </p:childTnLst>
                                </p:cTn>
                              </p:par>
                              <p:par>
                                <p:cTn id="69" presetID="10" presetClass="exit" presetSubtype="0" fill="hold" grpId="2" nodeType="withEffect">
                                  <p:stCondLst>
                                    <p:cond delay="0"/>
                                  </p:stCondLst>
                                  <p:childTnLst>
                                    <p:animEffect transition="out" filter="fade">
                                      <p:cBhvr>
                                        <p:cTn id="70" dur="500"/>
                                        <p:tgtEl>
                                          <p:spTgt spid="6"/>
                                        </p:tgtEl>
                                      </p:cBhvr>
                                    </p:animEffect>
                                    <p:set>
                                      <p:cBhvr>
                                        <p:cTn id="71" dur="1" fill="hold">
                                          <p:stCondLst>
                                            <p:cond delay="499"/>
                                          </p:stCondLst>
                                        </p:cTn>
                                        <p:tgtEl>
                                          <p:spTgt spid="6"/>
                                        </p:tgtEl>
                                        <p:attrNameLst>
                                          <p:attrName>style.visibility</p:attrName>
                                        </p:attrNameLst>
                                      </p:cBhvr>
                                      <p:to>
                                        <p:strVal val="hidden"/>
                                      </p:to>
                                    </p:set>
                                  </p:childTnLst>
                                </p:cTn>
                              </p:par>
                              <p:par>
                                <p:cTn id="72" presetID="10" presetClass="exit" presetSubtype="0" fill="hold" grpId="2" nodeType="withEffect">
                                  <p:stCondLst>
                                    <p:cond delay="0"/>
                                  </p:stCondLst>
                                  <p:childTnLst>
                                    <p:animEffect transition="out" filter="fade">
                                      <p:cBhvr>
                                        <p:cTn id="73" dur="500"/>
                                        <p:tgtEl>
                                          <p:spTgt spid="7"/>
                                        </p:tgtEl>
                                      </p:cBhvr>
                                    </p:animEffect>
                                    <p:set>
                                      <p:cBhvr>
                                        <p:cTn id="74" dur="1" fill="hold">
                                          <p:stCondLst>
                                            <p:cond delay="499"/>
                                          </p:stCondLst>
                                        </p:cTn>
                                        <p:tgtEl>
                                          <p:spTgt spid="7"/>
                                        </p:tgtEl>
                                        <p:attrNameLst>
                                          <p:attrName>style.visibility</p:attrName>
                                        </p:attrNameLst>
                                      </p:cBhvr>
                                      <p:to>
                                        <p:strVal val="hidden"/>
                                      </p:to>
                                    </p:set>
                                  </p:childTnLst>
                                </p:cTn>
                              </p:par>
                              <p:par>
                                <p:cTn id="75" presetID="10" presetClass="exit" presetSubtype="0" fill="hold" grpId="2" nodeType="withEffect">
                                  <p:stCondLst>
                                    <p:cond delay="0"/>
                                  </p:stCondLst>
                                  <p:childTnLst>
                                    <p:animEffect transition="out" filter="fade">
                                      <p:cBhvr>
                                        <p:cTn id="76" dur="500"/>
                                        <p:tgtEl>
                                          <p:spTgt spid="8"/>
                                        </p:tgtEl>
                                      </p:cBhvr>
                                    </p:animEffect>
                                    <p:set>
                                      <p:cBhvr>
                                        <p:cTn id="77" dur="1" fill="hold">
                                          <p:stCondLst>
                                            <p:cond delay="499"/>
                                          </p:stCondLst>
                                        </p:cTn>
                                        <p:tgtEl>
                                          <p:spTgt spid="8"/>
                                        </p:tgtEl>
                                        <p:attrNameLst>
                                          <p:attrName>style.visibility</p:attrName>
                                        </p:attrNameLst>
                                      </p:cBhvr>
                                      <p:to>
                                        <p:strVal val="hidden"/>
                                      </p:to>
                                    </p:set>
                                  </p:childTnLst>
                                </p:cTn>
                              </p:par>
                              <p:par>
                                <p:cTn id="78" presetID="10" presetClass="exit" presetSubtype="0" fill="hold" grpId="2" nodeType="withEffect">
                                  <p:stCondLst>
                                    <p:cond delay="0"/>
                                  </p:stCondLst>
                                  <p:childTnLst>
                                    <p:animEffect transition="out" filter="fade">
                                      <p:cBhvr>
                                        <p:cTn id="79" dur="500"/>
                                        <p:tgtEl>
                                          <p:spTgt spid="10"/>
                                        </p:tgtEl>
                                      </p:cBhvr>
                                    </p:animEffect>
                                    <p:set>
                                      <p:cBhvr>
                                        <p:cTn id="80" dur="1" fill="hold">
                                          <p:stCondLst>
                                            <p:cond delay="499"/>
                                          </p:stCondLst>
                                        </p:cTn>
                                        <p:tgtEl>
                                          <p:spTgt spid="10"/>
                                        </p:tgtEl>
                                        <p:attrNameLst>
                                          <p:attrName>style.visibility</p:attrName>
                                        </p:attrNameLst>
                                      </p:cBhvr>
                                      <p:to>
                                        <p:strVal val="hidden"/>
                                      </p:to>
                                    </p:set>
                                  </p:childTnLst>
                                </p:cTn>
                              </p:par>
                              <p:par>
                                <p:cTn id="81" presetID="10" presetClass="exit" presetSubtype="0" fill="hold" grpId="2" nodeType="withEffect">
                                  <p:stCondLst>
                                    <p:cond delay="0"/>
                                  </p:stCondLst>
                                  <p:childTnLst>
                                    <p:animEffect transition="out" filter="fade">
                                      <p:cBhvr>
                                        <p:cTn id="82" dur="500"/>
                                        <p:tgtEl>
                                          <p:spTgt spid="11"/>
                                        </p:tgtEl>
                                      </p:cBhvr>
                                    </p:animEffect>
                                    <p:set>
                                      <p:cBhvr>
                                        <p:cTn id="83" dur="1" fill="hold">
                                          <p:stCondLst>
                                            <p:cond delay="499"/>
                                          </p:stCondLst>
                                        </p:cTn>
                                        <p:tgtEl>
                                          <p:spTgt spid="11"/>
                                        </p:tgtEl>
                                        <p:attrNameLst>
                                          <p:attrName>style.visibility</p:attrName>
                                        </p:attrNameLst>
                                      </p:cBhvr>
                                      <p:to>
                                        <p:strVal val="hidden"/>
                                      </p:to>
                                    </p:set>
                                  </p:childTnLst>
                                </p:cTn>
                              </p:par>
                              <p:par>
                                <p:cTn id="84" presetID="10" presetClass="exit" presetSubtype="0" fill="hold" grpId="2" nodeType="withEffect">
                                  <p:stCondLst>
                                    <p:cond delay="0"/>
                                  </p:stCondLst>
                                  <p:childTnLst>
                                    <p:animEffect transition="out" filter="fade">
                                      <p:cBhvr>
                                        <p:cTn id="85" dur="500"/>
                                        <p:tgtEl>
                                          <p:spTgt spid="14"/>
                                        </p:tgtEl>
                                      </p:cBhvr>
                                    </p:animEffect>
                                    <p:set>
                                      <p:cBhvr>
                                        <p:cTn id="86" dur="1" fill="hold">
                                          <p:stCondLst>
                                            <p:cond delay="499"/>
                                          </p:stCondLst>
                                        </p:cTn>
                                        <p:tgtEl>
                                          <p:spTgt spid="14"/>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15"/>
                                        </p:tgtEl>
                                      </p:cBhvr>
                                    </p:animEffect>
                                    <p:set>
                                      <p:cBhvr>
                                        <p:cTn id="89"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6" grpId="0" animBg="1"/>
      <p:bldP spid="6" grpId="1" animBg="1"/>
      <p:bldP spid="6" grpId="2" animBg="1"/>
      <p:bldP spid="7" grpId="0" animBg="1"/>
      <p:bldP spid="7" grpId="1" animBg="1"/>
      <p:bldP spid="7" grpId="2" animBg="1"/>
      <p:bldP spid="8" grpId="0" animBg="1"/>
      <p:bldP spid="8" grpId="1" animBg="1"/>
      <p:bldP spid="8" grpId="2" animBg="1"/>
      <p:bldP spid="10" grpId="0" animBg="1"/>
      <p:bldP spid="10" grpId="1" animBg="1"/>
      <p:bldP spid="10" grpId="2" animBg="1"/>
      <p:bldP spid="11" grpId="0" animBg="1"/>
      <p:bldP spid="11" grpId="1" animBg="1"/>
      <p:bldP spid="11" grpId="2" animBg="1"/>
      <p:bldP spid="14" grpId="0" animBg="1"/>
      <p:bldP spid="14" grpId="1" animBg="1"/>
      <p:bldP spid="14" grpId="2" animBg="1"/>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86CC3D24-51AC-58E7-2A79-B94D98C79338}"/>
              </a:ext>
            </a:extLst>
          </p:cNvPr>
          <p:cNvSpPr txBox="1"/>
          <p:nvPr/>
        </p:nvSpPr>
        <p:spPr>
          <a:xfrm>
            <a:off x="4757601" y="87334"/>
            <a:ext cx="7368364" cy="584775"/>
          </a:xfrm>
          <a:prstGeom prst="rect">
            <a:avLst/>
          </a:prstGeom>
          <a:noFill/>
        </p:spPr>
        <p:txBody>
          <a:bodyPr wrap="square" rtlCol="0">
            <a:spAutoFit/>
          </a:bodyPr>
          <a:lstStyle/>
          <a:p>
            <a:r>
              <a:rPr lang="en-GB" sz="1600" b="0" i="0">
                <a:solidFill>
                  <a:srgbClr val="000000"/>
                </a:solidFill>
                <a:effectLst/>
                <a:latin typeface="Arial" panose="020B0604020202020204" pitchFamily="34" charset="0"/>
              </a:rPr>
              <a:t>Definitions and descriptions of child neglect help to provide benchmarks for practice.</a:t>
            </a:r>
            <a:endParaRPr lang="en-GB" sz="1600"/>
          </a:p>
        </p:txBody>
      </p:sp>
      <p:pic>
        <p:nvPicPr>
          <p:cNvPr id="4" name="Picture 3">
            <a:hlinkClick r:id="rId2" action="ppaction://hlinksldjump"/>
            <a:extLst>
              <a:ext uri="{FF2B5EF4-FFF2-40B4-BE49-F238E27FC236}">
                <a16:creationId xmlns:a16="http://schemas.microsoft.com/office/drawing/2014/main" id="{115DDAF5-C0D3-4DF3-A0CC-1A5C44314385}"/>
              </a:ext>
            </a:extLst>
          </p:cNvPr>
          <p:cNvPicPr>
            <a:picLocks noChangeAspect="1"/>
          </p:cNvPicPr>
          <p:nvPr/>
        </p:nvPicPr>
        <p:blipFill>
          <a:blip r:embed="rId3"/>
          <a:stretch>
            <a:fillRect/>
          </a:stretch>
        </p:blipFill>
        <p:spPr>
          <a:xfrm>
            <a:off x="11611586" y="6286212"/>
            <a:ext cx="512621" cy="526474"/>
          </a:xfrm>
          <a:prstGeom prst="rect">
            <a:avLst/>
          </a:prstGeom>
        </p:spPr>
      </p:pic>
      <p:sp>
        <p:nvSpPr>
          <p:cNvPr id="8" name="Content Placeholder 2">
            <a:extLst>
              <a:ext uri="{FF2B5EF4-FFF2-40B4-BE49-F238E27FC236}">
                <a16:creationId xmlns:a16="http://schemas.microsoft.com/office/drawing/2014/main" id="{C76761C6-E243-0517-7CAD-B4A5A7F69813}"/>
              </a:ext>
            </a:extLst>
          </p:cNvPr>
          <p:cNvSpPr txBox="1">
            <a:spLocks/>
          </p:cNvSpPr>
          <p:nvPr/>
        </p:nvSpPr>
        <p:spPr>
          <a:xfrm>
            <a:off x="210181" y="2023113"/>
            <a:ext cx="11759211" cy="2856872"/>
          </a:xfrm>
          <a:prstGeom prst="rect">
            <a:avLst/>
          </a:prstGeom>
          <a:solidFill>
            <a:srgbClr val="D2B3FB"/>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cs typeface="Arial"/>
              </a:rPr>
              <a:t>The</a:t>
            </a:r>
            <a:r>
              <a:rPr lang="en-GB" sz="1400">
                <a:cs typeface="Arial"/>
              </a:rPr>
              <a:t> Government defines neglect in </a:t>
            </a:r>
            <a:r>
              <a:rPr lang="en-US" sz="1400" i="1">
                <a:cs typeface="Arial"/>
                <a:hlinkClick r:id="rId4"/>
              </a:rPr>
              <a:t>Working Together to Safeguard Children</a:t>
            </a:r>
            <a:r>
              <a:rPr lang="en-GB" sz="1400" i="1">
                <a:cs typeface="Arial"/>
              </a:rPr>
              <a:t> </a:t>
            </a:r>
            <a:r>
              <a:rPr lang="en-GB" sz="1400">
                <a:cs typeface="Arial"/>
              </a:rPr>
              <a:t>as:</a:t>
            </a:r>
          </a:p>
          <a:p>
            <a:pPr marL="0" indent="0">
              <a:buFont typeface="Arial" panose="020B0604020202020204" pitchFamily="34" charset="0"/>
              <a:buNone/>
            </a:pPr>
            <a:r>
              <a:rPr lang="en-GB" sz="1400">
                <a:cs typeface="Arial"/>
              </a:rPr>
              <a:t> </a:t>
            </a:r>
            <a:r>
              <a:rPr lang="en-US" sz="1400">
                <a:cs typeface="Arial"/>
              </a:rPr>
              <a:t>“The persistent failure to meet a child’s basic physical and/or psychological needs, likely to result in the serious impairment of the child’s health or development. Neglect may occur during pregnancy as a result of maternal substance abuse. Once a child is born, neglect may involve a parent or carer failing to: </a:t>
            </a:r>
            <a:endParaRPr lang="en-US" sz="1400">
              <a:cs typeface="Arial" panose="020B0604020202020204" pitchFamily="34" charset="0"/>
            </a:endParaRPr>
          </a:p>
          <a:p>
            <a:r>
              <a:rPr lang="en-US" sz="1400">
                <a:cs typeface="Arial"/>
              </a:rPr>
              <a:t>provide adequate food, clothing, and shelter (including exclusion from home or abandonment)</a:t>
            </a:r>
          </a:p>
          <a:p>
            <a:r>
              <a:rPr lang="en-US" sz="1400">
                <a:cs typeface="Arial"/>
              </a:rPr>
              <a:t>protect a child from physical and emotional harm or danger </a:t>
            </a:r>
            <a:endParaRPr lang="en-US" sz="1400">
              <a:cs typeface="Arial" panose="020B0604020202020204" pitchFamily="34" charset="0"/>
            </a:endParaRPr>
          </a:p>
          <a:p>
            <a:r>
              <a:rPr lang="en-US" sz="1400">
                <a:cs typeface="Arial"/>
              </a:rPr>
              <a:t>ensure adequate supervision (including the use of inadequate caregivers)</a:t>
            </a:r>
          </a:p>
          <a:p>
            <a:r>
              <a:rPr lang="en-US" sz="1400">
                <a:cs typeface="Arial"/>
              </a:rPr>
              <a:t>ensure access to appropriate medical care or treatment</a:t>
            </a:r>
          </a:p>
          <a:p>
            <a:r>
              <a:rPr lang="en-US" sz="1400">
                <a:cs typeface="Arial"/>
              </a:rPr>
              <a:t>provide suitable education It may also include neglect of, or unresponsiveness to, a child’s basic emotional needs”</a:t>
            </a:r>
          </a:p>
        </p:txBody>
      </p:sp>
      <p:sp>
        <p:nvSpPr>
          <p:cNvPr id="9" name="Content Placeholder 2">
            <a:extLst>
              <a:ext uri="{FF2B5EF4-FFF2-40B4-BE49-F238E27FC236}">
                <a16:creationId xmlns:a16="http://schemas.microsoft.com/office/drawing/2014/main" id="{699D0479-9191-3DA5-75CC-91CE6E2399E0}"/>
              </a:ext>
            </a:extLst>
          </p:cNvPr>
          <p:cNvSpPr txBox="1">
            <a:spLocks/>
          </p:cNvSpPr>
          <p:nvPr/>
        </p:nvSpPr>
        <p:spPr>
          <a:xfrm>
            <a:off x="210180" y="952268"/>
            <a:ext cx="11759211" cy="915134"/>
          </a:xfrm>
          <a:prstGeom prst="rect">
            <a:avLst/>
          </a:prstGeom>
          <a:solidFill>
            <a:schemeClr val="accent6">
              <a:lumMod val="40000"/>
              <a:lumOff val="60000"/>
            </a:schemeClr>
          </a:solidFill>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a:cs typeface="Arial" panose="020B0604020202020204" pitchFamily="34" charset="0"/>
              </a:rPr>
              <a:t>The starting point for the definition of neglect must be children and young people’s fundamental right not to be subjected to inhuman or degrading treatment or punishment and to have a childhood that is free from abuse. </a:t>
            </a:r>
          </a:p>
          <a:p>
            <a:pPr marL="0" indent="0">
              <a:buFont typeface="Arial" panose="020B0604020202020204" pitchFamily="34" charset="0"/>
              <a:buNone/>
            </a:pPr>
            <a:r>
              <a:rPr lang="en-US" sz="1400" i="1">
                <a:cs typeface="Arial" panose="020B0604020202020204" pitchFamily="34" charset="0"/>
                <a:hlinkClick r:id="rId5"/>
              </a:rPr>
              <a:t>The European Convention on Human Rights (Article 3) </a:t>
            </a:r>
            <a:r>
              <a:rPr lang="en-US" sz="1400" i="1">
                <a:cs typeface="Arial" panose="020B0604020202020204" pitchFamily="34" charset="0"/>
              </a:rPr>
              <a:t>and </a:t>
            </a:r>
            <a:r>
              <a:rPr lang="en-US" sz="1400" i="1">
                <a:cs typeface="Arial" panose="020B0604020202020204" pitchFamily="34" charset="0"/>
                <a:hlinkClick r:id="rId6"/>
              </a:rPr>
              <a:t>the United Nations Convention on the Rights of the Child (UNCRC Article 19). </a:t>
            </a:r>
            <a:endParaRPr lang="en-GB" sz="1400" i="1">
              <a:cs typeface="Arial" panose="020B0604020202020204" pitchFamily="34" charset="0"/>
            </a:endParaRPr>
          </a:p>
          <a:p>
            <a:pPr marL="0" indent="0">
              <a:buFont typeface="Arial" panose="020B0604020202020204" pitchFamily="34" charset="0"/>
              <a:buNone/>
            </a:pPr>
            <a:endParaRPr lang="en-GB" sz="1400">
              <a:ea typeface="Calibri"/>
              <a:cs typeface="Arial" panose="020B0604020202020204" pitchFamily="34" charset="0"/>
            </a:endParaRPr>
          </a:p>
        </p:txBody>
      </p:sp>
      <p:sp>
        <p:nvSpPr>
          <p:cNvPr id="10" name="TextBox 9">
            <a:extLst>
              <a:ext uri="{FF2B5EF4-FFF2-40B4-BE49-F238E27FC236}">
                <a16:creationId xmlns:a16="http://schemas.microsoft.com/office/drawing/2014/main" id="{93B4CC8D-0901-610E-1EB2-FE2207A4AEBE}"/>
              </a:ext>
            </a:extLst>
          </p:cNvPr>
          <p:cNvSpPr txBox="1"/>
          <p:nvPr/>
        </p:nvSpPr>
        <p:spPr>
          <a:xfrm>
            <a:off x="210181" y="5102506"/>
            <a:ext cx="11759211" cy="738664"/>
          </a:xfrm>
          <a:prstGeom prst="rect">
            <a:avLst/>
          </a:prstGeom>
          <a:solidFill>
            <a:schemeClr val="accent5">
              <a:lumMod val="40000"/>
              <a:lumOff val="60000"/>
            </a:schemeClr>
          </a:solidFill>
        </p:spPr>
        <p:txBody>
          <a:bodyPr wrap="square" rtlCol="0">
            <a:spAutoFit/>
          </a:bodyPr>
          <a:lstStyle/>
          <a:p>
            <a:pPr algn="l" rtl="0" fontAlgn="base"/>
            <a:r>
              <a:rPr lang="en-US" sz="1400">
                <a:cs typeface="Arial" panose="020B0604020202020204" pitchFamily="34" charset="0"/>
              </a:rPr>
              <a:t>The </a:t>
            </a:r>
            <a:r>
              <a:rPr lang="en-US" sz="1400">
                <a:cs typeface="Arial" panose="020B0604020202020204" pitchFamily="34" charset="0"/>
                <a:hlinkClick r:id="rId7"/>
              </a:rPr>
              <a:t>World Health Organisation </a:t>
            </a:r>
            <a:r>
              <a:rPr lang="en-US" sz="1400">
                <a:cs typeface="Arial" panose="020B0604020202020204" pitchFamily="34" charset="0"/>
              </a:rPr>
              <a:t>highlight that neglect can include isolated incidents, as well as a pattern of failure over time on the part of a parent or other family member to provide for the development and well-being of the child – where the parent is in a position to do so – in one or more of the following areas: health, education, emotional development, nutrition, shelter, and safe living conditions.</a:t>
            </a:r>
          </a:p>
        </p:txBody>
      </p:sp>
      <p:sp>
        <p:nvSpPr>
          <p:cNvPr id="7" name="Title 1">
            <a:extLst>
              <a:ext uri="{FF2B5EF4-FFF2-40B4-BE49-F238E27FC236}">
                <a16:creationId xmlns:a16="http://schemas.microsoft.com/office/drawing/2014/main" id="{747F24C7-5696-F776-8DCA-7EED8F21E580}"/>
              </a:ext>
            </a:extLst>
          </p:cNvPr>
          <p:cNvSpPr txBox="1">
            <a:spLocks/>
          </p:cNvSpPr>
          <p:nvPr/>
        </p:nvSpPr>
        <p:spPr>
          <a:xfrm>
            <a:off x="0" y="51461"/>
            <a:ext cx="4736335" cy="626393"/>
          </a:xfrm>
          <a:prstGeom prst="rect">
            <a:avLst/>
          </a:prstGeom>
          <a:solidFill>
            <a:schemeClr val="tx1">
              <a:lumMod val="95000"/>
              <a:lumOff val="5000"/>
            </a:schemeClr>
          </a:solidFill>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800">
                <a:solidFill>
                  <a:schemeClr val="bg1"/>
                </a:solidFill>
              </a:rPr>
              <a:t>Defining Neglect</a:t>
            </a:r>
          </a:p>
        </p:txBody>
      </p:sp>
    </p:spTree>
    <p:extLst>
      <p:ext uri="{BB962C8B-B14F-4D97-AF65-F5344CB8AC3E}">
        <p14:creationId xmlns:p14="http://schemas.microsoft.com/office/powerpoint/2010/main" val="9813552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3B0F723F975F14F8C8A7A32A5071BF3" ma:contentTypeVersion="15" ma:contentTypeDescription="Create a new document." ma:contentTypeScope="" ma:versionID="80653551af454c5f8fecbe566d057695">
  <xsd:schema xmlns:xsd="http://www.w3.org/2001/XMLSchema" xmlns:xs="http://www.w3.org/2001/XMLSchema" xmlns:p="http://schemas.microsoft.com/office/2006/metadata/properties" xmlns:ns2="0f9d652a-4c7f-45bb-a0c3-97fb6f10a1b6" xmlns:ns3="099ebce3-6ce7-4b09-b902-d6e726f07654" targetNamespace="http://schemas.microsoft.com/office/2006/metadata/properties" ma:root="true" ma:fieldsID="183ce48cb6aa826e5d981146f33bd930" ns2:_="" ns3:_="">
    <xsd:import namespace="0f9d652a-4c7f-45bb-a0c3-97fb6f10a1b6"/>
    <xsd:import namespace="099ebce3-6ce7-4b09-b902-d6e726f076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9d652a-4c7f-45bb-a0c3-97fb6f10a1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cb4337f-889a-49cc-a650-7850101ac6d7"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9ebce3-6ce7-4b09-b902-d6e726f076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fa496d3-4cc1-44df-a3ec-91c70c69a271}" ma:internalName="TaxCatchAll" ma:showField="CatchAllData" ma:web="099ebce3-6ce7-4b09-b902-d6e726f0765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f9d652a-4c7f-45bb-a0c3-97fb6f10a1b6">
      <Terms xmlns="http://schemas.microsoft.com/office/infopath/2007/PartnerControls"/>
    </lcf76f155ced4ddcb4097134ff3c332f>
    <TaxCatchAll xmlns="099ebce3-6ce7-4b09-b902-d6e726f07654" xsi:nil="true"/>
    <SharedWithUsers xmlns="099ebce3-6ce7-4b09-b902-d6e726f07654">
      <UserInfo>
        <DisplayName>PINDER, Rebecca (NHS LINCOLNSHIRE ICB - 71E)</DisplayName>
        <AccountId>134</AccountId>
        <AccountType/>
      </UserInfo>
      <UserInfo>
        <DisplayName>Stacey Waller</DisplayName>
        <AccountId>46</AccountId>
        <AccountType/>
      </UserInfo>
      <UserInfo>
        <DisplayName>Tracey Nicholson</DisplayName>
        <AccountId>90</AccountId>
        <AccountType/>
      </UserInfo>
      <UserInfo>
        <DisplayName>Dawn Waring</DisplayName>
        <AccountId>132</AccountId>
        <AccountType/>
      </UserInfo>
      <UserInfo>
        <DisplayName>Leanne Ward2</DisplayName>
        <AccountId>163</AccountId>
        <AccountType/>
      </UserInfo>
      <UserInfo>
        <DisplayName>Jo O'Boyle</DisplayName>
        <AccountId>47</AccountId>
        <AccountType/>
      </UserInfo>
      <UserInfo>
        <DisplayName>Alex Clarke</DisplayName>
        <AccountId>173</AccountId>
        <AccountType/>
      </UserInfo>
      <UserInfo>
        <DisplayName>Philippa Gallop</DisplayName>
        <AccountId>78</AccountId>
        <AccountType/>
      </UserInfo>
      <UserInfo>
        <DisplayName>THOMAS, Anna (LINCOLNSHIRE COMMUNITY HEALTH SERVICES NHS TRUST)</DisplayName>
        <AccountId>174</AccountId>
        <AccountType/>
      </UserInfo>
      <UserInfo>
        <DisplayName>Hannah Darby2</DisplayName>
        <AccountId>189</AccountId>
        <AccountType/>
      </UserInfo>
      <UserInfo>
        <DisplayName>Reece Breakell</DisplayName>
        <AccountId>190</AccountId>
        <AccountType/>
      </UserInfo>
      <UserInfo>
        <DisplayName>Lucy Jewitt</DisplayName>
        <AccountId>191</AccountId>
        <AccountType/>
      </UserInfo>
      <UserInfo>
        <DisplayName>Emmie Gamble</DisplayName>
        <AccountId>192</AccountId>
        <AccountType/>
      </UserInfo>
      <UserInfo>
        <DisplayName>Krysta Parsons</DisplayName>
        <AccountId>99</AccountId>
        <AccountType/>
      </UserInfo>
      <UserInfo>
        <DisplayName>Faye White</DisplayName>
        <AccountId>55</AccountId>
        <AccountType/>
      </UserInfo>
    </SharedWithUsers>
  </documentManagement>
</p:properties>
</file>

<file path=customXml/itemProps1.xml><?xml version="1.0" encoding="utf-8"?>
<ds:datastoreItem xmlns:ds="http://schemas.openxmlformats.org/officeDocument/2006/customXml" ds:itemID="{39B52E9C-9903-4DFC-84A3-DC514E450AE3}">
  <ds:schemaRefs>
    <ds:schemaRef ds:uri="099ebce3-6ce7-4b09-b902-d6e726f07654"/>
    <ds:schemaRef ds:uri="0f9d652a-4c7f-45bb-a0c3-97fb6f10a1b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5BF4A41-B8B6-4445-8E5E-4F09A42A761E}">
  <ds:schemaRefs>
    <ds:schemaRef ds:uri="http://schemas.microsoft.com/sharepoint/v3/contenttype/forms"/>
  </ds:schemaRefs>
</ds:datastoreItem>
</file>

<file path=customXml/itemProps3.xml><?xml version="1.0" encoding="utf-8"?>
<ds:datastoreItem xmlns:ds="http://schemas.openxmlformats.org/officeDocument/2006/customXml" ds:itemID="{0BAF778F-FE77-4236-9999-F3397C69A04B}">
  <ds:schemaRefs>
    <ds:schemaRef ds:uri="099ebce3-6ce7-4b09-b902-d6e726f07654"/>
    <ds:schemaRef ds:uri="0f9d652a-4c7f-45bb-a0c3-97fb6f10a1b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27064</Words>
  <Application>Microsoft Office PowerPoint</Application>
  <PresentationFormat>Widescreen</PresentationFormat>
  <Paragraphs>2242</Paragraphs>
  <Slides>79</Slides>
  <Notes>11</Notes>
  <HiddenSlides>0</HiddenSlides>
  <MMClips>15</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79</vt:i4>
      </vt:variant>
    </vt:vector>
  </HeadingPairs>
  <TitlesOfParts>
    <vt:vector size="87" baseType="lpstr">
      <vt:lpstr>-apple-system</vt:lpstr>
      <vt:lpstr>Arial</vt:lpstr>
      <vt:lpstr>Calibri</vt:lpstr>
      <vt:lpstr>Roboto</vt:lpstr>
      <vt:lpstr>Symbol</vt:lpstr>
      <vt:lpstr>Times New Roman</vt:lpstr>
      <vt:lpstr>Wingdings</vt:lpstr>
      <vt:lpstr>Office Theme</vt:lpstr>
      <vt:lpstr>Lincolnshire  Child Neglect Resource</vt:lpstr>
      <vt:lpstr>PowerPoint Presentation</vt:lpstr>
      <vt:lpstr>PowerPoint Presentation</vt:lpstr>
      <vt:lpstr>PowerPoint Presentation</vt:lpstr>
      <vt:lpstr>PowerPoint Presentation</vt:lpstr>
      <vt:lpstr>PowerPoint Presentation</vt:lpstr>
      <vt:lpstr>Understanding  Child Neglect</vt:lpstr>
      <vt:lpstr> Click on the guiding principles below (from top left to bottom right) which relate to working with neglect in Lincolnshire. </vt:lpstr>
      <vt:lpstr>PowerPoint Presentation</vt:lpstr>
      <vt:lpstr>PowerPoint Presentation</vt:lpstr>
      <vt:lpstr>PowerPoint Presentation</vt:lpstr>
      <vt:lpstr>PowerPoint Presentation</vt:lpstr>
      <vt:lpstr>PowerPoint Presentation</vt:lpstr>
      <vt:lpstr>PowerPoint Presentation</vt:lpstr>
      <vt:lpstr>Impact on the Child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Responding  to  Child Neglect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This Anna Freud video (11:29) follows on from the earlier childhood trauma and the brain video. It provides some tips on working with children, which can be adapted to work with carers too.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Neglect</dc:title>
  <dc:creator>Rachael Hunt</dc:creator>
  <cp:lastModifiedBy>Mandy Radley-Mitchell</cp:lastModifiedBy>
  <cp:revision>2</cp:revision>
  <dcterms:created xsi:type="dcterms:W3CDTF">2024-05-16T09:05:18Z</dcterms:created>
  <dcterms:modified xsi:type="dcterms:W3CDTF">2024-12-09T10:25:38Z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0x01010003B0F723F975F14F8C8A7A32A5071BF3</vt:lpwstr>
  </property>
  <property fmtid="{D5CDD505-2E9C-101B-9397-08002B2CF9AE}" pid="3" name="MediaServiceImageTags">
    <vt:lpwstr/>
  </property>
</Properties>
</file>