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5" r:id="rId4"/>
    <p:sldId id="258" r:id="rId5"/>
    <p:sldId id="266" r:id="rId6"/>
    <p:sldId id="269" r:id="rId7"/>
    <p:sldId id="270" r:id="rId8"/>
    <p:sldId id="267" r:id="rId9"/>
    <p:sldId id="271" r:id="rId10"/>
    <p:sldId id="262" r:id="rId11"/>
    <p:sldId id="272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34024B-8FF1-41FF-B8BF-35535415AB69}" v="544" dt="2022-01-18T17:11:26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495" autoAdjust="0"/>
  </p:normalViewPr>
  <p:slideViewPr>
    <p:cSldViewPr snapToGrid="0">
      <p:cViewPr varScale="1">
        <p:scale>
          <a:sx n="59" d="100"/>
          <a:sy n="59" d="100"/>
        </p:scale>
        <p:origin x="11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9C45A4-CC31-4DED-B963-0A7A310B4F2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91C1660-34A4-45B6-8FBE-A7C09440ABA8}">
      <dgm:prSet/>
      <dgm:spPr/>
      <dgm:t>
        <a:bodyPr/>
        <a:lstStyle/>
        <a:p>
          <a:r>
            <a:rPr lang="en-GB"/>
            <a:t>“</a:t>
          </a:r>
          <a:r>
            <a:rPr lang="en-GB" i="1"/>
            <a:t>A Referral to EMCYPSAS should be considered in all cases irrespective of whether a forensic examination is needed for court proceedings. </a:t>
          </a:r>
          <a:endParaRPr lang="en-US"/>
        </a:p>
      </dgm:t>
    </dgm:pt>
    <dgm:pt modelId="{B8B63E4A-F079-41B5-B145-4E9FB6839092}" type="parTrans" cxnId="{D4075DAA-7340-42AB-9CBA-E77BBE2FF2C9}">
      <dgm:prSet/>
      <dgm:spPr/>
      <dgm:t>
        <a:bodyPr/>
        <a:lstStyle/>
        <a:p>
          <a:endParaRPr lang="en-US"/>
        </a:p>
      </dgm:t>
    </dgm:pt>
    <dgm:pt modelId="{AC83D016-E14E-459B-9F57-A1D2D7A7501F}" type="sibTrans" cxnId="{D4075DAA-7340-42AB-9CBA-E77BBE2FF2C9}">
      <dgm:prSet/>
      <dgm:spPr/>
      <dgm:t>
        <a:bodyPr/>
        <a:lstStyle/>
        <a:p>
          <a:endParaRPr lang="en-US"/>
        </a:p>
      </dgm:t>
    </dgm:pt>
    <dgm:pt modelId="{04517A6C-5C6D-471B-8F05-244B7B13775D}">
      <dgm:prSet/>
      <dgm:spPr/>
      <dgm:t>
        <a:bodyPr/>
        <a:lstStyle/>
        <a:p>
          <a:r>
            <a:rPr lang="en-GB" i="1" dirty="0"/>
            <a:t>EMCYPSAS have the expertise to make an assessment of clinical and therapeutic/counselling needs and will refer the child or young person onto the appropriate follow-on services.</a:t>
          </a:r>
          <a:endParaRPr lang="en-US" dirty="0"/>
        </a:p>
      </dgm:t>
    </dgm:pt>
    <dgm:pt modelId="{3752A70F-9B14-425D-8FA1-DC5480F3705D}" type="parTrans" cxnId="{31F6EAB0-2D9C-498D-8ABD-FCEC34D34BD5}">
      <dgm:prSet/>
      <dgm:spPr/>
      <dgm:t>
        <a:bodyPr/>
        <a:lstStyle/>
        <a:p>
          <a:endParaRPr lang="en-US"/>
        </a:p>
      </dgm:t>
    </dgm:pt>
    <dgm:pt modelId="{B3A11231-573D-4CFF-94BB-C69E0C139E07}" type="sibTrans" cxnId="{31F6EAB0-2D9C-498D-8ABD-FCEC34D34BD5}">
      <dgm:prSet/>
      <dgm:spPr/>
      <dgm:t>
        <a:bodyPr/>
        <a:lstStyle/>
        <a:p>
          <a:endParaRPr lang="en-US"/>
        </a:p>
      </dgm:t>
    </dgm:pt>
    <dgm:pt modelId="{02CDBF79-AEB5-4A23-83DC-22A0BAF0329B}">
      <dgm:prSet/>
      <dgm:spPr/>
      <dgm:t>
        <a:bodyPr/>
        <a:lstStyle/>
        <a:p>
          <a:r>
            <a:rPr lang="en-GB" i="1"/>
            <a:t>EMCYPSAS should be notified in all cases of sexual assault/rape of a child or a young person under 18 years of age even if no referral is made”</a:t>
          </a:r>
          <a:endParaRPr lang="en-US"/>
        </a:p>
      </dgm:t>
    </dgm:pt>
    <dgm:pt modelId="{728E2BC3-EE76-49F9-A13D-8F2B26AB41C0}" type="parTrans" cxnId="{81C9C07A-6419-425A-9D9E-E3E9E46F7118}">
      <dgm:prSet/>
      <dgm:spPr/>
      <dgm:t>
        <a:bodyPr/>
        <a:lstStyle/>
        <a:p>
          <a:endParaRPr lang="en-US"/>
        </a:p>
      </dgm:t>
    </dgm:pt>
    <dgm:pt modelId="{DBD80AA1-D57E-4B9D-8D90-0A4617A361BC}" type="sibTrans" cxnId="{81C9C07A-6419-425A-9D9E-E3E9E46F7118}">
      <dgm:prSet/>
      <dgm:spPr/>
      <dgm:t>
        <a:bodyPr/>
        <a:lstStyle/>
        <a:p>
          <a:endParaRPr lang="en-US"/>
        </a:p>
      </dgm:t>
    </dgm:pt>
    <dgm:pt modelId="{C7C16BD5-0E3E-4652-BE24-D7034ED711CD}" type="pres">
      <dgm:prSet presAssocID="{409C45A4-CC31-4DED-B963-0A7A310B4F2D}" presName="linear" presStyleCnt="0">
        <dgm:presLayoutVars>
          <dgm:animLvl val="lvl"/>
          <dgm:resizeHandles val="exact"/>
        </dgm:presLayoutVars>
      </dgm:prSet>
      <dgm:spPr/>
    </dgm:pt>
    <dgm:pt modelId="{5BC4625B-3B9E-4CEE-9070-2E1DC2DE0530}" type="pres">
      <dgm:prSet presAssocID="{991C1660-34A4-45B6-8FBE-A7C09440ABA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59CAC1F-B36D-45B3-B00D-4C5D1109C4B7}" type="pres">
      <dgm:prSet presAssocID="{AC83D016-E14E-459B-9F57-A1D2D7A7501F}" presName="spacer" presStyleCnt="0"/>
      <dgm:spPr/>
    </dgm:pt>
    <dgm:pt modelId="{CCF34E38-6E15-4B9D-8882-0C9BBFD69CEA}" type="pres">
      <dgm:prSet presAssocID="{04517A6C-5C6D-471B-8F05-244B7B13775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5FDAD8F-41A2-44EE-BC53-B1C6013A58A5}" type="pres">
      <dgm:prSet presAssocID="{B3A11231-573D-4CFF-94BB-C69E0C139E07}" presName="spacer" presStyleCnt="0"/>
      <dgm:spPr/>
    </dgm:pt>
    <dgm:pt modelId="{4E57EB85-DCD7-42CE-943E-546A2968808A}" type="pres">
      <dgm:prSet presAssocID="{02CDBF79-AEB5-4A23-83DC-22A0BAF0329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4BEEF18-D880-4065-9C2A-A2693E53DDD1}" type="presOf" srcId="{04517A6C-5C6D-471B-8F05-244B7B13775D}" destId="{CCF34E38-6E15-4B9D-8882-0C9BBFD69CEA}" srcOrd="0" destOrd="0" presId="urn:microsoft.com/office/officeart/2005/8/layout/vList2"/>
    <dgm:cxn modelId="{94141348-0971-4AD7-93FA-D08A73437C31}" type="presOf" srcId="{991C1660-34A4-45B6-8FBE-A7C09440ABA8}" destId="{5BC4625B-3B9E-4CEE-9070-2E1DC2DE0530}" srcOrd="0" destOrd="0" presId="urn:microsoft.com/office/officeart/2005/8/layout/vList2"/>
    <dgm:cxn modelId="{81C9C07A-6419-425A-9D9E-E3E9E46F7118}" srcId="{409C45A4-CC31-4DED-B963-0A7A310B4F2D}" destId="{02CDBF79-AEB5-4A23-83DC-22A0BAF0329B}" srcOrd="2" destOrd="0" parTransId="{728E2BC3-EE76-49F9-A13D-8F2B26AB41C0}" sibTransId="{DBD80AA1-D57E-4B9D-8D90-0A4617A361BC}"/>
    <dgm:cxn modelId="{67329297-927D-4851-B357-35BCBC6A1486}" type="presOf" srcId="{409C45A4-CC31-4DED-B963-0A7A310B4F2D}" destId="{C7C16BD5-0E3E-4652-BE24-D7034ED711CD}" srcOrd="0" destOrd="0" presId="urn:microsoft.com/office/officeart/2005/8/layout/vList2"/>
    <dgm:cxn modelId="{D4075DAA-7340-42AB-9CBA-E77BBE2FF2C9}" srcId="{409C45A4-CC31-4DED-B963-0A7A310B4F2D}" destId="{991C1660-34A4-45B6-8FBE-A7C09440ABA8}" srcOrd="0" destOrd="0" parTransId="{B8B63E4A-F079-41B5-B145-4E9FB6839092}" sibTransId="{AC83D016-E14E-459B-9F57-A1D2D7A7501F}"/>
    <dgm:cxn modelId="{31F6EAB0-2D9C-498D-8ABD-FCEC34D34BD5}" srcId="{409C45A4-CC31-4DED-B963-0A7A310B4F2D}" destId="{04517A6C-5C6D-471B-8F05-244B7B13775D}" srcOrd="1" destOrd="0" parTransId="{3752A70F-9B14-425D-8FA1-DC5480F3705D}" sibTransId="{B3A11231-573D-4CFF-94BB-C69E0C139E07}"/>
    <dgm:cxn modelId="{87AF40C8-2B43-4613-8208-5BC50FA736B6}" type="presOf" srcId="{02CDBF79-AEB5-4A23-83DC-22A0BAF0329B}" destId="{4E57EB85-DCD7-42CE-943E-546A2968808A}" srcOrd="0" destOrd="0" presId="urn:microsoft.com/office/officeart/2005/8/layout/vList2"/>
    <dgm:cxn modelId="{635D8D21-C74D-497A-BBF3-8A0E6F06CF11}" type="presParOf" srcId="{C7C16BD5-0E3E-4652-BE24-D7034ED711CD}" destId="{5BC4625B-3B9E-4CEE-9070-2E1DC2DE0530}" srcOrd="0" destOrd="0" presId="urn:microsoft.com/office/officeart/2005/8/layout/vList2"/>
    <dgm:cxn modelId="{5CC05F69-BE34-4CF7-AD92-F34D1C8AF64B}" type="presParOf" srcId="{C7C16BD5-0E3E-4652-BE24-D7034ED711CD}" destId="{359CAC1F-B36D-45B3-B00D-4C5D1109C4B7}" srcOrd="1" destOrd="0" presId="urn:microsoft.com/office/officeart/2005/8/layout/vList2"/>
    <dgm:cxn modelId="{E2D00C52-A9CC-42F0-A5BB-B42AE429F65B}" type="presParOf" srcId="{C7C16BD5-0E3E-4652-BE24-D7034ED711CD}" destId="{CCF34E38-6E15-4B9D-8882-0C9BBFD69CEA}" srcOrd="2" destOrd="0" presId="urn:microsoft.com/office/officeart/2005/8/layout/vList2"/>
    <dgm:cxn modelId="{33A79BC0-5C12-4964-9AB0-AD0E06031E17}" type="presParOf" srcId="{C7C16BD5-0E3E-4652-BE24-D7034ED711CD}" destId="{65FDAD8F-41A2-44EE-BC53-B1C6013A58A5}" srcOrd="3" destOrd="0" presId="urn:microsoft.com/office/officeart/2005/8/layout/vList2"/>
    <dgm:cxn modelId="{F8D64A3C-D997-4B76-B622-0EC440F4623E}" type="presParOf" srcId="{C7C16BD5-0E3E-4652-BE24-D7034ED711CD}" destId="{4E57EB85-DCD7-42CE-943E-546A2968808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4625B-3B9E-4CEE-9070-2E1DC2DE0530}">
      <dsp:nvSpPr>
        <dsp:cNvPr id="0" name=""/>
        <dsp:cNvSpPr/>
      </dsp:nvSpPr>
      <dsp:spPr>
        <a:xfrm>
          <a:off x="0" y="437492"/>
          <a:ext cx="6666833" cy="148407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“</a:t>
          </a:r>
          <a:r>
            <a:rPr lang="en-GB" sz="2200" i="1" kern="1200"/>
            <a:t>A Referral to EMCYPSAS should be considered in all cases irrespective of whether a forensic examination is needed for court proceedings. </a:t>
          </a:r>
          <a:endParaRPr lang="en-US" sz="2200" kern="1200"/>
        </a:p>
      </dsp:txBody>
      <dsp:txXfrm>
        <a:off x="72446" y="509938"/>
        <a:ext cx="6521941" cy="1339179"/>
      </dsp:txXfrm>
    </dsp:sp>
    <dsp:sp modelId="{CCF34E38-6E15-4B9D-8882-0C9BBFD69CEA}">
      <dsp:nvSpPr>
        <dsp:cNvPr id="0" name=""/>
        <dsp:cNvSpPr/>
      </dsp:nvSpPr>
      <dsp:spPr>
        <a:xfrm>
          <a:off x="0" y="1984924"/>
          <a:ext cx="6666833" cy="1484071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i="1" kern="1200" dirty="0"/>
            <a:t>EMCYPSAS have the expertise to make an assessment of clinical and therapeutic/counselling needs and will refer the child or young person onto the appropriate follow-on services.</a:t>
          </a:r>
          <a:endParaRPr lang="en-US" sz="2200" kern="1200" dirty="0"/>
        </a:p>
      </dsp:txBody>
      <dsp:txXfrm>
        <a:off x="72446" y="2057370"/>
        <a:ext cx="6521941" cy="1339179"/>
      </dsp:txXfrm>
    </dsp:sp>
    <dsp:sp modelId="{4E57EB85-DCD7-42CE-943E-546A2968808A}">
      <dsp:nvSpPr>
        <dsp:cNvPr id="0" name=""/>
        <dsp:cNvSpPr/>
      </dsp:nvSpPr>
      <dsp:spPr>
        <a:xfrm>
          <a:off x="0" y="3532355"/>
          <a:ext cx="6666833" cy="1484071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i="1" kern="1200"/>
            <a:t>EMCYPSAS should be notified in all cases of sexual assault/rape of a child or a young person under 18 years of age even if no referral is made”</a:t>
          </a:r>
          <a:endParaRPr lang="en-US" sz="2200" kern="1200"/>
        </a:p>
      </dsp:txBody>
      <dsp:txXfrm>
        <a:off x="72446" y="3604801"/>
        <a:ext cx="6521941" cy="1339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88A31-3FD9-48F2-B33F-290418F7CF71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70445-0857-41F0-878D-533CF8A06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48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70445-0857-41F0-878D-533CF8A0655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121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70445-0857-41F0-878D-533CF8A0655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92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70445-0857-41F0-878D-533CF8A0655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028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70445-0857-41F0-878D-533CF8A0655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215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70445-0857-41F0-878D-533CF8A0655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896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70445-0857-41F0-878D-533CF8A0655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516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70445-0857-41F0-878D-533CF8A0655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106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70445-0857-41F0-878D-533CF8A0655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023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70445-0857-41F0-878D-533CF8A0655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926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70445-0857-41F0-878D-533CF8A0655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166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70445-0857-41F0-878D-533CF8A0655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21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F5C4A-366C-4DFC-B407-BE8214E73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FCC320-A52B-4EC6-AF45-E6E4F287F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5D490-923C-4F2F-8B87-88239A5C5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2D19-E2FA-4E48-8F20-C7205E09DA39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4A5F7-4DDB-45B5-A7A9-1F89C3CFC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5DB77-9F78-4265-A57C-05759F85C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5915-4A7E-4B7C-8336-46380D541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640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1682B-0F31-4E9B-A043-66BBA9CF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3D5161-896B-4F73-8B20-76372027E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DEFD1-01C6-4DA0-99E2-3179E0B5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2D19-E2FA-4E48-8F20-C7205E09DA39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283B4-A93A-4E37-9E98-5218E6ED9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784AE-6F0A-43D0-AC98-F49979065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5915-4A7E-4B7C-8336-46380D541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13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563DF3-4FF7-438C-B1D9-1025F43DDD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7EB762-462C-4713-B8F5-38CD96401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37943-4BDD-46A8-BC53-69E7F070C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2D19-E2FA-4E48-8F20-C7205E09DA39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446A0-C900-4FB1-82EA-62BED463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CC116-286C-4E42-BE32-D9E11B899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5915-4A7E-4B7C-8336-46380D541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13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A4213-63E3-43E1-97F3-0B14BF067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36F09-2925-47B1-BF31-343411290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13492-5E8D-48A9-8C4B-392110D21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2D19-E2FA-4E48-8F20-C7205E09DA39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DCDE0-09AB-4830-A8F6-418082D0F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2436A-334E-4F1F-A429-464C417F1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5915-4A7E-4B7C-8336-46380D541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14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C2BC4-A0E4-4CBD-BC6F-32832035D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26B2A-7B83-4B98-AC4C-5D48DB1DA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53344-20E6-4868-A6C0-5AA8F0E44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2D19-E2FA-4E48-8F20-C7205E09DA39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0A365-BB4D-4DB4-8872-6DF72C5E0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2F2E4-AF88-4FF2-A112-0B6D06F84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5915-4A7E-4B7C-8336-46380D541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15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BE071-0D17-47A9-9B96-D5AAF8D6C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66F4C-C994-409C-B674-4D0A3DD6B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D34CA-1A7F-41E6-ACC3-DC96901BF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E12B6-9469-4A8B-8D9A-6E46AD0EF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2D19-E2FA-4E48-8F20-C7205E09DA39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3F768-8ECC-49D7-9863-38C1C6B7D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88123-159F-4268-9485-CE8BA2DA0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5915-4A7E-4B7C-8336-46380D541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85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EE994-E6B4-4B7F-9642-044BAA6F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BF9FE-3E7D-41DF-AD9B-ED954216A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8FF65-A31C-431D-852E-659E61699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C91096-98BD-477B-A089-A2243CE97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77F78D-75A1-4ED2-A274-CDAABD627A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312E14-7032-49AE-8EFD-125E13E51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2D19-E2FA-4E48-8F20-C7205E09DA39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8CAE41-F6D9-4085-9F19-40DA18C64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7015EF-5DD1-4556-B1FE-D60E09D6E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5915-4A7E-4B7C-8336-46380D541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58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54788-E002-4731-99BF-FC45C4835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A3B7D-3121-410A-97EB-BB82C04CC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2D19-E2FA-4E48-8F20-C7205E09DA39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354881-A918-46FA-A94A-DC4ADECBA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0834E-67B6-4626-BF3F-CD6F744D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5915-4A7E-4B7C-8336-46380D541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84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438CE-B2E0-4045-8D1C-1BE1784C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2D19-E2FA-4E48-8F20-C7205E09DA39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EA123B-5EEE-47AE-9E2E-EBDFFE70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B11EE-4A99-46BE-AA1A-071A74E6C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5915-4A7E-4B7C-8336-46380D541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59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92F8C-6453-4FF8-B50B-CA2C1C43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00A8C-C1B4-44E9-BB8B-42410EDAB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F10D9-4328-49F3-97FD-9284C493F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ECB3D4-2DB0-4386-8ABD-8202EADA5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2D19-E2FA-4E48-8F20-C7205E09DA39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03BEA-CC18-4CCC-849E-538C24680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7D894-50C6-4AAA-AFD8-812906838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5915-4A7E-4B7C-8336-46380D541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89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F6C9A-B0DE-478C-938C-9E60DF3C3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2903AD-E257-442F-A392-7E4E337553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303B0-87ED-413B-A98E-B803B9BEC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4EA08-1C17-4FF0-9474-A600FCC18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2D19-E2FA-4E48-8F20-C7205E09DA39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6C809-CD7E-49F7-BDDF-008DB687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66747-9007-4AD1-ABA2-1C1AA507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5915-4A7E-4B7C-8336-46380D541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9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FF2BBB-0694-4E32-826E-D6BC569C9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1B675-1924-4DD4-83E1-6DB2F56F5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1FC2F-7F3A-4D62-92E1-BAC632586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2D19-E2FA-4E48-8F20-C7205E09DA39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1749E-23CE-4871-9395-775F31E8E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6D51C-E41B-4B71-A741-09412F846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05915-4A7E-4B7C-8336-46380D541F4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095D79-C4A5-48B4-99B9-AA4F07C82D3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466682" y="5702728"/>
            <a:ext cx="1725318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8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.wav"/><Relationship Id="rId7" Type="http://schemas.openxmlformats.org/officeDocument/2006/relationships/image" Target="../media/image3.jpeg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2.em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0.wav"/><Relationship Id="rId7" Type="http://schemas.openxmlformats.org/officeDocument/2006/relationships/image" Target="../media/image14.png"/><Relationship Id="rId2" Type="http://schemas.openxmlformats.org/officeDocument/2006/relationships/audio" Target="NULL" TargetMode="Externa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mcypsas.co.uk/" TargetMode="External"/><Relationship Id="rId3" Type="http://schemas.microsoft.com/office/2007/relationships/media" Target="../media/media11.wav"/><Relationship Id="rId7" Type="http://schemas.openxmlformats.org/officeDocument/2006/relationships/image" Target="../media/image4.png"/><Relationship Id="rId2" Type="http://schemas.openxmlformats.org/officeDocument/2006/relationships/audio" Target="NULL" TargetMode="External"/><Relationship Id="rId1" Type="http://schemas.openxmlformats.org/officeDocument/2006/relationships/tags" Target="../tags/tag12.xml"/><Relationship Id="rId6" Type="http://schemas.openxmlformats.org/officeDocument/2006/relationships/hyperlink" Target="http://www.lincolnshire.gov.uk/safeguarding/lscp" TargetMode="Externa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microsoft.com/office/2007/relationships/media" Target="../media/media2.wav"/><Relationship Id="rId7" Type="http://schemas.openxmlformats.org/officeDocument/2006/relationships/image" Target="../media/image6.emf"/><Relationship Id="rId2" Type="http://schemas.openxmlformats.org/officeDocument/2006/relationships/audio" Target="NULL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image" Target="../media/image8.emf"/><Relationship Id="rId2" Type="http://schemas.openxmlformats.org/officeDocument/2006/relationships/audio" Target="NULL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7.emf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4.wav"/><Relationship Id="rId7" Type="http://schemas.openxmlformats.org/officeDocument/2006/relationships/hyperlink" Target="https://lincolnshirescb.proceduresonline.com/pdfs/lincs_psarc_pathway.pdf?zoom_highlight=Children+and+Young+People+Sexual+Assault+Service#search=%22Children%20and%20Young%20People%20Sexual%20Assault%20Service%22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5.wav"/><Relationship Id="rId7" Type="http://schemas.openxmlformats.org/officeDocument/2006/relationships/image" Target="../media/image2.emf"/><Relationship Id="rId2" Type="http://schemas.openxmlformats.org/officeDocument/2006/relationships/audio" Target="NULL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10.emf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6.wav"/><Relationship Id="rId7" Type="http://schemas.openxmlformats.org/officeDocument/2006/relationships/image" Target="../media/image4.png"/><Relationship Id="rId2" Type="http://schemas.openxmlformats.org/officeDocument/2006/relationships/audio" Target="NULL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2.emf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7.wav"/><Relationship Id="rId7" Type="http://schemas.openxmlformats.org/officeDocument/2006/relationships/image" Target="../media/image4.png"/><Relationship Id="rId2" Type="http://schemas.openxmlformats.org/officeDocument/2006/relationships/audio" Target="NULL" TargetMode="External"/><Relationship Id="rId1" Type="http://schemas.openxmlformats.org/officeDocument/2006/relationships/tags" Target="../tags/tag8.xml"/><Relationship Id="rId6" Type="http://schemas.openxmlformats.org/officeDocument/2006/relationships/image" Target="../media/image2.emf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8.wav"/><Relationship Id="rId7" Type="http://schemas.openxmlformats.org/officeDocument/2006/relationships/image" Target="../media/image4.png"/><Relationship Id="rId2" Type="http://schemas.openxmlformats.org/officeDocument/2006/relationships/audio" Target="NULL" TargetMode="External"/><Relationship Id="rId1" Type="http://schemas.openxmlformats.org/officeDocument/2006/relationships/tags" Target="../tags/tag9.xml"/><Relationship Id="rId6" Type="http://schemas.openxmlformats.org/officeDocument/2006/relationships/image" Target="../media/image2.emf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media" Target="../media/media9.wav"/><Relationship Id="rId7" Type="http://schemas.openxmlformats.org/officeDocument/2006/relationships/diagramLayout" Target="../diagrams/layout1.xml"/><Relationship Id="rId12" Type="http://schemas.openxmlformats.org/officeDocument/2006/relationships/image" Target="../media/image4.png"/><Relationship Id="rId2" Type="http://schemas.openxmlformats.org/officeDocument/2006/relationships/audio" Target="NULL" TargetMode="External"/><Relationship Id="rId1" Type="http://schemas.openxmlformats.org/officeDocument/2006/relationships/tags" Target="../tags/tag10.xml"/><Relationship Id="rId6" Type="http://schemas.openxmlformats.org/officeDocument/2006/relationships/diagramData" Target="../diagrams/data1.xml"/><Relationship Id="rId11" Type="http://schemas.openxmlformats.org/officeDocument/2006/relationships/image" Target="../media/image13.jpeg"/><Relationship Id="rId5" Type="http://schemas.openxmlformats.org/officeDocument/2006/relationships/notesSlide" Target="../notesSlides/notesSlide9.xml"/><Relationship Id="rId10" Type="http://schemas.microsoft.com/office/2007/relationships/diagramDrawing" Target="../diagrams/drawing1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601E2-D88A-4844-B108-EA1FE356E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-178130"/>
            <a:ext cx="10515599" cy="1401908"/>
          </a:xfrm>
        </p:spPr>
        <p:txBody>
          <a:bodyPr>
            <a:normAutofit/>
          </a:bodyPr>
          <a:lstStyle/>
          <a:p>
            <a:pPr algn="l"/>
            <a:r>
              <a:rPr lang="en-GB" sz="1800" b="1" dirty="0"/>
              <a:t>Nottingham University Hospitals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46C46A-1018-44F1-BF59-B778C8D31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335726"/>
            <a:ext cx="10515599" cy="932688"/>
          </a:xfrm>
        </p:spPr>
        <p:txBody>
          <a:bodyPr>
            <a:noAutofit/>
          </a:bodyPr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East Midlands Children and Young People Sexual Assault Service</a:t>
            </a:r>
          </a:p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(EMCYPSAS)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909EE0-F95F-45F7-934C-B0954E288D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199" y="2799470"/>
            <a:ext cx="3679286" cy="27228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98A0CA-4A00-4688-9051-AADB41E30292}"/>
              </a:ext>
            </a:extLst>
          </p:cNvPr>
          <p:cNvSpPr txBox="1"/>
          <p:nvPr/>
        </p:nvSpPr>
        <p:spPr>
          <a:xfrm>
            <a:off x="5300871" y="2568739"/>
            <a:ext cx="4903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/>
          </a:p>
          <a:p>
            <a:endParaRPr lang="en-GB" sz="3200" b="1" dirty="0"/>
          </a:p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Kathryn Harley</a:t>
            </a:r>
          </a:p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Specialist Nurse</a:t>
            </a:r>
          </a:p>
          <a:p>
            <a:endParaRPr lang="en-GB" sz="3200" b="1" dirty="0"/>
          </a:p>
        </p:txBody>
      </p:sp>
      <p:pic>
        <p:nvPicPr>
          <p:cNvPr id="1026" name="Picture 2" descr="Image result for nhs">
            <a:extLst>
              <a:ext uri="{FF2B5EF4-FFF2-40B4-BE49-F238E27FC236}">
                <a16:creationId xmlns:a16="http://schemas.microsoft.com/office/drawing/2014/main" id="{029E595B-EB7C-4ED0-90CB-BA9488623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437" y="830576"/>
            <a:ext cx="430457" cy="31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193" end="26499.256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02535" y="614637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507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167" objId="7"/>
        <p14:stopEvt time="31873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736" end="3589.210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20225" y="6176963"/>
            <a:ext cx="609600" cy="6096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FFAF8A-88F2-4378-B448-F42AB0B0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4301" y="1941789"/>
            <a:ext cx="5532835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GB" sz="2400" b="1" dirty="0"/>
              <a:t>Vulnerabilities may include:</a:t>
            </a:r>
          </a:p>
          <a:p>
            <a:pPr>
              <a:spcBef>
                <a:spcPts val="2400"/>
              </a:spcBef>
            </a:pPr>
            <a:r>
              <a:rPr lang="en-GB" sz="2400" dirty="0"/>
              <a:t>Pregnancy </a:t>
            </a:r>
          </a:p>
          <a:p>
            <a:pPr>
              <a:spcBef>
                <a:spcPts val="2400"/>
              </a:spcBef>
            </a:pPr>
            <a:r>
              <a:rPr lang="en-GB" sz="2400" dirty="0"/>
              <a:t>Sexually Transmitted Infections</a:t>
            </a:r>
          </a:p>
          <a:p>
            <a:pPr>
              <a:spcBef>
                <a:spcPts val="2400"/>
              </a:spcBef>
            </a:pPr>
            <a:r>
              <a:rPr lang="en-GB" sz="2400" dirty="0"/>
              <a:t>Self-harm </a:t>
            </a:r>
          </a:p>
          <a:p>
            <a:pPr>
              <a:spcBef>
                <a:spcPts val="2400"/>
              </a:spcBef>
            </a:pPr>
            <a:r>
              <a:rPr lang="en-GB" sz="2400" dirty="0"/>
              <a:t>Domestic abuse </a:t>
            </a:r>
          </a:p>
          <a:p>
            <a:pPr>
              <a:spcBef>
                <a:spcPts val="2400"/>
              </a:spcBef>
            </a:pPr>
            <a:r>
              <a:rPr lang="en-GB" sz="2400" dirty="0"/>
              <a:t>Child Sexual Exploitation </a:t>
            </a:r>
          </a:p>
          <a:p>
            <a:pPr>
              <a:spcBef>
                <a:spcPts val="2400"/>
              </a:spcBef>
            </a:pPr>
            <a:r>
              <a:rPr lang="en-GB" sz="2400" dirty="0"/>
              <a:t>Female Genital Mutilation 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4BD4BE-1392-4601-A671-545B06F61B19}"/>
              </a:ext>
            </a:extLst>
          </p:cNvPr>
          <p:cNvSpPr txBox="1"/>
          <p:nvPr/>
        </p:nvSpPr>
        <p:spPr>
          <a:xfrm>
            <a:off x="259243" y="1941789"/>
            <a:ext cx="6093618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b="1" dirty="0"/>
              <a:t>A Referral to EMSAS can access to:</a:t>
            </a:r>
            <a:endParaRPr lang="en-US" sz="2400" dirty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A holistic risk assessment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Collection of forensic evidence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Documentation of injuries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Prevention of unwanted pregnancy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Prevention and detection of sexually transmitted infections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Reassure for the child/young person and their </a:t>
            </a:r>
            <a:r>
              <a:rPr lang="en-US" dirty="0" err="1"/>
              <a:t>carers</a:t>
            </a:r>
            <a:r>
              <a:rPr lang="en-US" dirty="0"/>
              <a:t>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Onward referrals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3D0E21-5348-4A4C-A792-B995B59D5D60}"/>
              </a:ext>
            </a:extLst>
          </p:cNvPr>
          <p:cNvSpPr txBox="1"/>
          <p:nvPr/>
        </p:nvSpPr>
        <p:spPr>
          <a:xfrm>
            <a:off x="1235241" y="125907"/>
            <a:ext cx="1023524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Why Refer?</a:t>
            </a:r>
          </a:p>
          <a:p>
            <a:pPr algn="ctr"/>
            <a:r>
              <a:rPr lang="en-GB" sz="3600" dirty="0"/>
              <a:t>“Sexual abuse or assault is everyone's responsibility”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87EF48-8973-48A0-843C-7CEF6129D0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5908"/>
            <a:ext cx="2053389" cy="14143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96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7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7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uiExpand="1" build="p"/>
      <p:bldP spid="8" grpId="0"/>
    </p:bldLst>
  </p:timing>
  <p:extLst>
    <p:ext uri="{E180D4A7-C9FB-4DFB-919C-405C955672EB}">
      <p14:showEvtLst xmlns:p14="http://schemas.microsoft.com/office/powerpoint/2010/main">
        <p14:playEvt time="5045" objId="2"/>
        <p14:stopEvt time="26770" objId="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646C46A-1018-44F1-BF59-B778C8D31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674" y="208870"/>
            <a:ext cx="10515599" cy="932688"/>
          </a:xfrm>
        </p:spPr>
        <p:txBody>
          <a:bodyPr>
            <a:noAutofit/>
          </a:bodyPr>
          <a:lstStyle/>
          <a:p>
            <a:r>
              <a:rPr lang="en-GB" sz="3600" b="1" dirty="0"/>
              <a:t>East Midlands Children and Young People Sexual Assault Service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98A0CA-4A00-4688-9051-AADB41E30292}"/>
              </a:ext>
            </a:extLst>
          </p:cNvPr>
          <p:cNvSpPr txBox="1"/>
          <p:nvPr/>
        </p:nvSpPr>
        <p:spPr>
          <a:xfrm>
            <a:off x="6467473" y="2274838"/>
            <a:ext cx="5623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/>
          </a:p>
          <a:p>
            <a:endParaRPr lang="en-GB" sz="2800" b="1" dirty="0"/>
          </a:p>
          <a:p>
            <a:r>
              <a:rPr lang="en-GB" sz="2800" b="1" dirty="0"/>
              <a:t>Lincolnshire Paediatric Sexual Assault Referral Pathway: </a:t>
            </a:r>
            <a:r>
              <a:rPr lang="en-GB" sz="2000" b="1" dirty="0">
                <a:hlinkClick r:id="rId6"/>
              </a:rPr>
              <a:t>www.lincolnshire.gov.uk/safeguarding/lscp</a:t>
            </a:r>
            <a:endParaRPr lang="en-GB" sz="2000" b="1" dirty="0"/>
          </a:p>
          <a:p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www. lincolnshire.gov.uk/safeguarding/</a:t>
            </a:r>
            <a:r>
              <a:rPr lang="en-US" sz="2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lscp</a:t>
            </a:r>
            <a:endParaRPr lang="en-GB" sz="2000" b="1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757" end="1465.256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62850" y="5957310"/>
            <a:ext cx="609600" cy="609600"/>
          </a:xfrm>
          <a:prstGeom prst="rect">
            <a:avLst/>
          </a:prstGeom>
        </p:spPr>
      </p:pic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D4E25414-CB8D-48CB-84B6-67B7CF94D7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960" y="1285875"/>
            <a:ext cx="5489568" cy="49762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B6FF8B-2DCB-46C2-81FB-4EED6B599A1F}"/>
              </a:ext>
            </a:extLst>
          </p:cNvPr>
          <p:cNvSpPr txBox="1"/>
          <p:nvPr/>
        </p:nvSpPr>
        <p:spPr>
          <a:xfrm>
            <a:off x="373855" y="6010566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www.emcypsas.co.uk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623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617" objId="6"/>
        <p14:stopEvt time="21609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5E4D4A-A5EA-4B2B-BB37-E0EB50C3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82" y="456345"/>
            <a:ext cx="3111690" cy="3556097"/>
          </a:xfrm>
        </p:spPr>
        <p:txBody>
          <a:bodyPr anchor="b">
            <a:normAutofit/>
          </a:bodyPr>
          <a:lstStyle/>
          <a:p>
            <a:pPr algn="r"/>
            <a:r>
              <a:rPr lang="en-GB" sz="3400" b="1" dirty="0">
                <a:solidFill>
                  <a:srgbClr val="FFFFFF"/>
                </a:solidFill>
              </a:rPr>
              <a:t>Queen’s Medical Centre- Nottingham</a:t>
            </a:r>
            <a:br>
              <a:rPr lang="en-GB" sz="3400" b="1" dirty="0">
                <a:solidFill>
                  <a:srgbClr val="FFFFFF"/>
                </a:solidFill>
              </a:rPr>
            </a:br>
            <a:br>
              <a:rPr lang="en-GB" sz="3400" b="1" dirty="0">
                <a:solidFill>
                  <a:srgbClr val="FFFFFF"/>
                </a:solidFill>
              </a:rPr>
            </a:br>
            <a:r>
              <a:rPr lang="en-GB" sz="3400" b="1" dirty="0">
                <a:solidFill>
                  <a:srgbClr val="FFFFFF"/>
                </a:solidFill>
              </a:rPr>
              <a:t>Serenity- Northampton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052AF-D831-4F78-85F1-78259035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4454" y="511389"/>
            <a:ext cx="3978322" cy="5848468"/>
          </a:xfrm>
        </p:spPr>
        <p:txBody>
          <a:bodyPr anchor="ctr">
            <a:normAutofit/>
          </a:bodyPr>
          <a:lstStyle/>
          <a:p>
            <a:endParaRPr lang="en-GB" sz="2000" b="0" i="0" u="none" strike="noStrike" baseline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b="0" i="0" u="none" strike="noStrike" baseline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b="0" i="0" u="none" strike="noStrike" baseline="0" dirty="0"/>
              <a:t>Our service runs two </a:t>
            </a:r>
            <a:r>
              <a:rPr lang="en-US" sz="2400" b="0" i="0" u="none" strike="noStrike" baseline="0" dirty="0" err="1"/>
              <a:t>centres</a:t>
            </a:r>
            <a:r>
              <a:rPr lang="en-US" sz="2400" b="0" i="0" u="none" strike="noStrike" baseline="0" dirty="0"/>
              <a:t> that are just for children and young people under the age of 18. </a:t>
            </a:r>
          </a:p>
          <a:p>
            <a:pPr marL="0" indent="0" algn="ctr">
              <a:buNone/>
            </a:pPr>
            <a:endParaRPr lang="en-US" sz="2400" b="0" i="0" u="none" strike="noStrike" baseline="0" dirty="0"/>
          </a:p>
          <a:p>
            <a:pPr marL="0" indent="0" algn="ctr">
              <a:buNone/>
            </a:pPr>
            <a:r>
              <a:rPr lang="en-US" sz="2400" b="0" i="0" u="none" strike="noStrike" baseline="0" dirty="0"/>
              <a:t>They are in Nottingham and Northampton and the services are completely free.</a:t>
            </a:r>
          </a:p>
          <a:p>
            <a:pPr marL="0" indent="0">
              <a:buNone/>
            </a:pP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6FDE2A-8D46-49E1-8141-0A73E35D6F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9085" y="1387836"/>
            <a:ext cx="2883258" cy="16931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97E247-18A9-458E-83F2-7C898864D2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9085" y="3807206"/>
            <a:ext cx="2883258" cy="1693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EEDBF8-DD84-4A43-A903-C43ACC6731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6841" y="456345"/>
            <a:ext cx="2959541" cy="155533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960" end="1379.188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92988" y="6183346"/>
            <a:ext cx="6096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9E7811-0060-4D94-8FFE-3E8DE2C444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59684" y="5594933"/>
            <a:ext cx="1725318" cy="11278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056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767" objId="6"/>
        <p14:stopEvt time="32879" objId="6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8C7859-2E65-48D8-B1F5-64A1E28B9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823854" y="682399"/>
            <a:ext cx="3579421" cy="444341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08E27D-5F26-4925-93F2-87935DA4D5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3904" y="1534331"/>
            <a:ext cx="3779838" cy="44434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DBE443-1824-4BCC-8246-8DF76DA29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13" y="1721923"/>
            <a:ext cx="2917421" cy="306171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Queens Medical Centre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930" end="550.188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02028" y="612061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280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804" objId="3"/>
        <p14:stopEvt time="25103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869" end="2274.233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6514" y="6248400"/>
            <a:ext cx="609600" cy="609600"/>
          </a:xfrm>
          <a:prstGeom prst="rect">
            <a:avLst/>
          </a:prstGeom>
        </p:spPr>
      </p:pic>
      <p:pic>
        <p:nvPicPr>
          <p:cNvPr id="8" name="Content Placeholder 7">
            <a:hlinkClick r:id="rId7"/>
            <a:extLst>
              <a:ext uri="{FF2B5EF4-FFF2-40B4-BE49-F238E27FC236}">
                <a16:creationId xmlns:a16="http://schemas.microsoft.com/office/drawing/2014/main" id="{0CD7929D-9C1C-414D-A080-F4A7533D9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823924" y="1255186"/>
            <a:ext cx="5876914" cy="5547955"/>
          </a:xfr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ACE9F3-AA3C-4CCE-9326-3DCA0E0D725A}"/>
              </a:ext>
            </a:extLst>
          </p:cNvPr>
          <p:cNvSpPr txBox="1"/>
          <p:nvPr/>
        </p:nvSpPr>
        <p:spPr>
          <a:xfrm>
            <a:off x="7291817" y="2644169"/>
            <a:ext cx="3672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Click on the image for the</a:t>
            </a:r>
          </a:p>
          <a:p>
            <a:pPr algn="ctr"/>
            <a:r>
              <a:rPr lang="en-US" dirty="0"/>
              <a:t>Lincolnshire </a:t>
            </a:r>
            <a:r>
              <a:rPr lang="en-US" dirty="0" err="1"/>
              <a:t>Paediatric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Sexual Assault Referral Pathway 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1349BA-1A88-4AD5-A723-5336ACE8D818}"/>
              </a:ext>
            </a:extLst>
          </p:cNvPr>
          <p:cNvSpPr txBox="1"/>
          <p:nvPr/>
        </p:nvSpPr>
        <p:spPr>
          <a:xfrm>
            <a:off x="823924" y="54858"/>
            <a:ext cx="107317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Lincolnshire </a:t>
            </a:r>
            <a:r>
              <a:rPr lang="en-US" sz="3600" dirty="0" err="1"/>
              <a:t>Paediatric</a:t>
            </a:r>
            <a:r>
              <a:rPr lang="en-US" sz="3600" dirty="0"/>
              <a:t> Sexual Assault Referral Pathway</a:t>
            </a:r>
            <a:endParaRPr lang="en-GB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17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329" objId="2"/>
        <p14:stopEvt time="23922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FB1A-9CEF-4FCB-9C29-817A1D37F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02" y="365125"/>
            <a:ext cx="10875498" cy="1778582"/>
          </a:xfrm>
        </p:spPr>
        <p:txBody>
          <a:bodyPr>
            <a:normAutofit/>
          </a:bodyPr>
          <a:lstStyle/>
          <a:p>
            <a:r>
              <a:rPr lang="en-GB" sz="3600" dirty="0"/>
              <a:t>Professionals who support at EMCYPSAS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1E62E1-5C7C-43ED-ADCB-4DD2FCC58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923441" y="2338392"/>
            <a:ext cx="1722545" cy="372482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D1CBAE-410A-4E2D-8084-0C115421B4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3999" y="305701"/>
            <a:ext cx="3077200" cy="13255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4AB677-D1C2-4470-969F-3E86C1DA0625}"/>
              </a:ext>
            </a:extLst>
          </p:cNvPr>
          <p:cNvSpPr txBox="1"/>
          <p:nvPr/>
        </p:nvSpPr>
        <p:spPr>
          <a:xfrm>
            <a:off x="7656444" y="3429000"/>
            <a:ext cx="36973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b="0" i="0" u="none" strike="noStrike" baseline="0" dirty="0">
                <a:latin typeface="Arial" panose="020B0604020202020204" pitchFamily="34" charset="0"/>
              </a:rPr>
              <a:t>  </a:t>
            </a:r>
            <a:r>
              <a:rPr lang="en-GB" sz="2000" b="0" i="0" u="none" strike="noStrike" baseline="0" dirty="0">
                <a:latin typeface="Arial" panose="020B0604020202020204" pitchFamily="34" charset="0"/>
              </a:rPr>
              <a:t>Therapeutic Support Worker </a:t>
            </a:r>
            <a:endParaRPr lang="en-GB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52DA70-2832-402A-B64E-78C9E5509C08}"/>
              </a:ext>
            </a:extLst>
          </p:cNvPr>
          <p:cNvSpPr txBox="1"/>
          <p:nvPr/>
        </p:nvSpPr>
        <p:spPr>
          <a:xfrm>
            <a:off x="7838246" y="4395739"/>
            <a:ext cx="41632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2000" b="0" i="0" u="none" strike="noStrike" baseline="0" dirty="0">
                <a:latin typeface="Arial" panose="020B0604020202020204" pitchFamily="34" charset="0"/>
              </a:rPr>
              <a:t>Young Person’s Advocate/ </a:t>
            </a:r>
          </a:p>
          <a:p>
            <a:r>
              <a:rPr lang="en-GB" sz="2000" b="0" i="0" u="none" strike="noStrike" baseline="0" dirty="0">
                <a:latin typeface="Arial" panose="020B0604020202020204" pitchFamily="34" charset="0"/>
              </a:rPr>
              <a:t>Children Independent Sexual Violence Advisor (</a:t>
            </a:r>
            <a:r>
              <a:rPr lang="en-GB" sz="2000" b="0" i="0" u="none" strike="noStrike" baseline="0" dirty="0" err="1">
                <a:latin typeface="Arial" panose="020B0604020202020204" pitchFamily="34" charset="0"/>
              </a:rPr>
              <a:t>ChISVA</a:t>
            </a:r>
            <a:r>
              <a:rPr lang="en-GB" sz="2000" b="0" i="0" u="none" strike="noStrike" baseline="0" dirty="0">
                <a:latin typeface="Arial" panose="020B0604020202020204" pitchFamily="34" charset="0"/>
              </a:rPr>
              <a:t> )</a:t>
            </a:r>
            <a:endParaRPr lang="en-GB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37FFDF-98B5-49B6-9BCE-EA28B20CB7A4}"/>
              </a:ext>
            </a:extLst>
          </p:cNvPr>
          <p:cNvSpPr txBox="1"/>
          <p:nvPr/>
        </p:nvSpPr>
        <p:spPr>
          <a:xfrm>
            <a:off x="967410" y="3646807"/>
            <a:ext cx="40154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u="none" strike="noStrike" baseline="0" dirty="0">
                <a:latin typeface="Arial" panose="020B0604020202020204" pitchFamily="34" charset="0"/>
              </a:rPr>
              <a:t>Crisis Support Worker </a:t>
            </a:r>
            <a:endParaRPr lang="en-GB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C2F1D4-1ACA-466F-9C75-05174FB00344}"/>
              </a:ext>
            </a:extLst>
          </p:cNvPr>
          <p:cNvSpPr txBox="1"/>
          <p:nvPr/>
        </p:nvSpPr>
        <p:spPr>
          <a:xfrm>
            <a:off x="7838246" y="2631903"/>
            <a:ext cx="18287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2000" b="0" i="0" u="none" strike="noStrike" baseline="0" dirty="0">
                <a:latin typeface="Arial" panose="020B0604020202020204" pitchFamily="34" charset="0"/>
              </a:rPr>
              <a:t>Social Worker </a:t>
            </a:r>
            <a:endParaRPr lang="en-GB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B75AE3-FF8D-490C-92F5-9A1BC3D076DE}"/>
              </a:ext>
            </a:extLst>
          </p:cNvPr>
          <p:cNvSpPr txBox="1"/>
          <p:nvPr/>
        </p:nvSpPr>
        <p:spPr>
          <a:xfrm>
            <a:off x="1040296" y="2631145"/>
            <a:ext cx="23887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2000" b="0" i="0" u="none" strike="noStrike" baseline="0" dirty="0">
                <a:latin typeface="Arial" panose="020B0604020202020204" pitchFamily="34" charset="0"/>
              </a:rPr>
              <a:t>Specialist Nurse </a:t>
            </a:r>
            <a:endParaRPr lang="en-GB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461C2B-061A-4052-8193-2A078484A533}"/>
              </a:ext>
            </a:extLst>
          </p:cNvPr>
          <p:cNvSpPr txBox="1"/>
          <p:nvPr/>
        </p:nvSpPr>
        <p:spPr>
          <a:xfrm>
            <a:off x="967410" y="4231947"/>
            <a:ext cx="30616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2000" b="0" i="0" u="none" strike="noStrike" baseline="0" dirty="0">
                <a:latin typeface="Arial" panose="020B0604020202020204" pitchFamily="34" charset="0"/>
              </a:rPr>
              <a:t>Specially trained Doctor </a:t>
            </a:r>
            <a:endParaRPr lang="en-GB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BF01F6-6011-478D-95C7-596BE6F2C649}"/>
              </a:ext>
            </a:extLst>
          </p:cNvPr>
          <p:cNvSpPr txBox="1"/>
          <p:nvPr/>
        </p:nvSpPr>
        <p:spPr>
          <a:xfrm>
            <a:off x="967410" y="5031801"/>
            <a:ext cx="359133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2000" b="0" i="0" u="none" strike="noStrike" baseline="0" dirty="0">
                <a:latin typeface="Arial" panose="020B0604020202020204" pitchFamily="34" charset="0"/>
              </a:rPr>
              <a:t>Specially Trained Police Officer </a:t>
            </a:r>
            <a:endParaRPr lang="en-GB" sz="2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948" end="2119.233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39199" y="613449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510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  <p:bldP spid="15" grpId="0"/>
      <p:bldP spid="17" grpId="0"/>
      <p:bldP spid="19" grpId="0"/>
      <p:bldP spid="21" grpId="0"/>
      <p:bldP spid="23" grpId="0"/>
    </p:bldLst>
  </p:timing>
  <p:extLst>
    <p:ext uri="{E180D4A7-C9FB-4DFB-919C-405C955672EB}">
      <p14:showEvtLst xmlns:p14="http://schemas.microsoft.com/office/powerpoint/2010/main">
        <p14:playEvt time="4220" objId="3"/>
        <p14:stopEvt time="30976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3D2F-F5FF-43FF-AACA-4AFB78C3B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47" y="1250994"/>
            <a:ext cx="3201366" cy="3387497"/>
          </a:xfrm>
        </p:spPr>
        <p:txBody>
          <a:bodyPr anchor="b">
            <a:normAutofit/>
          </a:bodyPr>
          <a:lstStyle/>
          <a:p>
            <a:pPr algn="r"/>
            <a:br>
              <a:rPr lang="en-GB" sz="40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4000" b="0" i="0" u="none" strike="noStrike" baseline="0" dirty="0">
                <a:solidFill>
                  <a:srgbClr val="FFFFFF"/>
                </a:solidFill>
                <a:latin typeface="+mn-lt"/>
              </a:rPr>
              <a:t>The role of the Specialist Nurse </a:t>
            </a:r>
            <a:endParaRPr lang="en-GB" sz="4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47F66-E24B-4079-88FC-52D1D11C6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4749" y="346108"/>
            <a:ext cx="6555347" cy="5546047"/>
          </a:xfrm>
        </p:spPr>
        <p:txBody>
          <a:bodyPr anchor="ctr">
            <a:normAutofit fontScale="92500" lnSpcReduction="10000"/>
          </a:bodyPr>
          <a:lstStyle/>
          <a:p>
            <a:pPr marL="0" indent="0" algn="l">
              <a:buNone/>
            </a:pPr>
            <a:endParaRPr lang="en-GB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sz="2400" b="0" i="0" u="none" strike="noStrike" baseline="0" dirty="0">
                <a:latin typeface="+mj-lt"/>
              </a:rPr>
              <a:t>A trained nurse with extensive experience in safeguarding and working with young people and their families, will support the young person with both recent and non recent examinations</a:t>
            </a:r>
          </a:p>
          <a:p>
            <a:r>
              <a:rPr lang="en-US" sz="2400" b="0" i="0" u="none" strike="noStrike" baseline="0" dirty="0">
                <a:latin typeface="+mj-lt"/>
              </a:rPr>
              <a:t>Clinical support for clinician-bloods, test </a:t>
            </a:r>
            <a:r>
              <a:rPr lang="en-US" sz="2400" b="0" i="0" u="none" strike="noStrike" baseline="0" dirty="0" err="1">
                <a:latin typeface="+mj-lt"/>
              </a:rPr>
              <a:t>etc</a:t>
            </a:r>
            <a:endParaRPr lang="en-US" sz="2400" b="0" i="0" u="none" strike="noStrike" baseline="0" dirty="0">
              <a:latin typeface="+mj-lt"/>
            </a:endParaRPr>
          </a:p>
          <a:p>
            <a:r>
              <a:rPr lang="en-US" sz="2400" b="0" i="0" u="none" strike="noStrike" baseline="0" dirty="0">
                <a:latin typeface="+mj-lt"/>
              </a:rPr>
              <a:t>Advocacy role for the CYP within the SARC </a:t>
            </a:r>
          </a:p>
          <a:p>
            <a:r>
              <a:rPr lang="en-US" sz="2400" b="0" i="0" u="none" strike="noStrike" baseline="0" dirty="0">
                <a:latin typeface="+mj-lt"/>
              </a:rPr>
              <a:t>Family support within the SARC </a:t>
            </a:r>
          </a:p>
          <a:p>
            <a:r>
              <a:rPr lang="en-GB" sz="2400" b="0" i="0" u="none" strike="noStrike" baseline="0" dirty="0">
                <a:latin typeface="+mj-lt"/>
              </a:rPr>
              <a:t>Multi-agency working </a:t>
            </a:r>
            <a:r>
              <a:rPr lang="en-GB" sz="2400" b="0" i="0" u="none" strike="noStrike" baseline="0" dirty="0" err="1">
                <a:latin typeface="+mj-lt"/>
              </a:rPr>
              <a:t>eg</a:t>
            </a:r>
            <a:r>
              <a:rPr lang="en-GB" sz="2400" b="0" i="0" u="none" strike="noStrike" baseline="0" dirty="0">
                <a:latin typeface="+mj-lt"/>
              </a:rPr>
              <a:t> Multi</a:t>
            </a:r>
            <a:r>
              <a:rPr lang="en-GB" sz="2400" b="0" i="0" u="none" strike="noStrike" dirty="0">
                <a:latin typeface="+mj-lt"/>
              </a:rPr>
              <a:t> </a:t>
            </a:r>
            <a:r>
              <a:rPr lang="en-GB" sz="2400" b="0" i="0" u="none" strike="noStrike" baseline="0" dirty="0">
                <a:latin typeface="+mj-lt"/>
              </a:rPr>
              <a:t>Agency Child Exploitation (MACE) </a:t>
            </a:r>
          </a:p>
          <a:p>
            <a:pPr marL="0" indent="0">
              <a:buNone/>
            </a:pPr>
            <a:r>
              <a:rPr lang="en-US" sz="2400" b="0" i="0" u="none" strike="noStrike" baseline="0" dirty="0">
                <a:latin typeface="+mj-lt"/>
              </a:rPr>
              <a:t>•  Discuss options of onward referrals </a:t>
            </a:r>
          </a:p>
          <a:p>
            <a:r>
              <a:rPr lang="en-GB" sz="2400" b="0" i="0" u="none" strike="noStrike" baseline="0" dirty="0">
                <a:latin typeface="+mj-lt"/>
              </a:rPr>
              <a:t>Therapeutic/ CHISVA support </a:t>
            </a:r>
          </a:p>
          <a:p>
            <a:r>
              <a:rPr lang="en-GB" sz="2400" b="0" i="0" u="none" strike="noStrike" baseline="0" dirty="0">
                <a:latin typeface="+mj-lt"/>
              </a:rPr>
              <a:t>Paediatric follow up </a:t>
            </a:r>
          </a:p>
          <a:p>
            <a:r>
              <a:rPr lang="en-US" sz="2400" b="0" i="0" u="none" strike="noStrike" baseline="0" dirty="0">
                <a:latin typeface="+mj-lt"/>
              </a:rPr>
              <a:t>Refer on to integrated sexual health services </a:t>
            </a:r>
          </a:p>
          <a:p>
            <a:pPr marL="0" indent="0">
              <a:buNone/>
            </a:pPr>
            <a:endParaRPr lang="en-GB" sz="2000" b="0" i="0" u="none" strike="noStrike" baseline="0" dirty="0"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809AAF-3752-4D76-BD67-B838103B2E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6670" y="-20285"/>
            <a:ext cx="4172168" cy="18288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620" end="2559.233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06555" y="6238262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F2AF43-2635-4FA7-AB46-40C8F225E2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4029" y="5711053"/>
            <a:ext cx="1725318" cy="11339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202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349" objId="4"/>
        <p14:stopEvt time="35321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26857-DB0F-4C33-B861-BADE8B9BF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09" y="1142039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</a:rPr>
              <a:t>Role of Crisis Support Worker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D9EA0-7A5F-46F9-B7E2-F00E29B85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60" y="649480"/>
            <a:ext cx="6548304" cy="5551295"/>
          </a:xfrm>
        </p:spPr>
        <p:txBody>
          <a:bodyPr anchor="ctr">
            <a:normAutofit/>
          </a:bodyPr>
          <a:lstStyle/>
          <a:p>
            <a:endParaRPr lang="en-GB" sz="2000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sz="2400" b="0" i="0" u="none" strike="noStrike" baseline="0" dirty="0"/>
              <a:t>The role of the Crisis Support worker </a:t>
            </a:r>
            <a:r>
              <a:rPr lang="en-US" sz="2400" dirty="0"/>
              <a:t>who support</a:t>
            </a:r>
            <a:r>
              <a:rPr lang="en-US" sz="2400" b="0" i="0" u="none" strike="noStrike" baseline="0" dirty="0"/>
              <a:t> onward referrals </a:t>
            </a:r>
          </a:p>
          <a:p>
            <a:r>
              <a:rPr lang="en-GB" sz="2400" b="0" i="0" u="none" strike="noStrike" baseline="0" dirty="0"/>
              <a:t>A compassionate and supportive professional </a:t>
            </a:r>
          </a:p>
          <a:p>
            <a:r>
              <a:rPr lang="en-US" sz="2400" b="0" i="0" u="none" strike="noStrike" baseline="0" dirty="0"/>
              <a:t>Advocacy role for the CYP within the SARC </a:t>
            </a:r>
          </a:p>
          <a:p>
            <a:r>
              <a:rPr lang="en-GB" sz="2400" b="0" i="0" u="none" strike="noStrike" baseline="0" dirty="0"/>
              <a:t>Family support</a:t>
            </a:r>
            <a:endParaRPr lang="en-GB" sz="2400" dirty="0"/>
          </a:p>
          <a:p>
            <a:pPr marL="0" indent="0">
              <a:buNone/>
            </a:pPr>
            <a:endParaRPr lang="en-GB" sz="2400" b="0" i="0" u="none" strike="noStrike" baseline="0" dirty="0"/>
          </a:p>
          <a:p>
            <a:r>
              <a:rPr lang="en-US" sz="2400" b="0" i="0" u="none" strike="noStrike" baseline="0" dirty="0"/>
              <a:t>Discuss options of onward referrals</a:t>
            </a:r>
          </a:p>
          <a:p>
            <a:pPr marL="0" indent="0">
              <a:buNone/>
            </a:pPr>
            <a:r>
              <a:rPr lang="en-US" sz="2400" dirty="0"/>
              <a:t>     Which could include;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000" b="0" i="0" u="none" strike="noStrike" baseline="0" dirty="0"/>
              <a:t>Therapeutic support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000" b="0" i="0" u="none" strike="noStrike" baseline="0" dirty="0" err="1"/>
              <a:t>ChISVA</a:t>
            </a:r>
            <a:r>
              <a:rPr lang="en-GB" sz="2000" b="0" i="0" u="none" strike="noStrike" baseline="0" dirty="0"/>
              <a:t> service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000" b="0" i="0" u="none" strike="noStrike" baseline="0" dirty="0"/>
              <a:t>Safeguarding referral </a:t>
            </a:r>
            <a:endParaRPr lang="en-GB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2D3E2A-254E-4C6E-A99A-D85714DE86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57" y="10138"/>
            <a:ext cx="3996070" cy="18288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902" end="1872.1882"/>
                  <p14:bmkLst>
                    <p14:bmk name="Bookmark 2" time="1859"/>
                    <p14:bmk name="Bookmark 1" time="16325"/>
                  </p14:bmkLst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86400" y="5948669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D27351-ED8F-44CE-87F4-0AD59148F8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63634" y="5641543"/>
            <a:ext cx="1725318" cy="11339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42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3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4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9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14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14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14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383" objId="4"/>
        <p14:stopEvt time="20212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6761FA-B27D-4475-A742-32EED68DC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5" y="304409"/>
            <a:ext cx="13662990" cy="1613574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/>
              <a:t>Single Point of Access for Advice  Referral</a:t>
            </a:r>
            <a:r>
              <a:rPr lang="en-US" sz="3200" b="1" i="0" u="none" strike="noStrike" baseline="0" dirty="0"/>
              <a:t> </a:t>
            </a:r>
            <a:br>
              <a:rPr lang="en-US" sz="3600" b="0" i="0" u="none" strike="noStrike" baseline="0" dirty="0"/>
            </a:br>
            <a:r>
              <a:rPr lang="en-GB" sz="3600" b="1" i="0" u="none" strike="noStrike" baseline="0" dirty="0"/>
              <a:t>0800 1830023 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5BDC1-4E1E-4FD1-8EEF-36BB5DD1F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10793157" cy="43939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sz="2200" i="0" u="none" strike="noStrike" baseline="0" dirty="0"/>
              <a:t>Single point of access answered by a Crisis Support Worker (CSW) </a:t>
            </a:r>
          </a:p>
          <a:p>
            <a:r>
              <a:rPr lang="en-US" sz="2200" i="0" u="none" strike="noStrike" baseline="0" dirty="0"/>
              <a:t>24 hours per day, 7 days per week, 365 days per year </a:t>
            </a:r>
          </a:p>
          <a:p>
            <a:r>
              <a:rPr lang="en-GB" sz="2200" i="0" u="none" strike="noStrike" baseline="0" dirty="0"/>
              <a:t>9am - 7pm working days </a:t>
            </a:r>
          </a:p>
          <a:p>
            <a:r>
              <a:rPr lang="en-US" sz="2200" i="0" u="none" strike="noStrike" baseline="0" dirty="0"/>
              <a:t>9am - 5pm weekend and Bank Holidays </a:t>
            </a:r>
          </a:p>
          <a:p>
            <a:r>
              <a:rPr lang="en-US" sz="2200" i="0" u="none" strike="noStrike" baseline="0" dirty="0"/>
              <a:t>Acute sexual assault/abuse (within 21 days) </a:t>
            </a:r>
          </a:p>
          <a:p>
            <a:r>
              <a:rPr lang="en-US" sz="2200" i="0" u="none" strike="noStrike" baseline="0" dirty="0"/>
              <a:t>Non-recent assault/abuse (more than 21 days) </a:t>
            </a:r>
          </a:p>
          <a:p>
            <a:r>
              <a:rPr lang="en-US" sz="2200" i="0" u="none" strike="noStrike" baseline="0" dirty="0"/>
              <a:t>CYP up to the age of 18 </a:t>
            </a:r>
          </a:p>
          <a:p>
            <a:r>
              <a:rPr lang="en-US" sz="2200" i="0" u="none" strike="noStrike" baseline="0" dirty="0"/>
              <a:t>Adults with significant needs (e.g. learning disability) up to age 24 years </a:t>
            </a:r>
          </a:p>
          <a:p>
            <a:r>
              <a:rPr lang="en-US" sz="2200" i="0" u="none" strike="noStrike" baseline="0" dirty="0"/>
              <a:t>Young people 16-18 have a choice as to whether they access the CYP or adult services. If adult services are willing to see them. </a:t>
            </a:r>
          </a:p>
          <a:p>
            <a:endParaRPr lang="en-GB" sz="1800" b="0" i="0" u="none" strike="noStrike" baseline="0" dirty="0">
              <a:latin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9F8172C-5058-4DA3-A6DE-D979953DD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4324" y="26627"/>
            <a:ext cx="3532441" cy="1882054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669" end="3404.210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41125" y="6093220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EE4E9-1593-4AE6-9456-CD36B72DB1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60587" y="5684549"/>
            <a:ext cx="1731414" cy="11339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409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015" objId="4"/>
        <p14:stopEvt time="40053" objId="4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3455A3-D53D-4B50-B7E1-27017639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3200" dirty="0">
                <a:solidFill>
                  <a:srgbClr val="FFFFFF"/>
                </a:solidFill>
              </a:rPr>
              <a:t>Lincolnshire Paediatric Sexual Assault Referral Pathway 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151981AD-E561-4CE5-B48A-6A96C5E6DC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3999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" name="Picture 2" descr="See the source image">
            <a:extLst>
              <a:ext uri="{FF2B5EF4-FFF2-40B4-BE49-F238E27FC236}">
                <a16:creationId xmlns:a16="http://schemas.microsoft.com/office/drawing/2014/main" id="{3BC2E816-3B33-4402-ACB0-BE65E79AE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786" y="5785557"/>
            <a:ext cx="1430214" cy="93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872" end="3168.188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847385" y="615736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645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790" objId="3"/>
        <p14:stopEvt time="31850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1"/>
  <p:tag name="ISPRING_SCORM_RATE_SLIDES" val="1"/>
  <p:tag name="ISPRING_SCORM_PASSING_SCORE" val="100.000000"/>
  <p:tag name="ISPRING_ULTRA_SCORM_COURSE_ID" val="92AD0484-8087-4DA0-97AE-C824A5825623"/>
  <p:tag name="ISPRINGONLINEFOLDERID" val="0"/>
  <p:tag name="ISPRINGONLINEFOLDERPATH" val="Content List"/>
  <p:tag name="ISPRINGCLOUDFOLDERID" val="0"/>
  <p:tag name="ISPRINGCLOUDFOLDERPATH" val="Repository"/>
  <p:tag name="ISPRING_OUTPUT_FOLDER" val="G:\TRAINING\Trainers - Childrens\E-academy\Updates To Modules\PSARC"/>
  <p:tag name="ISPRING_FIRST_PUBLISH" val="1"/>
  <p:tag name="ARTICULATE_PROJECT_OPEN" val="0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Paediatric Sexual Assault Referral Pathway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585</Words>
  <Application>Microsoft Office PowerPoint</Application>
  <PresentationFormat>Widescreen</PresentationFormat>
  <Paragraphs>108</Paragraphs>
  <Slides>11</Slides>
  <Notes>11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Nottingham University Hospitals</vt:lpstr>
      <vt:lpstr>Queen’s Medical Centre- Nottingham  Serenity- Northampton</vt:lpstr>
      <vt:lpstr>Queens Medical Centre</vt:lpstr>
      <vt:lpstr>PowerPoint Presentation</vt:lpstr>
      <vt:lpstr>Professionals who support at EMCYPSAS</vt:lpstr>
      <vt:lpstr> The role of the Specialist Nurse </vt:lpstr>
      <vt:lpstr>Role of Crisis Support Worker </vt:lpstr>
      <vt:lpstr>Single Point of Access for Advice  Referral  0800 1830023  </vt:lpstr>
      <vt:lpstr>Lincolnshire Paediatric Sexual Assault Referral Pathway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Paediatric Sexual Assault Referral Pathway</dc:title>
  <dc:creator>Rachel Thomas-Friend</dc:creator>
  <cp:lastModifiedBy>Mandy Radley-Mitchell</cp:lastModifiedBy>
  <cp:revision>11</cp:revision>
  <dcterms:created xsi:type="dcterms:W3CDTF">2021-12-06T12:21:16Z</dcterms:created>
  <dcterms:modified xsi:type="dcterms:W3CDTF">2023-02-09T13:51:07Z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C826CE89-6C9F-45A3-AA28-E1B10113B411</vt:lpwstr>
  </property>
  <property fmtid="{D5CDD505-2E9C-101B-9397-08002B2CF9AE}" pid="3" name="ArticulatePath">
    <vt:lpwstr>Paediatric Sexual Assault Referral Clinic e-Learning</vt:lpwstr>
  </property>
</Properties>
</file>