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301" r:id="rId7"/>
    <p:sldId id="307" r:id="rId8"/>
    <p:sldId id="308" r:id="rId9"/>
    <p:sldId id="309" r:id="rId10"/>
    <p:sldId id="310"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4" autoAdjust="0"/>
    <p:restoredTop sz="94660"/>
  </p:normalViewPr>
  <p:slideViewPr>
    <p:cSldViewPr snapToGrid="0">
      <p:cViewPr varScale="1">
        <p:scale>
          <a:sx n="86" d="100"/>
          <a:sy n="86" d="100"/>
        </p:scale>
        <p:origin x="5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69CB-B673-DF21-AB4F-226E9970A1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011516-8F46-E3A7-BE74-8E1B12895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E62FB5-196A-0041-62C2-28892B1EA5B2}"/>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5" name="Footer Placeholder 4">
            <a:extLst>
              <a:ext uri="{FF2B5EF4-FFF2-40B4-BE49-F238E27FC236}">
                <a16:creationId xmlns:a16="http://schemas.microsoft.com/office/drawing/2014/main" id="{F9552F9A-654B-D7E6-6738-BDFA3CAB58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36055-52C0-7E3A-0F86-052EE7169CB6}"/>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280648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CF60-6622-4119-F8AC-5540491843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735FCB-6B63-F84E-EBDE-B4AE958FE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962DCF-E167-D1F5-CBF6-A88B8D5D9079}"/>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5" name="Footer Placeholder 4">
            <a:extLst>
              <a:ext uri="{FF2B5EF4-FFF2-40B4-BE49-F238E27FC236}">
                <a16:creationId xmlns:a16="http://schemas.microsoft.com/office/drawing/2014/main" id="{3DF7151B-261F-2BDE-6FF7-F0D786401C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F65FC3-F065-240C-5868-AE8ED34BBA3B}"/>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147189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4E148-C4D0-60ED-165C-BDC4F268EA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64A208-7DC2-E5FE-2227-74B062DB40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BDFEB7-B999-51DA-2D37-2C06842DC801}"/>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5" name="Footer Placeholder 4">
            <a:extLst>
              <a:ext uri="{FF2B5EF4-FFF2-40B4-BE49-F238E27FC236}">
                <a16:creationId xmlns:a16="http://schemas.microsoft.com/office/drawing/2014/main" id="{E1523340-52A3-889B-A9B9-3B2A0E2DB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A672FB-A275-A740-A0DA-57F86E3E6410}"/>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1602014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17F0-4B51-0AF8-4468-6053940F8C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E52D4-8C1A-00AB-B830-E02C095BD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7838A-4181-FD96-1258-D47369462A68}"/>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5" name="Footer Placeholder 4">
            <a:extLst>
              <a:ext uri="{FF2B5EF4-FFF2-40B4-BE49-F238E27FC236}">
                <a16:creationId xmlns:a16="http://schemas.microsoft.com/office/drawing/2014/main" id="{10BFA156-9C0F-FF0A-675D-FF220E43E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E45875-2DC7-B6DF-2ADC-F3089DC6CD85}"/>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124418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F138-703C-9B71-F1F1-3712B2899A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84B99B-629D-9FCF-5B74-D836BB292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9DD1C-5AB7-7144-E999-D179BBABA618}"/>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5" name="Footer Placeholder 4">
            <a:extLst>
              <a:ext uri="{FF2B5EF4-FFF2-40B4-BE49-F238E27FC236}">
                <a16:creationId xmlns:a16="http://schemas.microsoft.com/office/drawing/2014/main" id="{1B565BB8-7E08-AB63-935F-7ADF30C12A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0B4BD0-CAC0-E336-424B-ED5DF395C8DC}"/>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285094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F33A-D791-9022-2DE2-DAC858E8E8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37BBA9-BE3A-7754-1747-1A305C1A9F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9E6777-807C-D084-9E64-F4E98659AD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A4054B-EA8A-508D-EC78-4726C3E660B9}"/>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6" name="Footer Placeholder 5">
            <a:extLst>
              <a:ext uri="{FF2B5EF4-FFF2-40B4-BE49-F238E27FC236}">
                <a16:creationId xmlns:a16="http://schemas.microsoft.com/office/drawing/2014/main" id="{FBEDCE47-4EFF-49D6-E54C-E3EA2123D7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6207D6-C051-C6A8-1712-FB545C1A337F}"/>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38593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381C-E495-F8D1-7BF3-5344D3F2A5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C2D9C5-17B3-1D4D-0FE1-7BFD88F931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74B1F-A78B-8FBC-C1BD-23A2E3F4D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1AA4E-9250-19E9-8E0D-3B6EB3B7A4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56DF88-14F0-1961-2406-B54363F75D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BAFF6E-851A-C8E1-9718-FFF3C8FD36FF}"/>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8" name="Footer Placeholder 7">
            <a:extLst>
              <a:ext uri="{FF2B5EF4-FFF2-40B4-BE49-F238E27FC236}">
                <a16:creationId xmlns:a16="http://schemas.microsoft.com/office/drawing/2014/main" id="{72B43567-D1E0-8F38-43BE-1D6CE838D4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ABF391-5C1D-65A8-6324-603FB27DFB07}"/>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60454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3FDB-ABDB-01D9-EE66-B002B19FFD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DA5B39-D9FE-F624-CDCB-0F1B37FA9998}"/>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4" name="Footer Placeholder 3">
            <a:extLst>
              <a:ext uri="{FF2B5EF4-FFF2-40B4-BE49-F238E27FC236}">
                <a16:creationId xmlns:a16="http://schemas.microsoft.com/office/drawing/2014/main" id="{AEB939A7-45EB-D56E-1E0A-435B9E8C0D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87BE06-10D1-2D8B-EB4A-7BF03F985406}"/>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296375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DFBE5-BADA-A80A-AABE-FF27EBEE13C4}"/>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3" name="Footer Placeholder 2">
            <a:extLst>
              <a:ext uri="{FF2B5EF4-FFF2-40B4-BE49-F238E27FC236}">
                <a16:creationId xmlns:a16="http://schemas.microsoft.com/office/drawing/2014/main" id="{AF0DD508-1505-A13B-FC49-FDD0EBE76D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033544-1CCE-1273-97BA-060B9547378B}"/>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33125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52C4-D552-1A49-FC8D-078FDEB3BB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57BA8D-FCFD-6B9A-C078-C866907D96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2010D2-0FE1-FC86-5BF1-A0F91D500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33E50-76CD-4315-0823-AE8ADDE9541C}"/>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6" name="Footer Placeholder 5">
            <a:extLst>
              <a:ext uri="{FF2B5EF4-FFF2-40B4-BE49-F238E27FC236}">
                <a16:creationId xmlns:a16="http://schemas.microsoft.com/office/drawing/2014/main" id="{DB87524F-9E2C-7C3E-2627-C553D6F759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7D2-2CC6-E28C-B18E-F87E1C973BA5}"/>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142318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30E4D-FC90-89C6-AB27-65EAE5006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B2D765-1505-B099-AA26-E34A5BC1DA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F5F490-4F4A-7F30-438E-EF16B1322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3B56C-6B43-FAC3-CB9A-4297ACC5AF77}"/>
              </a:ext>
            </a:extLst>
          </p:cNvPr>
          <p:cNvSpPr>
            <a:spLocks noGrp="1"/>
          </p:cNvSpPr>
          <p:nvPr>
            <p:ph type="dt" sz="half" idx="10"/>
          </p:nvPr>
        </p:nvSpPr>
        <p:spPr/>
        <p:txBody>
          <a:bodyPr/>
          <a:lstStyle/>
          <a:p>
            <a:fld id="{6D206B65-3139-470C-B822-E52E3BF5C091}" type="datetimeFigureOut">
              <a:rPr lang="en-GB" smtClean="0"/>
              <a:t>25/11/2022</a:t>
            </a:fld>
            <a:endParaRPr lang="en-GB"/>
          </a:p>
        </p:txBody>
      </p:sp>
      <p:sp>
        <p:nvSpPr>
          <p:cNvPr id="6" name="Footer Placeholder 5">
            <a:extLst>
              <a:ext uri="{FF2B5EF4-FFF2-40B4-BE49-F238E27FC236}">
                <a16:creationId xmlns:a16="http://schemas.microsoft.com/office/drawing/2014/main" id="{0DC1DC18-1B3E-F259-8F9A-387E9B9903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FA9E1A-9D41-D97E-3059-728698A302B2}"/>
              </a:ext>
            </a:extLst>
          </p:cNvPr>
          <p:cNvSpPr>
            <a:spLocks noGrp="1"/>
          </p:cNvSpPr>
          <p:nvPr>
            <p:ph type="sldNum" sz="quarter" idx="12"/>
          </p:nvPr>
        </p:nvSpPr>
        <p:spPr/>
        <p:txBody>
          <a:bodyPr/>
          <a:lstStyle/>
          <a:p>
            <a:fld id="{CF70C702-91CA-4F12-85B4-CD4529AC3333}" type="slidenum">
              <a:rPr lang="en-GB" smtClean="0"/>
              <a:t>‹#›</a:t>
            </a:fld>
            <a:endParaRPr lang="en-GB"/>
          </a:p>
        </p:txBody>
      </p:sp>
    </p:spTree>
    <p:extLst>
      <p:ext uri="{BB962C8B-B14F-4D97-AF65-F5344CB8AC3E}">
        <p14:creationId xmlns:p14="http://schemas.microsoft.com/office/powerpoint/2010/main" val="5465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982960-35B5-6311-2AD7-37B1D997C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D6DD57-905C-834C-FBA5-5CAA98E6B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14558E-7D40-C328-EBC6-02D70C2B7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06B65-3139-470C-B822-E52E3BF5C091}" type="datetimeFigureOut">
              <a:rPr lang="en-GB" smtClean="0"/>
              <a:t>25/11/2022</a:t>
            </a:fld>
            <a:endParaRPr lang="en-GB"/>
          </a:p>
        </p:txBody>
      </p:sp>
      <p:sp>
        <p:nvSpPr>
          <p:cNvPr id="5" name="Footer Placeholder 4">
            <a:extLst>
              <a:ext uri="{FF2B5EF4-FFF2-40B4-BE49-F238E27FC236}">
                <a16:creationId xmlns:a16="http://schemas.microsoft.com/office/drawing/2014/main" id="{CC786C25-D4B2-82EC-45FF-F6F068B3A2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7E78D3-DB67-825F-1742-B3A507D98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0C702-91CA-4F12-85B4-CD4529AC3333}" type="slidenum">
              <a:rPr lang="en-GB" smtClean="0"/>
              <a:t>‹#›</a:t>
            </a:fld>
            <a:endParaRPr lang="en-GB"/>
          </a:p>
        </p:txBody>
      </p:sp>
    </p:spTree>
    <p:extLst>
      <p:ext uri="{BB962C8B-B14F-4D97-AF65-F5344CB8AC3E}">
        <p14:creationId xmlns:p14="http://schemas.microsoft.com/office/powerpoint/2010/main" val="3224066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traveltraining@southglos.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southglos.gov.uk/documents/Blackhorse-House-leaflet-20-June-2018.pdf"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3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3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FE914-6E4A-EE41-0DDB-D3FA1442E328}"/>
              </a:ext>
            </a:extLst>
          </p:cNvPr>
          <p:cNvSpPr>
            <a:spLocks noGrp="1"/>
          </p:cNvSpPr>
          <p:nvPr>
            <p:ph type="ctrTitle"/>
          </p:nvPr>
        </p:nvSpPr>
        <p:spPr>
          <a:xfrm>
            <a:off x="1285241" y="1008993"/>
            <a:ext cx="9231410" cy="3542045"/>
          </a:xfrm>
        </p:spPr>
        <p:txBody>
          <a:bodyPr anchor="b">
            <a:normAutofit/>
          </a:bodyPr>
          <a:lstStyle/>
          <a:p>
            <a:pPr algn="l"/>
            <a:r>
              <a:rPr lang="en-GB" sz="7200"/>
              <a:t>South Gloucestershire's Preparing for Adulthood Team</a:t>
            </a:r>
          </a:p>
        </p:txBody>
      </p:sp>
      <p:sp>
        <p:nvSpPr>
          <p:cNvPr id="3" name="Subtitle 2">
            <a:extLst>
              <a:ext uri="{FF2B5EF4-FFF2-40B4-BE49-F238E27FC236}">
                <a16:creationId xmlns:a16="http://schemas.microsoft.com/office/drawing/2014/main" id="{335D03AA-EE20-CB2B-28B1-01D7FEFE0E5A}"/>
              </a:ext>
            </a:extLst>
          </p:cNvPr>
          <p:cNvSpPr>
            <a:spLocks noGrp="1"/>
          </p:cNvSpPr>
          <p:nvPr>
            <p:ph type="subTitle" idx="1"/>
          </p:nvPr>
        </p:nvSpPr>
        <p:spPr>
          <a:xfrm>
            <a:off x="1285241" y="4582814"/>
            <a:ext cx="7132335" cy="1312657"/>
          </a:xfrm>
        </p:spPr>
        <p:txBody>
          <a:bodyPr anchor="t">
            <a:normAutofit/>
          </a:bodyPr>
          <a:lstStyle/>
          <a:p>
            <a:pPr algn="l"/>
            <a:r>
              <a:rPr lang="en-GB" sz="1700" dirty="0"/>
              <a:t>(formally known as the Transitions Team)</a:t>
            </a:r>
          </a:p>
          <a:p>
            <a:pPr algn="l"/>
            <a:endParaRPr lang="en-GB" sz="1700" dirty="0"/>
          </a:p>
        </p:txBody>
      </p:sp>
    </p:spTree>
    <p:extLst>
      <p:ext uri="{BB962C8B-B14F-4D97-AF65-F5344CB8AC3E}">
        <p14:creationId xmlns:p14="http://schemas.microsoft.com/office/powerpoint/2010/main" val="267756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8AD39C-52A2-B134-8A58-F07E3CA0FBC5}"/>
              </a:ext>
            </a:extLst>
          </p:cNvPr>
          <p:cNvSpPr>
            <a:spLocks noGrp="1"/>
          </p:cNvSpPr>
          <p:nvPr>
            <p:ph type="title"/>
          </p:nvPr>
        </p:nvSpPr>
        <p:spPr>
          <a:xfrm>
            <a:off x="1285240" y="1050596"/>
            <a:ext cx="8074815" cy="926514"/>
          </a:xfrm>
        </p:spPr>
        <p:txBody>
          <a:bodyPr anchor="ctr">
            <a:normAutofit/>
          </a:bodyPr>
          <a:lstStyle/>
          <a:p>
            <a:r>
              <a:rPr lang="en-GB" dirty="0"/>
              <a:t>Process to access travel training</a:t>
            </a:r>
          </a:p>
        </p:txBody>
      </p:sp>
      <p:sp>
        <p:nvSpPr>
          <p:cNvPr id="3" name="Content Placeholder 2">
            <a:extLst>
              <a:ext uri="{FF2B5EF4-FFF2-40B4-BE49-F238E27FC236}">
                <a16:creationId xmlns:a16="http://schemas.microsoft.com/office/drawing/2014/main" id="{13CF4047-E84F-B200-5D77-5841A7CC2647}"/>
              </a:ext>
            </a:extLst>
          </p:cNvPr>
          <p:cNvSpPr>
            <a:spLocks noGrp="1"/>
          </p:cNvSpPr>
          <p:nvPr>
            <p:ph idx="1"/>
          </p:nvPr>
        </p:nvSpPr>
        <p:spPr>
          <a:xfrm>
            <a:off x="1285240" y="1828800"/>
            <a:ext cx="8074815" cy="3941065"/>
          </a:xfrm>
        </p:spPr>
        <p:txBody>
          <a:bodyPr anchor="t">
            <a:normAutofit lnSpcReduction="10000"/>
          </a:bodyPr>
          <a:lstStyle/>
          <a:p>
            <a:r>
              <a:rPr lang="en-GB" sz="2400" dirty="0"/>
              <a:t>Referrals for travel training can be made via self-referral or by  schools, Social Workers, SEND Team, PFA Team. </a:t>
            </a:r>
          </a:p>
          <a:p>
            <a:r>
              <a:rPr lang="en-GB" sz="2400" dirty="0"/>
              <a:t>The Travel Training Coordinator will arrange a meeting to discuss travel training with the young person and their parent/carer and gather necessary information relating to young persons needs. </a:t>
            </a:r>
          </a:p>
          <a:p>
            <a:r>
              <a:rPr lang="en-GB" sz="2400" dirty="0"/>
              <a:t>A Transition Assistant will introduce themselves to the young person and plan the first session. </a:t>
            </a:r>
          </a:p>
          <a:p>
            <a:r>
              <a:rPr lang="en-GB" sz="2400" dirty="0"/>
              <a:t>If travel training is deemed not to be appropriate, this will be recorded</a:t>
            </a:r>
          </a:p>
          <a:p>
            <a:r>
              <a:rPr lang="en-GB" sz="2400" dirty="0"/>
              <a:t>Contact: </a:t>
            </a:r>
            <a:r>
              <a:rPr lang="en-GB" sz="2400" dirty="0">
                <a:hlinkClick r:id="rId2"/>
              </a:rPr>
              <a:t>traveltraining@southglos.gov.uk</a:t>
            </a:r>
            <a:r>
              <a:rPr lang="en-GB" sz="2400" dirty="0"/>
              <a:t> </a:t>
            </a:r>
          </a:p>
          <a:p>
            <a:endParaRPr lang="en-GB" sz="1700" dirty="0"/>
          </a:p>
        </p:txBody>
      </p:sp>
    </p:spTree>
    <p:extLst>
      <p:ext uri="{BB962C8B-B14F-4D97-AF65-F5344CB8AC3E}">
        <p14:creationId xmlns:p14="http://schemas.microsoft.com/office/powerpoint/2010/main" val="38638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83FE2-A820-47C4-C361-D62B844D7DF2}"/>
              </a:ext>
            </a:extLst>
          </p:cNvPr>
          <p:cNvSpPr>
            <a:spLocks noGrp="1"/>
          </p:cNvSpPr>
          <p:nvPr>
            <p:ph type="title"/>
          </p:nvPr>
        </p:nvSpPr>
        <p:spPr>
          <a:xfrm>
            <a:off x="1285239" y="726539"/>
            <a:ext cx="8074815" cy="835355"/>
          </a:xfrm>
        </p:spPr>
        <p:txBody>
          <a:bodyPr anchor="ctr">
            <a:normAutofit/>
          </a:bodyPr>
          <a:lstStyle/>
          <a:p>
            <a:r>
              <a:rPr lang="en-GB" dirty="0"/>
              <a:t>Context</a:t>
            </a:r>
          </a:p>
        </p:txBody>
      </p:sp>
      <p:sp>
        <p:nvSpPr>
          <p:cNvPr id="28" name="Content Placeholder 2">
            <a:extLst>
              <a:ext uri="{FF2B5EF4-FFF2-40B4-BE49-F238E27FC236}">
                <a16:creationId xmlns:a16="http://schemas.microsoft.com/office/drawing/2014/main" id="{FAE91998-110E-967D-948C-90D7A2867D16}"/>
              </a:ext>
            </a:extLst>
          </p:cNvPr>
          <p:cNvSpPr>
            <a:spLocks noGrp="1"/>
          </p:cNvSpPr>
          <p:nvPr>
            <p:ph idx="1"/>
          </p:nvPr>
        </p:nvSpPr>
        <p:spPr>
          <a:xfrm>
            <a:off x="1066164" y="1238250"/>
            <a:ext cx="9258936" cy="4893211"/>
          </a:xfrm>
        </p:spPr>
        <p:txBody>
          <a:bodyPr anchor="t">
            <a:normAutofit fontScale="92500" lnSpcReduction="20000"/>
          </a:bodyPr>
          <a:lstStyle/>
          <a:p>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p>
            <a:r>
              <a:rPr lang="en-GB" sz="2600" dirty="0">
                <a:effectLst/>
                <a:ea typeface="Calibri" panose="020F0502020204030204" pitchFamily="34" charset="0"/>
                <a:cs typeface="Times New Roman" panose="02020603050405020304" pitchFamily="18" charset="0"/>
              </a:rPr>
              <a:t>PFA Team sits within Integrated Children’s Services, embedded within the 0-25 social care service, which consists of; a 0-18 disability </a:t>
            </a:r>
            <a:r>
              <a:rPr lang="en-GB" sz="2600" dirty="0" err="1">
                <a:effectLst/>
                <a:ea typeface="Calibri" panose="020F0502020204030204" pitchFamily="34" charset="0"/>
                <a:cs typeface="Times New Roman" panose="02020603050405020304" pitchFamily="18" charset="0"/>
              </a:rPr>
              <a:t>childrens</a:t>
            </a:r>
            <a:r>
              <a:rPr lang="en-GB" sz="2600" dirty="0">
                <a:effectLst/>
                <a:ea typeface="Calibri" panose="020F0502020204030204" pitchFamily="34" charset="0"/>
                <a:cs typeface="Times New Roman" panose="02020603050405020304" pitchFamily="18" charset="0"/>
              </a:rPr>
              <a:t> and </a:t>
            </a:r>
            <a:r>
              <a:rPr lang="en-GB" sz="2600" dirty="0">
                <a:ea typeface="Calibri" panose="020F0502020204030204" pitchFamily="34" charset="0"/>
                <a:cs typeface="Times New Roman" panose="02020603050405020304" pitchFamily="18" charset="0"/>
              </a:rPr>
              <a:t>a 16-25 </a:t>
            </a:r>
            <a:r>
              <a:rPr lang="en-GB" sz="2600" dirty="0">
                <a:effectLst/>
                <a:ea typeface="Calibri" panose="020F0502020204030204" pitchFamily="34" charset="0"/>
                <a:cs typeface="Times New Roman" panose="02020603050405020304" pitchFamily="18" charset="0"/>
              </a:rPr>
              <a:t>adults disability team with a smaller Occupational Therapy Service 0-18.</a:t>
            </a:r>
          </a:p>
          <a:p>
            <a:r>
              <a:rPr lang="en-GB" sz="2600" dirty="0">
                <a:ea typeface="Calibri" panose="020F0502020204030204" pitchFamily="34" charset="0"/>
                <a:cs typeface="Times New Roman" panose="02020603050405020304" pitchFamily="18" charset="0"/>
              </a:rPr>
              <a:t>The team take referrals on an ‘enquiry form,’ from social care colleagues across S Glos. CAH (</a:t>
            </a:r>
            <a:r>
              <a:rPr lang="en-GB" sz="2600" dirty="0" err="1">
                <a:ea typeface="Calibri" panose="020F0502020204030204" pitchFamily="34" charset="0"/>
                <a:cs typeface="Times New Roman" panose="02020603050405020304" pitchFamily="18" charset="0"/>
              </a:rPr>
              <a:t>Childrens</a:t>
            </a:r>
            <a:r>
              <a:rPr lang="en-GB" sz="2600" dirty="0">
                <a:ea typeface="Calibri" panose="020F0502020204030204" pitchFamily="34" charset="0"/>
                <a:cs typeface="Times New Roman" panose="02020603050405020304" pitchFamily="18" charset="0"/>
              </a:rPr>
              <a:t> 'Adults and Health) Dept and/or schools/colleges/SEND Team when a young person has an EHCP, from year 8/9 up to the age of 25 years.</a:t>
            </a:r>
          </a:p>
          <a:p>
            <a:r>
              <a:rPr lang="en-GB" sz="2600" dirty="0">
                <a:effectLst/>
                <a:ea typeface="Calibri" panose="020F0502020204030204" pitchFamily="34" charset="0"/>
                <a:cs typeface="Times New Roman" panose="02020603050405020304" pitchFamily="18" charset="0"/>
              </a:rPr>
              <a:t>There has to be either/or, as we do not take self referrals</a:t>
            </a:r>
            <a:r>
              <a:rPr lang="en-GB" sz="2600" dirty="0">
                <a:ea typeface="Calibri" panose="020F0502020204030204" pitchFamily="34" charset="0"/>
                <a:cs typeface="Times New Roman" panose="02020603050405020304" pitchFamily="18" charset="0"/>
              </a:rPr>
              <a:t>.</a:t>
            </a:r>
            <a:endParaRPr lang="en-GB" sz="2600" dirty="0">
              <a:effectLst/>
              <a:ea typeface="Calibri" panose="020F0502020204030204" pitchFamily="34" charset="0"/>
              <a:cs typeface="Times New Roman" panose="02020603050405020304" pitchFamily="18" charset="0"/>
            </a:endParaRPr>
          </a:p>
          <a:p>
            <a:r>
              <a:rPr lang="en-GB" sz="2600" dirty="0">
                <a:ea typeface="Calibri" panose="020F0502020204030204" pitchFamily="34" charset="0"/>
                <a:cs typeface="Times New Roman" panose="02020603050405020304" pitchFamily="18" charset="0"/>
              </a:rPr>
              <a:t>The enquiry form needs to identify which destination or outcome is required in maximising the best potential for the young person</a:t>
            </a:r>
          </a:p>
          <a:p>
            <a:r>
              <a:rPr lang="en-GB" sz="2600" dirty="0">
                <a:ea typeface="Calibri" panose="020F0502020204030204" pitchFamily="34" charset="0"/>
                <a:cs typeface="Times New Roman" panose="02020603050405020304" pitchFamily="18" charset="0"/>
              </a:rPr>
              <a:t>We are a short term service of up to 26 weeks.</a:t>
            </a:r>
          </a:p>
          <a:p>
            <a:r>
              <a:rPr lang="en-GB" sz="2600" dirty="0">
                <a:ea typeface="Calibri" panose="020F0502020204030204" pitchFamily="34" charset="0"/>
                <a:cs typeface="Times New Roman" panose="02020603050405020304" pitchFamily="18" charset="0"/>
              </a:rPr>
              <a:t>We listen to young peoples’ aspirations and advocate and signpost to enable young people to be the best version of their self.</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Tree>
    <p:extLst>
      <p:ext uri="{BB962C8B-B14F-4D97-AF65-F5344CB8AC3E}">
        <p14:creationId xmlns:p14="http://schemas.microsoft.com/office/powerpoint/2010/main" val="402320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9B9016-9F45-5958-BF4D-B0F9F996F52D}"/>
              </a:ext>
            </a:extLst>
          </p:cNvPr>
          <p:cNvSpPr>
            <a:spLocks noGrp="1"/>
          </p:cNvSpPr>
          <p:nvPr>
            <p:ph type="title"/>
          </p:nvPr>
        </p:nvSpPr>
        <p:spPr>
          <a:xfrm>
            <a:off x="686834" y="1153572"/>
            <a:ext cx="3200400" cy="4461163"/>
          </a:xfrm>
        </p:spPr>
        <p:txBody>
          <a:bodyPr>
            <a:normAutofit/>
          </a:bodyPr>
          <a:lstStyle/>
          <a:p>
            <a:r>
              <a:rPr lang="en-GB">
                <a:solidFill>
                  <a:srgbClr val="FFFFFF"/>
                </a:solidFill>
              </a:rPr>
              <a:t>Purpose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60BF2F-A54E-8296-9063-772BFD754A44}"/>
              </a:ext>
            </a:extLst>
          </p:cNvPr>
          <p:cNvSpPr>
            <a:spLocks noGrp="1"/>
          </p:cNvSpPr>
          <p:nvPr>
            <p:ph idx="1"/>
          </p:nvPr>
        </p:nvSpPr>
        <p:spPr>
          <a:xfrm>
            <a:off x="4447308" y="591344"/>
            <a:ext cx="6906491" cy="5585619"/>
          </a:xfrm>
        </p:spPr>
        <p:txBody>
          <a:bodyPr anchor="ctr">
            <a:normAutofit/>
          </a:bodyPr>
          <a:lstStyle/>
          <a:p>
            <a:r>
              <a:rPr lang="en-GB" sz="2600" dirty="0"/>
              <a:t>To help facilitate and support young people, their families, partner organisations, providers and communities to find solutions that enable young people to continue to live at home or independently within their community whilst supporting the Local First Framework.</a:t>
            </a:r>
          </a:p>
          <a:p>
            <a:r>
              <a:rPr lang="en-GB" sz="2600" dirty="0"/>
              <a:t>We are outcome focused in our approach; therefore there needs to be an identified goal.</a:t>
            </a:r>
          </a:p>
          <a:p>
            <a:r>
              <a:rPr lang="en-GB" sz="2600" dirty="0"/>
              <a:t>In working directly with young people to include them within their community we utilise local resources to avoid the need for social care involvement until essential.</a:t>
            </a:r>
          </a:p>
          <a:p>
            <a:r>
              <a:rPr lang="en-GB" sz="2600" dirty="0"/>
              <a:t>Young people to feel listened to.</a:t>
            </a:r>
          </a:p>
        </p:txBody>
      </p:sp>
    </p:spTree>
    <p:extLst>
      <p:ext uri="{BB962C8B-B14F-4D97-AF65-F5344CB8AC3E}">
        <p14:creationId xmlns:p14="http://schemas.microsoft.com/office/powerpoint/2010/main" val="154609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F30084-8793-FB20-9F82-8CA80235355A}"/>
              </a:ext>
            </a:extLst>
          </p:cNvPr>
          <p:cNvSpPr>
            <a:spLocks noGrp="1"/>
          </p:cNvSpPr>
          <p:nvPr>
            <p:ph type="title"/>
          </p:nvPr>
        </p:nvSpPr>
        <p:spPr>
          <a:xfrm>
            <a:off x="838200" y="365125"/>
            <a:ext cx="10515600" cy="1325563"/>
          </a:xfrm>
        </p:spPr>
        <p:txBody>
          <a:bodyPr>
            <a:normAutofit/>
          </a:bodyPr>
          <a:lstStyle/>
          <a:p>
            <a:r>
              <a:rPr lang="en-GB" dirty="0"/>
              <a:t>What we do: Direct and Indirect and work and attend targeted EHCP Reviews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4BCD13-0198-4ECB-FD6D-22601D8BAC3C}"/>
              </a:ext>
            </a:extLst>
          </p:cNvPr>
          <p:cNvSpPr>
            <a:spLocks noGrp="1"/>
          </p:cNvSpPr>
          <p:nvPr>
            <p:ph idx="1"/>
          </p:nvPr>
        </p:nvSpPr>
        <p:spPr>
          <a:xfrm>
            <a:off x="838200" y="1825625"/>
            <a:ext cx="10515600" cy="4351338"/>
          </a:xfrm>
        </p:spPr>
        <p:txBody>
          <a:bodyPr>
            <a:noAutofit/>
          </a:bodyPr>
          <a:lstStyle/>
          <a:p>
            <a:r>
              <a:rPr lang="en-GB" sz="2400" dirty="0"/>
              <a:t>The Team provide three specific areas of work:</a:t>
            </a:r>
          </a:p>
          <a:p>
            <a:r>
              <a:rPr lang="en-GB" sz="2400" b="1" dirty="0"/>
              <a:t>Direct work: </a:t>
            </a:r>
            <a:r>
              <a:rPr lang="en-GB" sz="2400" dirty="0"/>
              <a:t>where the team will work on a 1-1 basis with the individual to prepare for transition.</a:t>
            </a:r>
          </a:p>
          <a:p>
            <a:r>
              <a:rPr lang="en-GB" sz="2400" dirty="0"/>
              <a:t>Direct work includes travel training to build the skills and confidence to travel independently. Sharon, our Travel coordinator, will provide more information.</a:t>
            </a:r>
          </a:p>
          <a:p>
            <a:r>
              <a:rPr lang="en-GB" sz="2400" b="1" dirty="0"/>
              <a:t>Indirect work: </a:t>
            </a:r>
            <a:r>
              <a:rPr lang="en-GB" sz="2400" dirty="0"/>
              <a:t>where the team will work within an educational setting or with a professional, providing transition knowledge to ensure clear, achievable and sustainable outcomes are agreed. </a:t>
            </a:r>
          </a:p>
          <a:p>
            <a:r>
              <a:rPr lang="en-GB" sz="2400" b="1" dirty="0"/>
              <a:t>Reviews</a:t>
            </a:r>
            <a:r>
              <a:rPr lang="en-GB" sz="2400" dirty="0"/>
              <a:t> - where the team will attend the young persons annual review from year 8/9 to provide indirect advice and guidance around transition and identifying outcomes and promoting the local offer </a:t>
            </a:r>
          </a:p>
          <a:p>
            <a:r>
              <a:rPr lang="en-GB" sz="2400" dirty="0"/>
              <a:t>We work with our social care colleagues, especially the 16-25 team, in a strength based and person centred approach when we have consent. </a:t>
            </a:r>
          </a:p>
        </p:txBody>
      </p:sp>
    </p:spTree>
    <p:extLst>
      <p:ext uri="{BB962C8B-B14F-4D97-AF65-F5344CB8AC3E}">
        <p14:creationId xmlns:p14="http://schemas.microsoft.com/office/powerpoint/2010/main" val="652838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09135" y="1035490"/>
            <a:ext cx="8643074" cy="3957256"/>
          </a:xfrm>
        </p:spPr>
        <p:txBody>
          <a:bodyPr>
            <a:noAutofit/>
          </a:bodyPr>
          <a:lstStyle/>
          <a:p>
            <a:r>
              <a:rPr lang="en-GB" sz="2400" dirty="0"/>
              <a:t>Working across four areas the team help young people:</a:t>
            </a:r>
          </a:p>
          <a:p>
            <a:pPr lvl="0"/>
            <a:r>
              <a:rPr lang="en-GB" sz="2400" dirty="0"/>
              <a:t>gain skills and </a:t>
            </a:r>
            <a:r>
              <a:rPr lang="en-GB" sz="2400" b="1" dirty="0"/>
              <a:t>prepare for further education, employment, training</a:t>
            </a:r>
            <a:r>
              <a:rPr lang="en-GB" sz="2400" dirty="0"/>
              <a:t> or volunteer work,</a:t>
            </a:r>
          </a:p>
          <a:p>
            <a:pPr lvl="0"/>
            <a:r>
              <a:rPr lang="en-GB" sz="2400" dirty="0"/>
              <a:t>help young people be part of their </a:t>
            </a:r>
            <a:r>
              <a:rPr lang="en-GB" sz="2400" b="1" dirty="0"/>
              <a:t>communities</a:t>
            </a:r>
            <a:r>
              <a:rPr lang="en-GB" sz="2400" dirty="0"/>
              <a:t> and build </a:t>
            </a:r>
            <a:r>
              <a:rPr lang="en-GB" sz="2400" b="1" dirty="0"/>
              <a:t>friendships - travel training </a:t>
            </a:r>
            <a:r>
              <a:rPr lang="en-GB" sz="2400" dirty="0"/>
              <a:t>is embedded in this pathway.</a:t>
            </a:r>
          </a:p>
          <a:p>
            <a:pPr lvl="0"/>
            <a:r>
              <a:rPr lang="en-GB" sz="2400" dirty="0"/>
              <a:t>guide and support young people to develop </a:t>
            </a:r>
            <a:r>
              <a:rPr lang="en-GB" sz="2400" b="1" dirty="0"/>
              <a:t>independent skills </a:t>
            </a:r>
            <a:r>
              <a:rPr lang="en-GB" sz="2400" dirty="0"/>
              <a:t>and maintain/seek new </a:t>
            </a:r>
            <a:r>
              <a:rPr lang="en-GB" sz="2400" b="1" dirty="0"/>
              <a:t>accommodation</a:t>
            </a:r>
            <a:r>
              <a:rPr lang="en-GB" sz="2400" dirty="0"/>
              <a:t> options.</a:t>
            </a:r>
          </a:p>
          <a:p>
            <a:pPr lvl="0"/>
            <a:r>
              <a:rPr lang="en-GB" sz="2400" dirty="0"/>
              <a:t>guide young people to </a:t>
            </a:r>
            <a:r>
              <a:rPr lang="en-GB" sz="2400" b="1" dirty="0"/>
              <a:t>staying safe, </a:t>
            </a:r>
            <a:r>
              <a:rPr lang="en-GB" sz="2400" dirty="0"/>
              <a:t>maintain</a:t>
            </a:r>
            <a:r>
              <a:rPr lang="en-GB" sz="2400" b="1" dirty="0"/>
              <a:t> wellbeing, </a:t>
            </a:r>
            <a:r>
              <a:rPr lang="en-GB" sz="2400" dirty="0"/>
              <a:t>remain </a:t>
            </a:r>
            <a:r>
              <a:rPr lang="en-GB" sz="2400" b="1" dirty="0"/>
              <a:t>healthy</a:t>
            </a:r>
            <a:r>
              <a:rPr lang="en-GB" sz="2400" dirty="0"/>
              <a:t> and connected into health services where appropriate. </a:t>
            </a:r>
          </a:p>
          <a:p>
            <a:pPr lvl="0"/>
            <a:endParaRPr lang="en-GB" sz="2400" dirty="0"/>
          </a:p>
        </p:txBody>
      </p:sp>
      <p:sp>
        <p:nvSpPr>
          <p:cNvPr id="2" name="Rectangle 1"/>
          <p:cNvSpPr/>
          <p:nvPr/>
        </p:nvSpPr>
        <p:spPr>
          <a:xfrm>
            <a:off x="-1634502" y="306087"/>
            <a:ext cx="14058912" cy="461665"/>
          </a:xfrm>
          <a:prstGeom prst="rect">
            <a:avLst/>
          </a:prstGeom>
        </p:spPr>
        <p:txBody>
          <a:bodyPr wrap="square">
            <a:spAutoFit/>
          </a:bodyPr>
          <a:lstStyle/>
          <a:p>
            <a:pPr algn="ctr"/>
            <a:r>
              <a:rPr lang="en-GB" sz="2400" b="1" dirty="0"/>
              <a:t>               What we do and offer-supported by our Transition booklets</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6186" b="7326"/>
          <a:stretch/>
        </p:blipFill>
        <p:spPr>
          <a:xfrm>
            <a:off x="10316211" y="130012"/>
            <a:ext cx="1478844" cy="1866507"/>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918" y="5217940"/>
            <a:ext cx="1655670" cy="101277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371" y="4775544"/>
            <a:ext cx="3453736" cy="1455174"/>
          </a:xfrm>
          <a:prstGeom prst="rect">
            <a:avLst/>
          </a:prstGeom>
        </p:spPr>
      </p:pic>
      <p:pic>
        <p:nvPicPr>
          <p:cNvPr id="6" name="Picture 5">
            <a:extLst>
              <a:ext uri="{FF2B5EF4-FFF2-40B4-BE49-F238E27FC236}">
                <a16:creationId xmlns:a16="http://schemas.microsoft.com/office/drawing/2014/main" id="{1D46E7B1-65A4-E24A-6341-8BF79A4F02D6}"/>
              </a:ext>
            </a:extLst>
          </p:cNvPr>
          <p:cNvPicPr>
            <a:picLocks noChangeAspect="1"/>
          </p:cNvPicPr>
          <p:nvPr/>
        </p:nvPicPr>
        <p:blipFill rotWithShape="1">
          <a:blip r:embed="rId5"/>
          <a:srcRect l="56218" t="16863" r="32025" b="36420"/>
          <a:stretch/>
        </p:blipFill>
        <p:spPr>
          <a:xfrm>
            <a:off x="107414" y="914690"/>
            <a:ext cx="1594308" cy="2324055"/>
          </a:xfrm>
          <a:prstGeom prst="rect">
            <a:avLst/>
          </a:prstGeom>
        </p:spPr>
      </p:pic>
      <p:pic>
        <p:nvPicPr>
          <p:cNvPr id="8" name="Picture 7">
            <a:extLst>
              <a:ext uri="{FF2B5EF4-FFF2-40B4-BE49-F238E27FC236}">
                <a16:creationId xmlns:a16="http://schemas.microsoft.com/office/drawing/2014/main" id="{B052DF57-AB28-3F4A-DBA1-5793290C5163}"/>
              </a:ext>
            </a:extLst>
          </p:cNvPr>
          <p:cNvPicPr>
            <a:picLocks noChangeAspect="1"/>
          </p:cNvPicPr>
          <p:nvPr/>
        </p:nvPicPr>
        <p:blipFill rotWithShape="1">
          <a:blip r:embed="rId6"/>
          <a:srcRect l="41440" t="21973" r="41969" b="15038"/>
          <a:stretch/>
        </p:blipFill>
        <p:spPr>
          <a:xfrm>
            <a:off x="11999" y="4154675"/>
            <a:ext cx="1909165" cy="2659080"/>
          </a:xfrm>
          <a:prstGeom prst="rect">
            <a:avLst/>
          </a:prstGeom>
        </p:spPr>
      </p:pic>
      <p:pic>
        <p:nvPicPr>
          <p:cNvPr id="10" name="Picture 9">
            <a:extLst>
              <a:ext uri="{FF2B5EF4-FFF2-40B4-BE49-F238E27FC236}">
                <a16:creationId xmlns:a16="http://schemas.microsoft.com/office/drawing/2014/main" id="{96202C34-E2F2-E766-1073-306457EADFAE}"/>
              </a:ext>
            </a:extLst>
          </p:cNvPr>
          <p:cNvPicPr>
            <a:picLocks noChangeAspect="1"/>
          </p:cNvPicPr>
          <p:nvPr/>
        </p:nvPicPr>
        <p:blipFill rotWithShape="1">
          <a:blip r:embed="rId7"/>
          <a:srcRect l="42980" t="26390" r="42909" b="14816"/>
          <a:stretch/>
        </p:blipFill>
        <p:spPr>
          <a:xfrm>
            <a:off x="10350883" y="2056913"/>
            <a:ext cx="1545498" cy="2363663"/>
          </a:xfrm>
          <a:prstGeom prst="rect">
            <a:avLst/>
          </a:prstGeom>
        </p:spPr>
      </p:pic>
      <p:pic>
        <p:nvPicPr>
          <p:cNvPr id="13" name="Picture 12">
            <a:extLst>
              <a:ext uri="{FF2B5EF4-FFF2-40B4-BE49-F238E27FC236}">
                <a16:creationId xmlns:a16="http://schemas.microsoft.com/office/drawing/2014/main" id="{CC369C5D-5A1F-C9E8-09D9-0AC5417B67F4}"/>
              </a:ext>
            </a:extLst>
          </p:cNvPr>
          <p:cNvPicPr>
            <a:picLocks noChangeAspect="1"/>
          </p:cNvPicPr>
          <p:nvPr/>
        </p:nvPicPr>
        <p:blipFill rotWithShape="1">
          <a:blip r:embed="rId8"/>
          <a:srcRect l="42045" t="26517" r="43137" b="19117"/>
          <a:stretch/>
        </p:blipFill>
        <p:spPr>
          <a:xfrm>
            <a:off x="10382865" y="4541364"/>
            <a:ext cx="1660360" cy="2250976"/>
          </a:xfrm>
          <a:prstGeom prst="rect">
            <a:avLst/>
          </a:prstGeom>
        </p:spPr>
      </p:pic>
    </p:spTree>
    <p:extLst>
      <p:ext uri="{BB962C8B-B14F-4D97-AF65-F5344CB8AC3E}">
        <p14:creationId xmlns:p14="http://schemas.microsoft.com/office/powerpoint/2010/main" val="412650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474" y="745068"/>
            <a:ext cx="10432026" cy="4985528"/>
          </a:xfrm>
        </p:spPr>
        <p:txBody>
          <a:bodyPr>
            <a:noAutofit/>
          </a:bodyPr>
          <a:lstStyle/>
          <a:p>
            <a:pPr marL="0" indent="0">
              <a:buNone/>
            </a:pPr>
            <a:r>
              <a:rPr lang="en-GB" sz="2400" dirty="0"/>
              <a:t>For young people without social care involvement but with social care needs we use a Transition Assessment to map their needs against our Pathways, at age 15 and 17 ½, as a transitions document. </a:t>
            </a:r>
          </a:p>
          <a:p>
            <a:pPr marL="0" indent="0">
              <a:buNone/>
            </a:pPr>
            <a:r>
              <a:rPr lang="en-GB" sz="2400" dirty="0"/>
              <a:t>PFA is a Steering group member of the Moving On project (Blackhorse House supported living) </a:t>
            </a:r>
            <a:r>
              <a:rPr lang="en-GB" sz="2400" b="1" dirty="0">
                <a:solidFill>
                  <a:srgbClr val="002060"/>
                </a:solidFill>
              </a:rPr>
              <a:t>         </a:t>
            </a:r>
            <a:r>
              <a:rPr lang="en-GB" sz="1600" dirty="0">
                <a:solidFill>
                  <a:srgbClr val="002060"/>
                </a:solidFill>
                <a:hlinkClick r:id="rId2"/>
              </a:rPr>
              <a:t>http://www.southglos.gov.uk//documents/Blackhorse-House-leaflet-20-June-2018.pdf</a:t>
            </a:r>
            <a:endParaRPr lang="en-GB" sz="1600" dirty="0">
              <a:solidFill>
                <a:srgbClr val="002060"/>
              </a:solidFill>
            </a:endParaRPr>
          </a:p>
          <a:p>
            <a:pPr marL="0" indent="0">
              <a:buNone/>
            </a:pPr>
            <a:r>
              <a:rPr lang="en-GB" sz="2400" i="1" dirty="0">
                <a:cs typeface="Arial" panose="020B0604020202020204" pitchFamily="34" charset="0"/>
              </a:rPr>
              <a:t>We promote the use of the Transition health check list and the Hospital Passport at reviews. </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p>
        </p:txBody>
      </p:sp>
      <p:sp>
        <p:nvSpPr>
          <p:cNvPr id="2" name="Title 1"/>
          <p:cNvSpPr>
            <a:spLocks noGrp="1"/>
          </p:cNvSpPr>
          <p:nvPr>
            <p:ph type="title"/>
          </p:nvPr>
        </p:nvSpPr>
        <p:spPr>
          <a:xfrm>
            <a:off x="580103" y="90390"/>
            <a:ext cx="10609594" cy="748623"/>
          </a:xfrm>
        </p:spPr>
        <p:txBody>
          <a:bodyPr/>
          <a:lstStyle/>
          <a:p>
            <a:r>
              <a:rPr lang="en-GB" sz="3600" dirty="0"/>
              <a:t>Other resources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59289"/>
            <a:ext cx="2720622" cy="3798711"/>
          </a:xfrm>
          <a:prstGeom prst="rect">
            <a:avLst/>
          </a:prstGeom>
        </p:spPr>
      </p:pic>
      <p:pic>
        <p:nvPicPr>
          <p:cNvPr id="11" name="Picture 10">
            <a:extLst>
              <a:ext uri="{FF2B5EF4-FFF2-40B4-BE49-F238E27FC236}">
                <a16:creationId xmlns:a16="http://schemas.microsoft.com/office/drawing/2014/main" id="{A0EF747C-4175-0BED-2707-7940A0556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222" y="3059289"/>
            <a:ext cx="2235200" cy="3708321"/>
          </a:xfrm>
          <a:prstGeom prst="rect">
            <a:avLst/>
          </a:prstGeom>
        </p:spPr>
      </p:pic>
    </p:spTree>
    <p:extLst>
      <p:ext uri="{BB962C8B-B14F-4D97-AF65-F5344CB8AC3E}">
        <p14:creationId xmlns:p14="http://schemas.microsoft.com/office/powerpoint/2010/main" val="51063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AEC6E-B1BD-F32D-B40D-1D0E443C7283}"/>
              </a:ext>
            </a:extLst>
          </p:cNvPr>
          <p:cNvSpPr>
            <a:spLocks noGrp="1"/>
          </p:cNvSpPr>
          <p:nvPr>
            <p:ph type="title"/>
          </p:nvPr>
        </p:nvSpPr>
        <p:spPr>
          <a:xfrm>
            <a:off x="686834" y="1153572"/>
            <a:ext cx="3200400" cy="4461163"/>
          </a:xfrm>
        </p:spPr>
        <p:txBody>
          <a:bodyPr>
            <a:normAutofit/>
          </a:bodyPr>
          <a:lstStyle/>
          <a:p>
            <a:r>
              <a:rPr lang="en-GB">
                <a:solidFill>
                  <a:srgbClr val="FFFFFF"/>
                </a:solidFill>
              </a:rPr>
              <a:t>Process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8EB5B6-D94B-E67E-1E54-D326E99BDB57}"/>
              </a:ext>
            </a:extLst>
          </p:cNvPr>
          <p:cNvSpPr>
            <a:spLocks noGrp="1"/>
          </p:cNvSpPr>
          <p:nvPr>
            <p:ph idx="1"/>
          </p:nvPr>
        </p:nvSpPr>
        <p:spPr>
          <a:xfrm>
            <a:off x="4447308" y="319088"/>
            <a:ext cx="6906491" cy="6110287"/>
          </a:xfrm>
        </p:spPr>
        <p:txBody>
          <a:bodyPr anchor="ctr">
            <a:normAutofit/>
          </a:bodyPr>
          <a:lstStyle/>
          <a:p>
            <a:r>
              <a:rPr lang="en-GB" sz="2000" dirty="0"/>
              <a:t>The referral comes into the team, through our </a:t>
            </a:r>
            <a:r>
              <a:rPr lang="en-GB" sz="2000" dirty="0" err="1"/>
              <a:t>PfA</a:t>
            </a:r>
            <a:r>
              <a:rPr lang="en-GB" sz="2000" dirty="0"/>
              <a:t> mailbox.</a:t>
            </a:r>
          </a:p>
          <a:p>
            <a:r>
              <a:rPr lang="en-GB" sz="2000" dirty="0"/>
              <a:t>Each referral is discussed at our Transition Operational Group (TOG) meeting, where representatives from social care and SEND are present.</a:t>
            </a:r>
          </a:p>
          <a:p>
            <a:r>
              <a:rPr lang="en-GB" sz="2000" dirty="0"/>
              <a:t>Referrals will be allocated on a sliding scale of urgency, hence those allocated before TOG are still discussed for audit purposes.</a:t>
            </a:r>
          </a:p>
          <a:p>
            <a:r>
              <a:rPr lang="en-GB" sz="2000" dirty="0"/>
              <a:t>A Transition Facilitator is allocated, once outcomes are clear, risk assessed.  If direct work is required, it will determine the skill set of the best match between young person and a Transitions Assistant to complete the direct work identified.</a:t>
            </a:r>
          </a:p>
          <a:p>
            <a:r>
              <a:rPr lang="en-GB" sz="2000" dirty="0"/>
              <a:t>Developing trust and an understanding between the young person and assistant is key in making a positive start to engagement led by a person centred approach with the individual.</a:t>
            </a:r>
          </a:p>
          <a:p>
            <a:r>
              <a:rPr lang="en-GB" sz="2000" dirty="0"/>
              <a:t>If 1:1 support isn’t needed, written information is produced (an Indirect Summary) outlining opportunities against interests/the young persons goals.</a:t>
            </a:r>
          </a:p>
          <a:p>
            <a:endParaRPr lang="en-GB" sz="1800" dirty="0"/>
          </a:p>
        </p:txBody>
      </p:sp>
    </p:spTree>
    <p:extLst>
      <p:ext uri="{BB962C8B-B14F-4D97-AF65-F5344CB8AC3E}">
        <p14:creationId xmlns:p14="http://schemas.microsoft.com/office/powerpoint/2010/main" val="324125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1135A26D-9D47-467E-91F1-31149BF0D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3323C-5407-1089-F64A-68D31214BE3D}"/>
              </a:ext>
            </a:extLst>
          </p:cNvPr>
          <p:cNvSpPr>
            <a:spLocks noGrp="1"/>
          </p:cNvSpPr>
          <p:nvPr>
            <p:ph type="title"/>
          </p:nvPr>
        </p:nvSpPr>
        <p:spPr>
          <a:xfrm>
            <a:off x="838201" y="365125"/>
            <a:ext cx="5393360" cy="1325563"/>
          </a:xfrm>
        </p:spPr>
        <p:txBody>
          <a:bodyPr>
            <a:normAutofit/>
          </a:bodyPr>
          <a:lstStyle/>
          <a:p>
            <a:r>
              <a:rPr lang="en-GB" sz="3700"/>
              <a:t>Supporting young people to travel independently</a:t>
            </a:r>
          </a:p>
        </p:txBody>
      </p:sp>
      <p:sp>
        <p:nvSpPr>
          <p:cNvPr id="70" name="Freeform: Shape 69">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19333"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E4E8F18-FE9A-705C-1C7C-F2B4805F4349}"/>
              </a:ext>
            </a:extLst>
          </p:cNvPr>
          <p:cNvSpPr>
            <a:spLocks noGrp="1"/>
          </p:cNvSpPr>
          <p:nvPr>
            <p:ph idx="1"/>
          </p:nvPr>
        </p:nvSpPr>
        <p:spPr>
          <a:xfrm>
            <a:off x="838200" y="1524000"/>
            <a:ext cx="5393361" cy="5114925"/>
          </a:xfrm>
        </p:spPr>
        <p:txBody>
          <a:bodyPr>
            <a:normAutofit/>
          </a:bodyPr>
          <a:lstStyle/>
          <a:p>
            <a:pPr lvl="0"/>
            <a:r>
              <a:rPr lang="en-GB" sz="2000" dirty="0">
                <a:effectLst/>
                <a:ea typeface="Calibri" panose="020F0502020204030204" pitchFamily="34" charset="0"/>
                <a:cs typeface="Arial" panose="020B0604020202020204" pitchFamily="34" charset="0"/>
              </a:rPr>
              <a:t>Travelling independently can result in positive changes </a:t>
            </a:r>
            <a:r>
              <a:rPr lang="en-GB" sz="2000" dirty="0">
                <a:ea typeface="Calibri" panose="020F0502020204030204" pitchFamily="34" charset="0"/>
                <a:cs typeface="Arial" panose="020B0604020202020204" pitchFamily="34" charset="0"/>
              </a:rPr>
              <a:t>to</a:t>
            </a:r>
            <a:r>
              <a:rPr lang="en-GB" sz="2000" dirty="0">
                <a:effectLst/>
                <a:ea typeface="Calibri" panose="020F0502020204030204" pitchFamily="34" charset="0"/>
                <a:cs typeface="Arial" panose="020B0604020202020204" pitchFamily="34" charset="0"/>
              </a:rPr>
              <a:t> young peoples life skills and behaviour, as they develop transferrable skills that can broaden their future outlook and horizons. </a:t>
            </a:r>
          </a:p>
          <a:p>
            <a:r>
              <a:rPr lang="en-GB" sz="2000" dirty="0">
                <a:ea typeface="Calibri" panose="020F0502020204030204" pitchFamily="34" charset="0"/>
                <a:cs typeface="Arial" panose="020B0604020202020204" pitchFamily="34" charset="0"/>
              </a:rPr>
              <a:t>Travel training can increase</a:t>
            </a:r>
            <a:r>
              <a:rPr lang="en-GB" sz="2000" dirty="0">
                <a:effectLst/>
                <a:ea typeface="Calibri" panose="020F0502020204030204" pitchFamily="34" charset="0"/>
                <a:cs typeface="Arial" panose="020B0604020202020204" pitchFamily="34" charset="0"/>
              </a:rPr>
              <a:t> independence and confidence and improve self-esteem</a:t>
            </a:r>
            <a:r>
              <a:rPr lang="en-GB" sz="2000" dirty="0">
                <a:ea typeface="Calibri" panose="020F0502020204030204" pitchFamily="34" charset="0"/>
                <a:cs typeface="Arial" panose="020B0604020202020204" pitchFamily="34" charset="0"/>
              </a:rPr>
              <a:t>. This may contribute to general health and well-being and improved quality of life. </a:t>
            </a:r>
            <a:endParaRPr lang="en-GB" sz="2000" dirty="0">
              <a:effectLst/>
              <a:ea typeface="Calibri" panose="020F0502020204030204" pitchFamily="34" charset="0"/>
              <a:cs typeface="Times New Roman" panose="02020603050405020304" pitchFamily="18" charset="0"/>
            </a:endParaRPr>
          </a:p>
          <a:p>
            <a:pPr lvl="0"/>
            <a:r>
              <a:rPr lang="en-GB" sz="2000" dirty="0">
                <a:ea typeface="Calibri" panose="020F0502020204030204" pitchFamily="34" charset="0"/>
                <a:cs typeface="Arial" panose="020B0604020202020204" pitchFamily="34" charset="0"/>
              </a:rPr>
              <a:t>Independent travel promotes community presence through increased </a:t>
            </a:r>
            <a:r>
              <a:rPr lang="en-GB" sz="2000" dirty="0">
                <a:effectLst/>
                <a:ea typeface="Calibri" panose="020F0502020204030204" pitchFamily="34" charset="0"/>
                <a:cs typeface="Arial" panose="020B0604020202020204" pitchFamily="34" charset="0"/>
              </a:rPr>
              <a:t>opportunities to participate in social and leisure activities as well as the ability to access education or employment independently. </a:t>
            </a:r>
            <a:endParaRPr lang="en-GB" sz="2000" dirty="0">
              <a:effectLst/>
              <a:ea typeface="Calibri" panose="020F0502020204030204" pitchFamily="34" charset="0"/>
              <a:cs typeface="Times New Roman" panose="02020603050405020304" pitchFamily="18" charset="0"/>
            </a:endParaRPr>
          </a:p>
          <a:p>
            <a:pPr lvl="0">
              <a:spcAft>
                <a:spcPts val="800"/>
              </a:spcAft>
            </a:pPr>
            <a:r>
              <a:rPr lang="en-GB" sz="2000" dirty="0">
                <a:effectLst/>
                <a:ea typeface="Calibri" panose="020F0502020204030204" pitchFamily="34" charset="0"/>
                <a:cs typeface="Arial" panose="020B0604020202020204" pitchFamily="34" charset="0"/>
              </a:rPr>
              <a:t>Travel training seeks to promote young people’s choices and opportunities</a:t>
            </a:r>
            <a:endParaRPr lang="en-GB" sz="2000" dirty="0">
              <a:effectLst/>
              <a:ea typeface="Calibri" panose="020F0502020204030204" pitchFamily="34" charset="0"/>
              <a:cs typeface="Times New Roman" panose="02020603050405020304" pitchFamily="18" charset="0"/>
            </a:endParaRPr>
          </a:p>
          <a:p>
            <a:endParaRPr lang="en-GB" sz="1800" dirty="0"/>
          </a:p>
        </p:txBody>
      </p:sp>
      <p:sp>
        <p:nvSpPr>
          <p:cNvPr id="72" name="Oval 71">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0791"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6" name="Picture 5">
            <a:extLst>
              <a:ext uri="{FF2B5EF4-FFF2-40B4-BE49-F238E27FC236}">
                <a16:creationId xmlns:a16="http://schemas.microsoft.com/office/drawing/2014/main" id="{44D89359-C7BB-3393-1A60-27B8D50DEA4C}"/>
              </a:ext>
            </a:extLst>
          </p:cNvPr>
          <p:cNvPicPr>
            <a:picLocks noChangeAspect="1"/>
          </p:cNvPicPr>
          <p:nvPr/>
        </p:nvPicPr>
        <p:blipFill>
          <a:blip r:embed="rId2"/>
          <a:stretch>
            <a:fillRect/>
          </a:stretch>
        </p:blipFill>
        <p:spPr>
          <a:xfrm>
            <a:off x="6706774" y="2392776"/>
            <a:ext cx="2397945"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5" name="Picture 4">
            <a:extLst>
              <a:ext uri="{FF2B5EF4-FFF2-40B4-BE49-F238E27FC236}">
                <a16:creationId xmlns:a16="http://schemas.microsoft.com/office/drawing/2014/main" id="{3D271D28-80AE-F060-1C2F-ED936E755E87}"/>
              </a:ext>
            </a:extLst>
          </p:cNvPr>
          <p:cNvPicPr>
            <a:picLocks noChangeAspect="1"/>
          </p:cNvPicPr>
          <p:nvPr/>
        </p:nvPicPr>
        <p:blipFill>
          <a:blip r:embed="rId3"/>
          <a:stretch>
            <a:fillRect/>
          </a:stretch>
        </p:blipFill>
        <p:spPr>
          <a:xfrm>
            <a:off x="9508504" y="558913"/>
            <a:ext cx="2533422" cy="2533422"/>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4" name="Picture 3">
            <a:extLst>
              <a:ext uri="{FF2B5EF4-FFF2-40B4-BE49-F238E27FC236}">
                <a16:creationId xmlns:a16="http://schemas.microsoft.com/office/drawing/2014/main" id="{CD5E48A9-40CE-850F-6556-303F17CD3FE2}"/>
              </a:ext>
            </a:extLst>
          </p:cNvPr>
          <p:cNvPicPr>
            <a:picLocks noChangeAspect="1"/>
          </p:cNvPicPr>
          <p:nvPr/>
        </p:nvPicPr>
        <p:blipFill>
          <a:blip r:embed="rId4"/>
          <a:stretch>
            <a:fillRect/>
          </a:stretch>
        </p:blipFill>
        <p:spPr>
          <a:xfrm>
            <a:off x="9508503" y="3762888"/>
            <a:ext cx="2533423" cy="2331530"/>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sp>
        <p:nvSpPr>
          <p:cNvPr id="76" name="Arc 75">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76147" y="5530635"/>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9536" y="6066084"/>
            <a:ext cx="1913062" cy="79191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1186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35E390-86ED-F98B-EB56-9A64C019E98E}"/>
              </a:ext>
            </a:extLst>
          </p:cNvPr>
          <p:cNvSpPr>
            <a:spLocks noGrp="1"/>
          </p:cNvSpPr>
          <p:nvPr>
            <p:ph type="title"/>
          </p:nvPr>
        </p:nvSpPr>
        <p:spPr>
          <a:xfrm>
            <a:off x="643467" y="321734"/>
            <a:ext cx="10905066" cy="1135737"/>
          </a:xfrm>
        </p:spPr>
        <p:txBody>
          <a:bodyPr>
            <a:normAutofit/>
          </a:bodyPr>
          <a:lstStyle/>
          <a:p>
            <a:r>
              <a:rPr lang="en-GB" sz="3600"/>
              <a:t>How travel training works.</a:t>
            </a:r>
          </a:p>
        </p:txBody>
      </p:sp>
      <p:sp>
        <p:nvSpPr>
          <p:cNvPr id="3" name="Content Placeholder 2">
            <a:extLst>
              <a:ext uri="{FF2B5EF4-FFF2-40B4-BE49-F238E27FC236}">
                <a16:creationId xmlns:a16="http://schemas.microsoft.com/office/drawing/2014/main" id="{0C239553-7A47-1DA7-9FA9-23C1A008B010}"/>
              </a:ext>
            </a:extLst>
          </p:cNvPr>
          <p:cNvSpPr>
            <a:spLocks noGrp="1"/>
          </p:cNvSpPr>
          <p:nvPr>
            <p:ph idx="1"/>
          </p:nvPr>
        </p:nvSpPr>
        <p:spPr>
          <a:xfrm>
            <a:off x="643467" y="1782981"/>
            <a:ext cx="10905066" cy="4393982"/>
          </a:xfrm>
        </p:spPr>
        <p:txBody>
          <a:bodyPr>
            <a:normAutofit lnSpcReduction="10000"/>
          </a:bodyPr>
          <a:lstStyle/>
          <a:p>
            <a:r>
              <a:rPr lang="en-GB" sz="2000" dirty="0"/>
              <a:t>Travel training is practical, community based and can be in real time.  Sessions usually take place once a week. </a:t>
            </a:r>
          </a:p>
          <a:p>
            <a:r>
              <a:rPr lang="en-GB" sz="2000" dirty="0"/>
              <a:t>The travel training will be for a specific route to an identified destination that the young person will realistically use once they have demonstrated independence.</a:t>
            </a:r>
          </a:p>
          <a:p>
            <a:r>
              <a:rPr lang="en-GB" sz="2000" dirty="0"/>
              <a:t>May consist of walking, crossing roads and using public transport – buses and trains. </a:t>
            </a:r>
          </a:p>
          <a:p>
            <a:r>
              <a:rPr lang="en-GB" sz="2000" dirty="0"/>
              <a:t>1:1 sessions with an identified Transition Assistant who will support with all aspects of the route, and will step back gradually as the young person becomes more confident and is able to take responsibility</a:t>
            </a:r>
          </a:p>
          <a:p>
            <a:r>
              <a:rPr lang="en-GB" sz="2000" dirty="0"/>
              <a:t>Covers personal safety and strategies while encouraging the use of mobile phones and apps to support independent travel, including for when things may not go as expected. </a:t>
            </a:r>
          </a:p>
          <a:p>
            <a:r>
              <a:rPr lang="en-GB" sz="2000" dirty="0"/>
              <a:t>Travel training is complete when the young person has demonstrated independence and confidence with all aspects of the route and is able to travel alone. </a:t>
            </a:r>
          </a:p>
          <a:p>
            <a:r>
              <a:rPr lang="en-GB" sz="2000" dirty="0"/>
              <a:t>The number of sessions will depend on the progress of the young person.</a:t>
            </a:r>
          </a:p>
          <a:p>
            <a:endParaRPr lang="en-GB" sz="2000" dirty="0"/>
          </a:p>
        </p:txBody>
      </p:sp>
      <p:sp>
        <p:nvSpPr>
          <p:cNvPr id="17"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10257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1136</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South Gloucestershire's Preparing for Adulthood Team</vt:lpstr>
      <vt:lpstr>Context</vt:lpstr>
      <vt:lpstr>Purpose</vt:lpstr>
      <vt:lpstr>What we do: Direct and Indirect and work and attend targeted EHCP Reviews</vt:lpstr>
      <vt:lpstr>PowerPoint Presentation</vt:lpstr>
      <vt:lpstr>Other resources</vt:lpstr>
      <vt:lpstr>Process</vt:lpstr>
      <vt:lpstr>Supporting young people to travel independently</vt:lpstr>
      <vt:lpstr>How travel training works.</vt:lpstr>
      <vt:lpstr>Process to access travel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Gloucestershire's Preparing for Adulthood Team</dc:title>
  <dc:creator>Yolande Henebery</dc:creator>
  <cp:lastModifiedBy>Yolande Henebery</cp:lastModifiedBy>
  <cp:revision>7</cp:revision>
  <cp:lastPrinted>2022-05-09T13:04:29Z</cp:lastPrinted>
  <dcterms:created xsi:type="dcterms:W3CDTF">2022-05-05T08:15:46Z</dcterms:created>
  <dcterms:modified xsi:type="dcterms:W3CDTF">2022-11-25T11:17:39Z</dcterms:modified>
</cp:coreProperties>
</file>