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sldIdLst>
    <p:sldId id="258" r:id="rId5"/>
  </p:sldIdLst>
  <p:sldSz cx="6858000" cy="9902825"/>
  <p:notesSz cx="6858000" cy="9144000"/>
  <p:defaultTextStyle>
    <a:defPPr>
      <a:defRPr lang="en-GB"/>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19">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DB01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Objects="1">
      <p:cViewPr varScale="1">
        <p:scale>
          <a:sx n="56" d="100"/>
          <a:sy n="56" d="100"/>
        </p:scale>
        <p:origin x="2621" y="67"/>
      </p:cViewPr>
      <p:guideLst>
        <p:guide orient="horz" pos="3119"/>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3076296"/>
            <a:ext cx="5829300" cy="2122689"/>
          </a:xfrm>
        </p:spPr>
        <p:txBody>
          <a:bodyPr/>
          <a:lstStyle/>
          <a:p>
            <a:r>
              <a:rPr lang="en-GB"/>
              <a:t>Click to edit Master title style</a:t>
            </a:r>
          </a:p>
        </p:txBody>
      </p:sp>
      <p:sp>
        <p:nvSpPr>
          <p:cNvPr id="3" name="Subtitle 2"/>
          <p:cNvSpPr>
            <a:spLocks noGrp="1"/>
          </p:cNvSpPr>
          <p:nvPr>
            <p:ph type="subTitle" idx="1"/>
          </p:nvPr>
        </p:nvSpPr>
        <p:spPr>
          <a:xfrm>
            <a:off x="1028700" y="5611601"/>
            <a:ext cx="4800600" cy="2530722"/>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p>
        </p:txBody>
      </p:sp>
      <p:sp>
        <p:nvSpPr>
          <p:cNvPr id="4" name="Date Placeholder 3"/>
          <p:cNvSpPr>
            <a:spLocks noGrp="1"/>
          </p:cNvSpPr>
          <p:nvPr>
            <p:ph type="dt" sz="half" idx="10"/>
          </p:nvPr>
        </p:nvSpPr>
        <p:spPr/>
        <p:txBody>
          <a:bodyPr/>
          <a:lstStyle/>
          <a:p>
            <a:fld id="{395917C1-E911-4648-B3CC-70F9CD34A796}" type="datetimeFigureOut">
              <a:rPr lang="en-GB" smtClean="0"/>
              <a:pPr/>
              <a:t>24/06/2020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F3DF5DA-72F3-5549-8C14-C2D5B2744F46}"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p:cNvSpPr>
            <a:spLocks noGrp="1"/>
          </p:cNvSpPr>
          <p:nvPr>
            <p:ph type="dt" sz="half" idx="10"/>
          </p:nvPr>
        </p:nvSpPr>
        <p:spPr/>
        <p:txBody>
          <a:bodyPr/>
          <a:lstStyle/>
          <a:p>
            <a:fld id="{395917C1-E911-4648-B3CC-70F9CD34A796}" type="datetimeFigureOut">
              <a:rPr lang="en-GB" smtClean="0"/>
              <a:pPr/>
              <a:t>24/06/2020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F3DF5DA-72F3-5549-8C14-C2D5B2744F46}"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386387" y="396574"/>
            <a:ext cx="1671638" cy="8449494"/>
          </a:xfrm>
        </p:spPr>
        <p:txBody>
          <a:bodyPr vert="eaVert"/>
          <a:lstStyle/>
          <a:p>
            <a:r>
              <a:rPr lang="en-GB"/>
              <a:t>Click to edit Master title style</a:t>
            </a:r>
          </a:p>
        </p:txBody>
      </p:sp>
      <p:sp>
        <p:nvSpPr>
          <p:cNvPr id="3" name="Vertical Text Placeholder 2"/>
          <p:cNvSpPr>
            <a:spLocks noGrp="1"/>
          </p:cNvSpPr>
          <p:nvPr>
            <p:ph type="body" orient="vert" idx="1"/>
          </p:nvPr>
        </p:nvSpPr>
        <p:spPr>
          <a:xfrm>
            <a:off x="371475" y="396574"/>
            <a:ext cx="4900613" cy="8449494"/>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p:cNvSpPr>
            <a:spLocks noGrp="1"/>
          </p:cNvSpPr>
          <p:nvPr>
            <p:ph type="dt" sz="half" idx="10"/>
          </p:nvPr>
        </p:nvSpPr>
        <p:spPr/>
        <p:txBody>
          <a:bodyPr/>
          <a:lstStyle/>
          <a:p>
            <a:fld id="{395917C1-E911-4648-B3CC-70F9CD34A796}" type="datetimeFigureOut">
              <a:rPr lang="en-GB" smtClean="0"/>
              <a:pPr/>
              <a:t>24/06/2020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F3DF5DA-72F3-5549-8C14-C2D5B2744F46}"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p:cNvSpPr>
            <a:spLocks noGrp="1"/>
          </p:cNvSpPr>
          <p:nvPr>
            <p:ph type="dt" sz="half" idx="10"/>
          </p:nvPr>
        </p:nvSpPr>
        <p:spPr/>
        <p:txBody>
          <a:bodyPr/>
          <a:lstStyle/>
          <a:p>
            <a:fld id="{395917C1-E911-4648-B3CC-70F9CD34A796}" type="datetimeFigureOut">
              <a:rPr lang="en-GB" smtClean="0"/>
              <a:pPr/>
              <a:t>24/06/2020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F3DF5DA-72F3-5549-8C14-C2D5B2744F46}"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6363484"/>
            <a:ext cx="5829300" cy="1966811"/>
          </a:xfrm>
        </p:spPr>
        <p:txBody>
          <a:bodyPr anchor="t"/>
          <a:lstStyle>
            <a:lvl1pPr algn="l">
              <a:defRPr sz="4000" b="1" cap="all"/>
            </a:lvl1pPr>
          </a:lstStyle>
          <a:p>
            <a:r>
              <a:rPr lang="en-GB"/>
              <a:t>Click to edit Master title style</a:t>
            </a:r>
          </a:p>
        </p:txBody>
      </p:sp>
      <p:sp>
        <p:nvSpPr>
          <p:cNvPr id="3" name="Text Placeholder 2"/>
          <p:cNvSpPr>
            <a:spLocks noGrp="1"/>
          </p:cNvSpPr>
          <p:nvPr>
            <p:ph type="body" idx="1"/>
          </p:nvPr>
        </p:nvSpPr>
        <p:spPr>
          <a:xfrm>
            <a:off x="541735" y="4197241"/>
            <a:ext cx="5829300" cy="2166242"/>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395917C1-E911-4648-B3CC-70F9CD34A796}" type="datetimeFigureOut">
              <a:rPr lang="en-GB" smtClean="0"/>
              <a:pPr/>
              <a:t>24/06/2020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F3DF5DA-72F3-5549-8C14-C2D5B2744F46}"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p>
        </p:txBody>
      </p:sp>
      <p:sp>
        <p:nvSpPr>
          <p:cNvPr id="3" name="Content Placeholder 2"/>
          <p:cNvSpPr>
            <a:spLocks noGrp="1"/>
          </p:cNvSpPr>
          <p:nvPr>
            <p:ph sz="half" idx="1"/>
          </p:nvPr>
        </p:nvSpPr>
        <p:spPr>
          <a:xfrm>
            <a:off x="371475" y="2310661"/>
            <a:ext cx="3286125" cy="653540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p:cNvSpPr>
            <a:spLocks noGrp="1"/>
          </p:cNvSpPr>
          <p:nvPr>
            <p:ph sz="half" idx="2"/>
          </p:nvPr>
        </p:nvSpPr>
        <p:spPr>
          <a:xfrm>
            <a:off x="3771900" y="2310661"/>
            <a:ext cx="3286125" cy="653540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4"/>
          <p:cNvSpPr>
            <a:spLocks noGrp="1"/>
          </p:cNvSpPr>
          <p:nvPr>
            <p:ph type="dt" sz="half" idx="10"/>
          </p:nvPr>
        </p:nvSpPr>
        <p:spPr/>
        <p:txBody>
          <a:bodyPr/>
          <a:lstStyle/>
          <a:p>
            <a:fld id="{395917C1-E911-4648-B3CC-70F9CD34A796}" type="datetimeFigureOut">
              <a:rPr lang="en-GB" smtClean="0"/>
              <a:pPr/>
              <a:t>24/06/2020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F3DF5DA-72F3-5549-8C14-C2D5B2744F46}"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96572"/>
            <a:ext cx="6172200" cy="1650471"/>
          </a:xfrm>
        </p:spPr>
        <p:txBody>
          <a:bodyPr/>
          <a:lstStyle>
            <a:lvl1pPr>
              <a:defRPr/>
            </a:lvl1pPr>
          </a:lstStyle>
          <a:p>
            <a:r>
              <a:rPr lang="en-GB"/>
              <a:t>Click to edit Master title style</a:t>
            </a:r>
          </a:p>
        </p:txBody>
      </p:sp>
      <p:sp>
        <p:nvSpPr>
          <p:cNvPr id="3" name="Text Placeholder 2"/>
          <p:cNvSpPr>
            <a:spLocks noGrp="1"/>
          </p:cNvSpPr>
          <p:nvPr>
            <p:ph type="body" idx="1"/>
          </p:nvPr>
        </p:nvSpPr>
        <p:spPr>
          <a:xfrm>
            <a:off x="342900" y="2216675"/>
            <a:ext cx="3030141" cy="923804"/>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342900" y="3140479"/>
            <a:ext cx="3030141" cy="570558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p:cNvSpPr>
            <a:spLocks noGrp="1"/>
          </p:cNvSpPr>
          <p:nvPr>
            <p:ph type="body" sz="quarter" idx="3"/>
          </p:nvPr>
        </p:nvSpPr>
        <p:spPr>
          <a:xfrm>
            <a:off x="3483769" y="2216675"/>
            <a:ext cx="3031332" cy="923804"/>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3483769" y="3140479"/>
            <a:ext cx="3031332" cy="570558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6"/>
          <p:cNvSpPr>
            <a:spLocks noGrp="1"/>
          </p:cNvSpPr>
          <p:nvPr>
            <p:ph type="dt" sz="half" idx="10"/>
          </p:nvPr>
        </p:nvSpPr>
        <p:spPr/>
        <p:txBody>
          <a:bodyPr/>
          <a:lstStyle/>
          <a:p>
            <a:fld id="{395917C1-E911-4648-B3CC-70F9CD34A796}" type="datetimeFigureOut">
              <a:rPr lang="en-GB" smtClean="0"/>
              <a:pPr/>
              <a:t>24/06/2020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F3DF5DA-72F3-5549-8C14-C2D5B2744F46}"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p>
        </p:txBody>
      </p:sp>
      <p:sp>
        <p:nvSpPr>
          <p:cNvPr id="3" name="Date Placeholder 2"/>
          <p:cNvSpPr>
            <a:spLocks noGrp="1"/>
          </p:cNvSpPr>
          <p:nvPr>
            <p:ph type="dt" sz="half" idx="10"/>
          </p:nvPr>
        </p:nvSpPr>
        <p:spPr/>
        <p:txBody>
          <a:bodyPr/>
          <a:lstStyle/>
          <a:p>
            <a:fld id="{395917C1-E911-4648-B3CC-70F9CD34A796}" type="datetimeFigureOut">
              <a:rPr lang="en-GB" smtClean="0"/>
              <a:pPr/>
              <a:t>24/06/2020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F3DF5DA-72F3-5549-8C14-C2D5B2744F46}"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5917C1-E911-4648-B3CC-70F9CD34A796}" type="datetimeFigureOut">
              <a:rPr lang="en-GB" smtClean="0"/>
              <a:pPr/>
              <a:t>24/06/2020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F3DF5DA-72F3-5549-8C14-C2D5B2744F46}"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94279"/>
            <a:ext cx="2256235" cy="1677979"/>
          </a:xfrm>
        </p:spPr>
        <p:txBody>
          <a:bodyPr anchor="b"/>
          <a:lstStyle>
            <a:lvl1pPr algn="l">
              <a:defRPr sz="2000" b="1"/>
            </a:lvl1pPr>
          </a:lstStyle>
          <a:p>
            <a:r>
              <a:rPr lang="en-GB"/>
              <a:t>Click to edit Master title style</a:t>
            </a:r>
          </a:p>
        </p:txBody>
      </p:sp>
      <p:sp>
        <p:nvSpPr>
          <p:cNvPr id="3" name="Content Placeholder 2"/>
          <p:cNvSpPr>
            <a:spLocks noGrp="1"/>
          </p:cNvSpPr>
          <p:nvPr>
            <p:ph idx="1"/>
          </p:nvPr>
        </p:nvSpPr>
        <p:spPr>
          <a:xfrm>
            <a:off x="2681288" y="394281"/>
            <a:ext cx="3833812" cy="84517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p:cNvSpPr>
            <a:spLocks noGrp="1"/>
          </p:cNvSpPr>
          <p:nvPr>
            <p:ph type="body" sz="half" idx="2"/>
          </p:nvPr>
        </p:nvSpPr>
        <p:spPr>
          <a:xfrm>
            <a:off x="342900" y="2072260"/>
            <a:ext cx="2256235" cy="677380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395917C1-E911-4648-B3CC-70F9CD34A796}" type="datetimeFigureOut">
              <a:rPr lang="en-GB" smtClean="0"/>
              <a:pPr/>
              <a:t>24/06/2020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F3DF5DA-72F3-5549-8C14-C2D5B2744F46}"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931978"/>
            <a:ext cx="4114800" cy="818359"/>
          </a:xfrm>
        </p:spPr>
        <p:txBody>
          <a:bodyPr anchor="b"/>
          <a:lstStyle>
            <a:lvl1pPr algn="l">
              <a:defRPr sz="2000" b="1"/>
            </a:lvl1pPr>
          </a:lstStyle>
          <a:p>
            <a:r>
              <a:rPr lang="en-GB"/>
              <a:t>Click to edit Master title style</a:t>
            </a:r>
          </a:p>
        </p:txBody>
      </p:sp>
      <p:sp>
        <p:nvSpPr>
          <p:cNvPr id="3" name="Picture Placeholder 2"/>
          <p:cNvSpPr>
            <a:spLocks noGrp="1"/>
          </p:cNvSpPr>
          <p:nvPr>
            <p:ph type="pic" idx="1"/>
          </p:nvPr>
        </p:nvSpPr>
        <p:spPr>
          <a:xfrm>
            <a:off x="1344216" y="884836"/>
            <a:ext cx="4114800" cy="594169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344216" y="7750337"/>
            <a:ext cx="4114800" cy="116220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395917C1-E911-4648-B3CC-70F9CD34A796}" type="datetimeFigureOut">
              <a:rPr lang="en-GB" smtClean="0"/>
              <a:pPr/>
              <a:t>24/06/2020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F3DF5DA-72F3-5549-8C14-C2D5B2744F46}"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96572"/>
            <a:ext cx="6172200" cy="1650471"/>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342900" y="2310661"/>
            <a:ext cx="6172200" cy="653540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342900" y="9178454"/>
            <a:ext cx="1600200" cy="527234"/>
          </a:xfrm>
          <a:prstGeom prst="rect">
            <a:avLst/>
          </a:prstGeom>
        </p:spPr>
        <p:txBody>
          <a:bodyPr vert="horz" lIns="91440" tIns="45720" rIns="91440" bIns="45720" rtlCol="0" anchor="ctr"/>
          <a:lstStyle>
            <a:lvl1pPr algn="l">
              <a:defRPr sz="1200">
                <a:solidFill>
                  <a:schemeClr val="tx1">
                    <a:tint val="75000"/>
                  </a:schemeClr>
                </a:solidFill>
              </a:defRPr>
            </a:lvl1pPr>
          </a:lstStyle>
          <a:p>
            <a:fld id="{395917C1-E911-4648-B3CC-70F9CD34A796}" type="datetimeFigureOut">
              <a:rPr lang="en-GB" smtClean="0"/>
              <a:pPr/>
              <a:t>24/06/2020</a:t>
            </a:fld>
            <a:endParaRPr lang="en-GB"/>
          </a:p>
        </p:txBody>
      </p:sp>
      <p:sp>
        <p:nvSpPr>
          <p:cNvPr id="5" name="Footer Placeholder 4"/>
          <p:cNvSpPr>
            <a:spLocks noGrp="1"/>
          </p:cNvSpPr>
          <p:nvPr>
            <p:ph type="ftr" sz="quarter" idx="3"/>
          </p:nvPr>
        </p:nvSpPr>
        <p:spPr>
          <a:xfrm>
            <a:off x="2343150" y="9178454"/>
            <a:ext cx="2171700" cy="52723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914900" y="9178454"/>
            <a:ext cx="1600200" cy="527234"/>
          </a:xfrm>
          <a:prstGeom prst="rect">
            <a:avLst/>
          </a:prstGeom>
        </p:spPr>
        <p:txBody>
          <a:bodyPr vert="horz" lIns="91440" tIns="45720" rIns="91440" bIns="45720" rtlCol="0" anchor="ctr"/>
          <a:lstStyle>
            <a:lvl1pPr algn="r">
              <a:defRPr sz="1200">
                <a:solidFill>
                  <a:schemeClr val="tx1">
                    <a:tint val="75000"/>
                  </a:schemeClr>
                </a:solidFill>
              </a:defRPr>
            </a:lvl1pPr>
          </a:lstStyle>
          <a:p>
            <a:fld id="{4F3DF5DA-72F3-5549-8C14-C2D5B2744F46}"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GB"/>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15" name="Oval Callout 14"/>
          <p:cNvSpPr/>
          <p:nvPr/>
        </p:nvSpPr>
        <p:spPr>
          <a:xfrm>
            <a:off x="3581399" y="6378189"/>
            <a:ext cx="2845667" cy="2653372"/>
          </a:xfrm>
          <a:prstGeom prst="wedgeEllipseCallout">
            <a:avLst/>
          </a:prstGeom>
          <a:gradFill>
            <a:gsLst>
              <a:gs pos="0">
                <a:srgbClr val="FFFF00"/>
              </a:gs>
              <a:gs pos="100000">
                <a:schemeClr val="accent1">
                  <a:tint val="50000"/>
                  <a:shade val="100000"/>
                  <a:satMod val="350000"/>
                </a:schemeClr>
              </a:gs>
            </a:gsLs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4" name="Title 1"/>
          <p:cNvSpPr txBox="1">
            <a:spLocks/>
          </p:cNvSpPr>
          <p:nvPr/>
        </p:nvSpPr>
        <p:spPr>
          <a:xfrm>
            <a:off x="3581400" y="760412"/>
            <a:ext cx="2667000" cy="2819400"/>
          </a:xfrm>
          <a:prstGeom prst="rect">
            <a:avLst/>
          </a:prstGeom>
        </p:spPr>
        <p:txBody>
          <a:bodyPr vert="horz" lIns="91440" tIns="45720" rIns="91440" bIns="45720" rtlCol="0" anchor="t">
            <a:normAutofit/>
          </a:bodyPr>
          <a:lstStyle/>
          <a:p>
            <a:pPr fontAlgn="base"/>
            <a:endParaRPr kumimoji="0" lang="en-GB" sz="1400" b="0" i="0" u="none" strike="noStrike" kern="1200" cap="none" spc="0" normalizeH="0" baseline="0" noProof="0" dirty="0">
              <a:ln>
                <a:noFill/>
              </a:ln>
              <a:solidFill>
                <a:schemeClr val="tx1"/>
              </a:solidFill>
              <a:effectLst/>
              <a:uLnTx/>
              <a:uFillTx/>
              <a:latin typeface="+mj-lt"/>
              <a:ea typeface="+mj-ea"/>
              <a:cs typeface="+mj-cs"/>
            </a:endParaRPr>
          </a:p>
        </p:txBody>
      </p:sp>
      <p:sp>
        <p:nvSpPr>
          <p:cNvPr id="5" name="Title 1"/>
          <p:cNvSpPr txBox="1">
            <a:spLocks/>
          </p:cNvSpPr>
          <p:nvPr/>
        </p:nvSpPr>
        <p:spPr>
          <a:xfrm>
            <a:off x="609600" y="3579812"/>
            <a:ext cx="2667000" cy="2819400"/>
          </a:xfrm>
          <a:prstGeom prst="rect">
            <a:avLst/>
          </a:prstGeom>
        </p:spPr>
        <p:txBody>
          <a:bodyPr vert="horz" lIns="91440" tIns="45720" rIns="91440" bIns="45720" rtlCol="0" anchor="t">
            <a:normAutofit/>
          </a:bodyPr>
          <a:lstStyle/>
          <a:p>
            <a:r>
              <a:rPr lang="en-US" sz="1400" dirty="0"/>
              <a:t> </a:t>
            </a:r>
            <a:r>
              <a:rPr lang="en-GB" sz="1400" dirty="0"/>
              <a:t> </a:t>
            </a:r>
            <a:endParaRPr kumimoji="0" lang="en-GB" sz="1400" b="0" i="0" u="none" strike="noStrike" kern="1200" cap="none" spc="0" normalizeH="0" baseline="0" noProof="0" dirty="0">
              <a:ln>
                <a:noFill/>
              </a:ln>
              <a:solidFill>
                <a:schemeClr val="tx1"/>
              </a:solidFill>
              <a:effectLst/>
              <a:uLnTx/>
              <a:uFillTx/>
              <a:latin typeface="+mj-lt"/>
              <a:ea typeface="+mj-ea"/>
              <a:cs typeface="+mj-cs"/>
            </a:endParaRPr>
          </a:p>
        </p:txBody>
      </p:sp>
      <p:sp>
        <p:nvSpPr>
          <p:cNvPr id="6" name="Title 1"/>
          <p:cNvSpPr txBox="1">
            <a:spLocks/>
          </p:cNvSpPr>
          <p:nvPr/>
        </p:nvSpPr>
        <p:spPr>
          <a:xfrm>
            <a:off x="3815988" y="6571456"/>
            <a:ext cx="2376487" cy="2819400"/>
          </a:xfrm>
          <a:prstGeom prst="rect">
            <a:avLst/>
          </a:prstGeom>
        </p:spPr>
        <p:txBody>
          <a:bodyPr vert="horz" lIns="91440" tIns="45720" rIns="91440" bIns="45720" rtlCol="0" anchor="t">
            <a:noAutofit/>
          </a:bodyPr>
          <a:lstStyle/>
          <a:p>
            <a:pPr algn="ctr" fontAlgn="base"/>
            <a:br>
              <a:rPr kumimoji="0" lang="en-GB" sz="1300" b="0" i="0" u="none" strike="noStrike" kern="1200" cap="none" spc="0" normalizeH="0" baseline="0" noProof="0" dirty="0">
                <a:ln>
                  <a:noFill/>
                </a:ln>
                <a:solidFill>
                  <a:schemeClr val="tx1"/>
                </a:solidFill>
                <a:effectLst/>
                <a:uLnTx/>
                <a:uFillTx/>
                <a:latin typeface="+mj-lt"/>
                <a:ea typeface="+mj-ea"/>
                <a:cs typeface="+mj-cs"/>
              </a:rPr>
            </a:br>
            <a:r>
              <a:rPr kumimoji="0" lang="en-GB" sz="1300" b="0" i="0" u="none" strike="noStrike" kern="1200" cap="none" spc="0" normalizeH="0" baseline="0" noProof="0" dirty="0">
                <a:ln>
                  <a:noFill/>
                </a:ln>
                <a:solidFill>
                  <a:srgbClr val="7030A0"/>
                </a:solidFill>
                <a:effectLst/>
                <a:uLnTx/>
                <a:uFillTx/>
                <a:latin typeface="Berlin Sans FB" panose="020E0602020502020306" pitchFamily="34" charset="0"/>
                <a:ea typeface="+mj-ea"/>
                <a:cs typeface="+mj-cs"/>
              </a:rPr>
              <a:t>“</a:t>
            </a:r>
            <a:r>
              <a:rPr lang="en-GB" sz="1300" dirty="0">
                <a:solidFill>
                  <a:srgbClr val="7030A0"/>
                </a:solidFill>
                <a:latin typeface="Berlin Sans FB" panose="020E0602020502020306" pitchFamily="34" charset="0"/>
              </a:rPr>
              <a:t>We have been ‘collecting material’ for the story from Day One, even though we don’t remember Day One.  The years of infancy and childhood provide us with some of the most important raw material for our identities”</a:t>
            </a:r>
            <a:endParaRPr lang="en-GB" sz="1300" dirty="0"/>
          </a:p>
          <a:p>
            <a:pPr algn="ctr" fontAlgn="base"/>
            <a:r>
              <a:rPr lang="en-GB" sz="1300" dirty="0"/>
              <a:t>(Social Constructionist, McAdams, 1993)</a:t>
            </a:r>
          </a:p>
          <a:p>
            <a:pPr fontAlgn="base"/>
            <a:endParaRPr lang="en-GB" sz="1300" dirty="0"/>
          </a:p>
          <a:p>
            <a:pPr fontAlgn="base"/>
            <a:r>
              <a:rPr lang="en-GB" sz="1300" dirty="0"/>
              <a:t> </a:t>
            </a:r>
          </a:p>
          <a:p>
            <a:r>
              <a:rPr lang="en-GB" sz="1300" dirty="0"/>
              <a:t> </a:t>
            </a:r>
            <a:endParaRPr kumimoji="0" lang="en-GB" sz="1300" b="0" i="0" u="none" strike="noStrike" kern="1200" cap="none" spc="0" normalizeH="0" baseline="0" noProof="0" dirty="0">
              <a:ln>
                <a:noFill/>
              </a:ln>
              <a:solidFill>
                <a:schemeClr val="tx1"/>
              </a:solidFill>
              <a:effectLst/>
              <a:uLnTx/>
              <a:uFillTx/>
              <a:latin typeface="+mj-lt"/>
              <a:ea typeface="+mj-ea"/>
              <a:cs typeface="+mj-cs"/>
            </a:endParaRPr>
          </a:p>
        </p:txBody>
      </p:sp>
      <p:sp>
        <p:nvSpPr>
          <p:cNvPr id="7" name="Title 1"/>
          <p:cNvSpPr txBox="1">
            <a:spLocks/>
          </p:cNvSpPr>
          <p:nvPr/>
        </p:nvSpPr>
        <p:spPr>
          <a:xfrm>
            <a:off x="609600" y="786090"/>
            <a:ext cx="2514600" cy="2641322"/>
          </a:xfrm>
          <a:prstGeom prst="rect">
            <a:avLst/>
          </a:prstGeom>
        </p:spPr>
        <p:txBody>
          <a:bodyPr vert="horz" lIns="91440" tIns="45720" rIns="91440" bIns="45720" rtlCol="0" anchor="t">
            <a:normAutofit lnSpcReduction="10000"/>
          </a:bodyPr>
          <a:lstStyle/>
          <a:p>
            <a:pPr fontAlgn="base"/>
            <a:r>
              <a:rPr lang="en-GB" sz="1500" b="1" dirty="0">
                <a:solidFill>
                  <a:srgbClr val="6DB01D"/>
                </a:solidFill>
              </a:rPr>
              <a:t>Tip 1: Involve the child-consider can they write their own profile or at least contribute? What is their hope from a new foster carer?</a:t>
            </a:r>
          </a:p>
          <a:p>
            <a:pPr fontAlgn="base"/>
            <a:r>
              <a:rPr lang="en-GB" sz="1500" b="1" dirty="0">
                <a:solidFill>
                  <a:srgbClr val="6DB01D"/>
                </a:solidFill>
              </a:rPr>
              <a:t>Tip 2: Describe their behaviour-don’t just label it.</a:t>
            </a:r>
          </a:p>
          <a:p>
            <a:pPr fontAlgn="base"/>
            <a:r>
              <a:rPr lang="en-GB" sz="1500" b="1" dirty="0">
                <a:solidFill>
                  <a:srgbClr val="6DB01D"/>
                </a:solidFill>
              </a:rPr>
              <a:t>Tip 3: Be positive and honest-but always give context!</a:t>
            </a:r>
          </a:p>
          <a:p>
            <a:pPr fontAlgn="base"/>
            <a:r>
              <a:rPr lang="en-GB" sz="1500" b="1" dirty="0">
                <a:solidFill>
                  <a:srgbClr val="6DB01D"/>
                </a:solidFill>
              </a:rPr>
              <a:t>Tip 4: Emphasise the family culture they are used to. </a:t>
            </a:r>
            <a:endParaRPr lang="en-GB" sz="1500" dirty="0"/>
          </a:p>
          <a:p>
            <a:pPr fontAlgn="base"/>
            <a:endParaRPr lang="en-GB" sz="1400" dirty="0"/>
          </a:p>
        </p:txBody>
      </p:sp>
      <p:sp>
        <p:nvSpPr>
          <p:cNvPr id="8" name="Title 1"/>
          <p:cNvSpPr txBox="1">
            <a:spLocks/>
          </p:cNvSpPr>
          <p:nvPr/>
        </p:nvSpPr>
        <p:spPr>
          <a:xfrm>
            <a:off x="3428999" y="3960812"/>
            <a:ext cx="2819401" cy="2438400"/>
          </a:xfrm>
          <a:prstGeom prst="rect">
            <a:avLst/>
          </a:prstGeom>
        </p:spPr>
        <p:txBody>
          <a:bodyPr vert="horz" lIns="91440" tIns="45720" rIns="91440" bIns="45720" rtlCol="0" anchor="t">
            <a:normAutofit/>
          </a:bodyPr>
          <a:lstStyle/>
          <a:p>
            <a:pPr fontAlgn="base"/>
            <a:r>
              <a:rPr lang="en-GB" sz="1500" b="1" dirty="0">
                <a:solidFill>
                  <a:srgbClr val="6DB01D"/>
                </a:solidFill>
              </a:rPr>
              <a:t>Tip 5: Include information from people who know them well-e.g. family, workers or previous foster carers.</a:t>
            </a:r>
          </a:p>
          <a:p>
            <a:pPr fontAlgn="base"/>
            <a:r>
              <a:rPr lang="en-GB" sz="1500" b="1" dirty="0">
                <a:solidFill>
                  <a:srgbClr val="6DB01D"/>
                </a:solidFill>
              </a:rPr>
              <a:t>Tip 6: Include the support already in place for them and carers.</a:t>
            </a:r>
          </a:p>
          <a:p>
            <a:pPr fontAlgn="base"/>
            <a:r>
              <a:rPr lang="en-GB" sz="1500" b="1" dirty="0">
                <a:solidFill>
                  <a:srgbClr val="6DB01D"/>
                </a:solidFill>
              </a:rPr>
              <a:t>Tip 7: Include the young person’s strengths/interests/hobbies. </a:t>
            </a:r>
            <a:br>
              <a:rPr lang="en-GB" sz="1400" dirty="0"/>
            </a:br>
            <a:endParaRPr lang="en-GB" sz="1400" dirty="0"/>
          </a:p>
          <a:p>
            <a:pPr fontAlgn="base"/>
            <a:endParaRPr lang="en-GB" sz="1400" dirty="0"/>
          </a:p>
        </p:txBody>
      </p:sp>
      <p:sp>
        <p:nvSpPr>
          <p:cNvPr id="9" name="Title 1"/>
          <p:cNvSpPr txBox="1">
            <a:spLocks/>
          </p:cNvSpPr>
          <p:nvPr/>
        </p:nvSpPr>
        <p:spPr>
          <a:xfrm>
            <a:off x="609600" y="6780212"/>
            <a:ext cx="2514600" cy="2419672"/>
          </a:xfrm>
          <a:prstGeom prst="rect">
            <a:avLst/>
          </a:prstGeom>
        </p:spPr>
        <p:txBody>
          <a:bodyPr vert="horz" lIns="91440" tIns="45720" rIns="91440" bIns="45720" rtlCol="0" anchor="t">
            <a:normAutofit fontScale="77500" lnSpcReduction="20000"/>
          </a:bodyPr>
          <a:lstStyle/>
          <a:p>
            <a:pPr fontAlgn="base"/>
            <a:r>
              <a:rPr lang="en-GB" sz="1900" b="1" dirty="0">
                <a:solidFill>
                  <a:srgbClr val="6DB01D"/>
                </a:solidFill>
              </a:rPr>
              <a:t>Tip 8: Make any health needs clear and any risks to the child or others.</a:t>
            </a:r>
          </a:p>
          <a:p>
            <a:pPr fontAlgn="base"/>
            <a:r>
              <a:rPr lang="en-GB" sz="1900" b="1" dirty="0">
                <a:solidFill>
                  <a:srgbClr val="6DB01D"/>
                </a:solidFill>
              </a:rPr>
              <a:t>Tip 9: Write what ACES (adverse childhood experiences) are relevant to the young person and how they may impact on them.</a:t>
            </a:r>
          </a:p>
          <a:p>
            <a:pPr fontAlgn="base"/>
            <a:r>
              <a:rPr lang="en-GB" sz="1900" b="1" dirty="0">
                <a:solidFill>
                  <a:srgbClr val="6DB01D"/>
                </a:solidFill>
              </a:rPr>
              <a:t>Tip 10: Write as if the young person was your reader-because they may be one day!</a:t>
            </a:r>
            <a:endParaRPr lang="en-GB" sz="1900" dirty="0"/>
          </a:p>
          <a:p>
            <a:pPr fontAlgn="base"/>
            <a:endParaRPr lang="en-GB" sz="1400" dirty="0"/>
          </a:p>
        </p:txBody>
      </p:sp>
      <p:sp>
        <p:nvSpPr>
          <p:cNvPr id="2" name="TextBox 1"/>
          <p:cNvSpPr txBox="1"/>
          <p:nvPr/>
        </p:nvSpPr>
        <p:spPr>
          <a:xfrm>
            <a:off x="4365104" y="9447212"/>
            <a:ext cx="288032" cy="369332"/>
          </a:xfrm>
          <a:prstGeom prst="rect">
            <a:avLst/>
          </a:prstGeom>
          <a:noFill/>
        </p:spPr>
        <p:txBody>
          <a:bodyPr wrap="square" rtlCol="0">
            <a:spAutoFit/>
          </a:bodyPr>
          <a:lstStyle/>
          <a:p>
            <a:endParaRPr lang="en-GB"/>
          </a:p>
        </p:txBody>
      </p:sp>
      <p:sp>
        <p:nvSpPr>
          <p:cNvPr id="3" name="TextBox 2"/>
          <p:cNvSpPr txBox="1"/>
          <p:nvPr/>
        </p:nvSpPr>
        <p:spPr>
          <a:xfrm>
            <a:off x="4365104" y="9559924"/>
            <a:ext cx="2304256" cy="256620"/>
          </a:xfrm>
          <a:prstGeom prst="rect">
            <a:avLst/>
          </a:prstGeom>
          <a:solidFill>
            <a:schemeClr val="bg1"/>
          </a:solidFill>
        </p:spPr>
        <p:txBody>
          <a:bodyPr wrap="square" rtlCol="0">
            <a:spAutoFit/>
          </a:bodyPr>
          <a:lstStyle/>
          <a:p>
            <a:endParaRPr lang="en-GB" dirty="0"/>
          </a:p>
        </p:txBody>
      </p:sp>
      <p:sp>
        <p:nvSpPr>
          <p:cNvPr id="10" name="TextBox 9"/>
          <p:cNvSpPr txBox="1"/>
          <p:nvPr/>
        </p:nvSpPr>
        <p:spPr>
          <a:xfrm>
            <a:off x="1061343" y="10080"/>
            <a:ext cx="4896544" cy="369332"/>
          </a:xfrm>
          <a:prstGeom prst="rect">
            <a:avLst/>
          </a:prstGeom>
          <a:noFill/>
        </p:spPr>
        <p:txBody>
          <a:bodyPr wrap="square" rtlCol="0">
            <a:spAutoFit/>
          </a:bodyPr>
          <a:lstStyle/>
          <a:p>
            <a:pPr algn="ctr"/>
            <a:r>
              <a:rPr lang="en-GB" dirty="0">
                <a:solidFill>
                  <a:srgbClr val="00B050"/>
                </a:solidFill>
                <a:latin typeface="Comic Sans MS" panose="030F0702030302020204" pitchFamily="66" charset="0"/>
              </a:rPr>
              <a:t>Top tips on writing young people’s profiles</a:t>
            </a:r>
          </a:p>
        </p:txBody>
      </p:sp>
      <p:pic>
        <p:nvPicPr>
          <p:cNvPr id="13" name="Picture 12"/>
          <p:cNvPicPr>
            <a:picLocks noChangeAspect="1"/>
          </p:cNvPicPr>
          <p:nvPr/>
        </p:nvPicPr>
        <p:blipFill>
          <a:blip r:embed="rId3"/>
          <a:stretch>
            <a:fillRect/>
          </a:stretch>
        </p:blipFill>
        <p:spPr>
          <a:xfrm>
            <a:off x="3871912" y="898417"/>
            <a:ext cx="2085975" cy="2305050"/>
          </a:xfrm>
          <a:prstGeom prst="rect">
            <a:avLst/>
          </a:prstGeom>
        </p:spPr>
      </p:pic>
      <p:pic>
        <p:nvPicPr>
          <p:cNvPr id="14" name="Picture 13"/>
          <p:cNvPicPr>
            <a:picLocks noChangeAspect="1"/>
          </p:cNvPicPr>
          <p:nvPr/>
        </p:nvPicPr>
        <p:blipFill>
          <a:blip r:embed="rId4"/>
          <a:stretch>
            <a:fillRect/>
          </a:stretch>
        </p:blipFill>
        <p:spPr>
          <a:xfrm>
            <a:off x="682773" y="3737498"/>
            <a:ext cx="2441427" cy="2504028"/>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1A53AA6C84D7244993502EE53FD52C2F" ma:contentTypeVersion="8" ma:contentTypeDescription="Create a new document." ma:contentTypeScope="" ma:versionID="9caee4c58e5516edff847da2eb0f75e0">
  <xsd:schema xmlns:xsd="http://www.w3.org/2001/XMLSchema" xmlns:xs="http://www.w3.org/2001/XMLSchema" xmlns:p="http://schemas.microsoft.com/office/2006/metadata/properties" xmlns:ns3="c1a14108-07ee-4ac8-86fe-690a4437cb92" targetNamespace="http://schemas.microsoft.com/office/2006/metadata/properties" ma:root="true" ma:fieldsID="8d856846b57675a4d23b0f8fe93afeff" ns3:_="">
    <xsd:import namespace="c1a14108-07ee-4ac8-86fe-690a4437cb92"/>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GenerationTime" minOccurs="0"/>
                <xsd:element ref="ns3:MediaServiceEventHashCode"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1a14108-07ee-4ac8-86fe-690a4437cb9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C4D8EFF-FA0E-444C-A760-5056F51EB619}">
  <ds:schemaRefs>
    <ds:schemaRef ds:uri="http://schemas.microsoft.com/sharepoint/v3/contenttype/forms"/>
  </ds:schemaRefs>
</ds:datastoreItem>
</file>

<file path=customXml/itemProps2.xml><?xml version="1.0" encoding="utf-8"?>
<ds:datastoreItem xmlns:ds="http://schemas.openxmlformats.org/officeDocument/2006/customXml" ds:itemID="{76AA0B08-E377-493C-8363-1565E6BA5325}">
  <ds:schemaRefs>
    <ds:schemaRef ds:uri="http://purl.org/dc/terms/"/>
    <ds:schemaRef ds:uri="http://schemas.microsoft.com/office/2006/metadata/properties"/>
    <ds:schemaRef ds:uri="http://schemas.openxmlformats.org/package/2006/metadata/core-properties"/>
    <ds:schemaRef ds:uri="http://schemas.microsoft.com/office/2006/documentManagement/types"/>
    <ds:schemaRef ds:uri="http://www.w3.org/XML/1998/namespace"/>
    <ds:schemaRef ds:uri="c1a14108-07ee-4ac8-86fe-690a4437cb92"/>
    <ds:schemaRef ds:uri="http://schemas.microsoft.com/office/infopath/2007/PartnerControls"/>
    <ds:schemaRef ds:uri="http://purl.org/dc/dcmitype/"/>
    <ds:schemaRef ds:uri="http://purl.org/dc/elements/1.1/"/>
  </ds:schemaRefs>
</ds:datastoreItem>
</file>

<file path=customXml/itemProps3.xml><?xml version="1.0" encoding="utf-8"?>
<ds:datastoreItem xmlns:ds="http://schemas.openxmlformats.org/officeDocument/2006/customXml" ds:itemID="{74CD31A2-7D50-4F93-975F-1AE41A4A57C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1a14108-07ee-4ac8-86fe-690a4437cb9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87</TotalTime>
  <Words>233</Words>
  <Application>Microsoft Office PowerPoint</Application>
  <PresentationFormat>Custom</PresentationFormat>
  <Paragraphs>17</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Berlin Sans FB</vt:lpstr>
      <vt:lpstr>Calibri</vt:lpstr>
      <vt:lpstr>Comic Sans MS</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Our family:  (Picture here of everyone who lives at home)</dc:title>
  <dc:creator>Stanley</dc:creator>
  <cp:lastModifiedBy>Julia Sawers</cp:lastModifiedBy>
  <cp:revision>25</cp:revision>
  <dcterms:created xsi:type="dcterms:W3CDTF">2020-06-12T07:31:43Z</dcterms:created>
  <dcterms:modified xsi:type="dcterms:W3CDTF">2020-06-24T17:03:28Z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0x0101001A53AA6C84D7244993502EE53FD52C2F</vt:lpwstr>
  </property>
</Properties>
</file>