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5" r:id="rId10"/>
    <p:sldId id="269" r:id="rId11"/>
    <p:sldId id="264" r:id="rId12"/>
    <p:sldId id="266" r:id="rId13"/>
    <p:sldId id="268" r:id="rId14"/>
    <p:sldId id="272" r:id="rId15"/>
    <p:sldId id="273" r:id="rId16"/>
    <p:sldId id="276" r:id="rId17"/>
    <p:sldId id="277" r:id="rId18"/>
    <p:sldId id="279" r:id="rId19"/>
    <p:sldId id="274" r:id="rId20"/>
    <p:sldId id="275" r:id="rId21"/>
    <p:sldId id="27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BCCC4D-E090-49BB-91AD-5589B5959B21}" v="1" dt="2022-03-10T12:03:48.5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Taylor" userId="beebf008-b751-4665-8757-83aab952c94d" providerId="ADAL" clId="{9DBCCC4D-E090-49BB-91AD-5589B5959B21}"/>
    <pc:docChg chg="custSel modSld">
      <pc:chgData name="Sarah Taylor" userId="beebf008-b751-4665-8757-83aab952c94d" providerId="ADAL" clId="{9DBCCC4D-E090-49BB-91AD-5589B5959B21}" dt="2022-03-10T12:04:00.383" v="5" actId="1076"/>
      <pc:docMkLst>
        <pc:docMk/>
      </pc:docMkLst>
      <pc:sldChg chg="addSp delSp modSp mod delAnim modAnim">
        <pc:chgData name="Sarah Taylor" userId="beebf008-b751-4665-8757-83aab952c94d" providerId="ADAL" clId="{9DBCCC4D-E090-49BB-91AD-5589B5959B21}" dt="2022-03-10T12:04:00.383" v="5" actId="1076"/>
        <pc:sldMkLst>
          <pc:docMk/>
          <pc:sldMk cId="3198906137" sldId="269"/>
        </pc:sldMkLst>
        <pc:picChg chg="add mod">
          <ac:chgData name="Sarah Taylor" userId="beebf008-b751-4665-8757-83aab952c94d" providerId="ADAL" clId="{9DBCCC4D-E090-49BB-91AD-5589B5959B21}" dt="2022-03-10T12:04:00.383" v="5" actId="1076"/>
          <ac:picMkLst>
            <pc:docMk/>
            <pc:sldMk cId="3198906137" sldId="269"/>
            <ac:picMk id="3" creationId="{ABD9416A-507F-4A62-92F6-B637617D40BC}"/>
          </ac:picMkLst>
        </pc:picChg>
        <pc:picChg chg="del">
          <ac:chgData name="Sarah Taylor" userId="beebf008-b751-4665-8757-83aab952c94d" providerId="ADAL" clId="{9DBCCC4D-E090-49BB-91AD-5589B5959B21}" dt="2022-03-10T12:03:23.248" v="0" actId="478"/>
          <ac:picMkLst>
            <pc:docMk/>
            <pc:sldMk cId="3198906137" sldId="269"/>
            <ac:picMk id="4" creationId="{CFD06FD9-F708-4496-8DEA-B7373824B0F9}"/>
          </ac:picMkLst>
        </pc:pic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8522EB-C701-4E3D-AC1C-752052F34620}" type="doc">
      <dgm:prSet loTypeId="urn:microsoft.com/office/officeart/2005/8/layout/default" loCatId="list" qsTypeId="urn:microsoft.com/office/officeart/2005/8/quickstyle/simple4" qsCatId="simple" csTypeId="urn:microsoft.com/office/officeart/2005/8/colors/accent0_3" csCatId="mainScheme"/>
      <dgm:spPr/>
      <dgm:t>
        <a:bodyPr/>
        <a:lstStyle/>
        <a:p>
          <a:endParaRPr lang="en-US"/>
        </a:p>
      </dgm:t>
    </dgm:pt>
    <dgm:pt modelId="{25F0BBA1-2304-47E4-8464-29355E4F6118}">
      <dgm:prSet/>
      <dgm:spPr/>
      <dgm:t>
        <a:bodyPr/>
        <a:lstStyle/>
        <a:p>
          <a:r>
            <a:rPr lang="en-GB" b="0" i="0" dirty="0"/>
            <a:t>It is a thread that runs through a range of learning reviews as an essential part of safeguarding. </a:t>
          </a:r>
          <a:endParaRPr lang="en-US" dirty="0"/>
        </a:p>
      </dgm:t>
    </dgm:pt>
    <dgm:pt modelId="{414CF0EC-85BF-45FA-B23C-789AEAC70607}" type="parTrans" cxnId="{CD583970-4BDB-44BA-9092-D34CB02B1E25}">
      <dgm:prSet/>
      <dgm:spPr/>
      <dgm:t>
        <a:bodyPr/>
        <a:lstStyle/>
        <a:p>
          <a:endParaRPr lang="en-US"/>
        </a:p>
      </dgm:t>
    </dgm:pt>
    <dgm:pt modelId="{18336A10-5B0B-482F-A1B7-F0ABD846E345}" type="sibTrans" cxnId="{CD583970-4BDB-44BA-9092-D34CB02B1E25}">
      <dgm:prSet/>
      <dgm:spPr/>
      <dgm:t>
        <a:bodyPr/>
        <a:lstStyle/>
        <a:p>
          <a:endParaRPr lang="en-US"/>
        </a:p>
      </dgm:t>
    </dgm:pt>
    <dgm:pt modelId="{14D4E3FE-88EE-4B9A-9B7C-873ADF268940}">
      <dgm:prSet/>
      <dgm:spPr/>
      <dgm:t>
        <a:bodyPr/>
        <a:lstStyle/>
        <a:p>
          <a:r>
            <a:rPr lang="en-GB" b="0" i="0" dirty="0"/>
            <a:t>A lack of curiosity has and will lead to missed opportunities to identify less obvious indicators of vulnerability or harm</a:t>
          </a:r>
          <a:endParaRPr lang="en-US" dirty="0"/>
        </a:p>
      </dgm:t>
    </dgm:pt>
    <dgm:pt modelId="{AD7A124D-932D-4C15-B42D-117BD148BD3E}" type="parTrans" cxnId="{E0509064-9B9A-415A-A799-8460913C3745}">
      <dgm:prSet/>
      <dgm:spPr/>
      <dgm:t>
        <a:bodyPr/>
        <a:lstStyle/>
        <a:p>
          <a:endParaRPr lang="en-US"/>
        </a:p>
      </dgm:t>
    </dgm:pt>
    <dgm:pt modelId="{17E4ECAE-159B-4BD5-BBD6-E487682FB026}" type="sibTrans" cxnId="{E0509064-9B9A-415A-A799-8460913C3745}">
      <dgm:prSet/>
      <dgm:spPr/>
      <dgm:t>
        <a:bodyPr/>
        <a:lstStyle/>
        <a:p>
          <a:endParaRPr lang="en-US"/>
        </a:p>
      </dgm:t>
    </dgm:pt>
    <dgm:pt modelId="{CFB14D50-68FA-49EF-A032-210BD1862608}">
      <dgm:prSet/>
      <dgm:spPr/>
      <dgm:t>
        <a:bodyPr/>
        <a:lstStyle/>
        <a:p>
          <a:r>
            <a:rPr lang="en-GB" b="0" i="0" dirty="0"/>
            <a:t>Assumptions that are made in assessment of need and risk that lead to plans for children and families being provided with the wrong help and the wrong time</a:t>
          </a:r>
          <a:endParaRPr lang="en-US" dirty="0"/>
        </a:p>
      </dgm:t>
    </dgm:pt>
    <dgm:pt modelId="{99F29325-0583-4C2C-B8FC-DC461C8E5A3C}" type="parTrans" cxnId="{091EF5FE-0CDC-4318-A63E-7DDAB832B4F6}">
      <dgm:prSet/>
      <dgm:spPr/>
      <dgm:t>
        <a:bodyPr/>
        <a:lstStyle/>
        <a:p>
          <a:endParaRPr lang="en-US"/>
        </a:p>
      </dgm:t>
    </dgm:pt>
    <dgm:pt modelId="{35314824-9877-49FB-9D84-D39767D5312F}" type="sibTrans" cxnId="{091EF5FE-0CDC-4318-A63E-7DDAB832B4F6}">
      <dgm:prSet/>
      <dgm:spPr/>
      <dgm:t>
        <a:bodyPr/>
        <a:lstStyle/>
        <a:p>
          <a:endParaRPr lang="en-US"/>
        </a:p>
      </dgm:t>
    </dgm:pt>
    <dgm:pt modelId="{DC821BFE-7C71-46F0-B70C-63F199D4AA0D}">
      <dgm:prSet/>
      <dgm:spPr/>
      <dgm:t>
        <a:bodyPr/>
        <a:lstStyle/>
        <a:p>
          <a:r>
            <a:rPr lang="en-GB" b="0" i="0" dirty="0"/>
            <a:t>We deal with issues in isolation or as singular events without taking account of the bigger picture</a:t>
          </a:r>
          <a:endParaRPr lang="en-US" dirty="0"/>
        </a:p>
      </dgm:t>
    </dgm:pt>
    <dgm:pt modelId="{7A1DD2BC-F36A-4A0B-991B-605C615D5B51}" type="parTrans" cxnId="{91E918D2-8EA6-4D43-86FF-230E3803E73B}">
      <dgm:prSet/>
      <dgm:spPr/>
      <dgm:t>
        <a:bodyPr/>
        <a:lstStyle/>
        <a:p>
          <a:endParaRPr lang="en-US"/>
        </a:p>
      </dgm:t>
    </dgm:pt>
    <dgm:pt modelId="{0A23FFED-E02B-426C-A031-C98EFF880D17}" type="sibTrans" cxnId="{91E918D2-8EA6-4D43-86FF-230E3803E73B}">
      <dgm:prSet/>
      <dgm:spPr/>
      <dgm:t>
        <a:bodyPr/>
        <a:lstStyle/>
        <a:p>
          <a:endParaRPr lang="en-US"/>
        </a:p>
      </dgm:t>
    </dgm:pt>
    <dgm:pt modelId="{1DFECAA1-ABF1-4AD8-B3C2-91704E2EDBB2}">
      <dgm:prSet/>
      <dgm:spPr/>
      <dgm:t>
        <a:bodyPr/>
        <a:lstStyle/>
        <a:p>
          <a:r>
            <a:rPr lang="en-GB" b="0" i="0" dirty="0"/>
            <a:t>Relying on self reporting without challenge means we run the risk of proceeding with plans with false information</a:t>
          </a:r>
          <a:endParaRPr lang="en-US" dirty="0"/>
        </a:p>
      </dgm:t>
    </dgm:pt>
    <dgm:pt modelId="{70A64686-E18B-4E11-BC80-D0C5B6F4D3B1}" type="parTrans" cxnId="{60E48815-EAAE-4589-B6B5-84108FE1ED34}">
      <dgm:prSet/>
      <dgm:spPr/>
      <dgm:t>
        <a:bodyPr/>
        <a:lstStyle/>
        <a:p>
          <a:endParaRPr lang="en-US"/>
        </a:p>
      </dgm:t>
    </dgm:pt>
    <dgm:pt modelId="{7C6CFD26-DAB5-44FC-B803-96E4CAC4F10B}" type="sibTrans" cxnId="{60E48815-EAAE-4589-B6B5-84108FE1ED34}">
      <dgm:prSet/>
      <dgm:spPr/>
      <dgm:t>
        <a:bodyPr/>
        <a:lstStyle/>
        <a:p>
          <a:endParaRPr lang="en-US"/>
        </a:p>
      </dgm:t>
    </dgm:pt>
    <dgm:pt modelId="{D8BB39CB-4D74-48E4-9261-E47932CE524F}" type="pres">
      <dgm:prSet presAssocID="{FD8522EB-C701-4E3D-AC1C-752052F34620}" presName="diagram" presStyleCnt="0">
        <dgm:presLayoutVars>
          <dgm:dir/>
          <dgm:resizeHandles val="exact"/>
        </dgm:presLayoutVars>
      </dgm:prSet>
      <dgm:spPr/>
    </dgm:pt>
    <dgm:pt modelId="{991951B5-F04D-4AE7-825B-809E47CA6358}" type="pres">
      <dgm:prSet presAssocID="{25F0BBA1-2304-47E4-8464-29355E4F6118}" presName="node" presStyleLbl="node1" presStyleIdx="0" presStyleCnt="5">
        <dgm:presLayoutVars>
          <dgm:bulletEnabled val="1"/>
        </dgm:presLayoutVars>
      </dgm:prSet>
      <dgm:spPr/>
    </dgm:pt>
    <dgm:pt modelId="{59352E14-9E55-4E1D-B742-76D87F8A7D5A}" type="pres">
      <dgm:prSet presAssocID="{18336A10-5B0B-482F-A1B7-F0ABD846E345}" presName="sibTrans" presStyleCnt="0"/>
      <dgm:spPr/>
    </dgm:pt>
    <dgm:pt modelId="{ABC7BC38-D890-450E-B278-DDD4F497F9E4}" type="pres">
      <dgm:prSet presAssocID="{14D4E3FE-88EE-4B9A-9B7C-873ADF268940}" presName="node" presStyleLbl="node1" presStyleIdx="1" presStyleCnt="5">
        <dgm:presLayoutVars>
          <dgm:bulletEnabled val="1"/>
        </dgm:presLayoutVars>
      </dgm:prSet>
      <dgm:spPr/>
    </dgm:pt>
    <dgm:pt modelId="{46642A14-F75B-4033-95CB-6C22A9B99EA4}" type="pres">
      <dgm:prSet presAssocID="{17E4ECAE-159B-4BD5-BBD6-E487682FB026}" presName="sibTrans" presStyleCnt="0"/>
      <dgm:spPr/>
    </dgm:pt>
    <dgm:pt modelId="{A52CDD90-E48A-444E-B11B-1AA0F3E832E4}" type="pres">
      <dgm:prSet presAssocID="{CFB14D50-68FA-49EF-A032-210BD1862608}" presName="node" presStyleLbl="node1" presStyleIdx="2" presStyleCnt="5">
        <dgm:presLayoutVars>
          <dgm:bulletEnabled val="1"/>
        </dgm:presLayoutVars>
      </dgm:prSet>
      <dgm:spPr/>
    </dgm:pt>
    <dgm:pt modelId="{3B54FF27-A43D-40EA-A35B-413A06FEDBBF}" type="pres">
      <dgm:prSet presAssocID="{35314824-9877-49FB-9D84-D39767D5312F}" presName="sibTrans" presStyleCnt="0"/>
      <dgm:spPr/>
    </dgm:pt>
    <dgm:pt modelId="{48E7B049-281F-47AC-939C-019828A9F4A1}" type="pres">
      <dgm:prSet presAssocID="{DC821BFE-7C71-46F0-B70C-63F199D4AA0D}" presName="node" presStyleLbl="node1" presStyleIdx="3" presStyleCnt="5">
        <dgm:presLayoutVars>
          <dgm:bulletEnabled val="1"/>
        </dgm:presLayoutVars>
      </dgm:prSet>
      <dgm:spPr/>
    </dgm:pt>
    <dgm:pt modelId="{84244D78-B7A1-48E3-9583-0E1BF1A55616}" type="pres">
      <dgm:prSet presAssocID="{0A23FFED-E02B-426C-A031-C98EFF880D17}" presName="sibTrans" presStyleCnt="0"/>
      <dgm:spPr/>
    </dgm:pt>
    <dgm:pt modelId="{6CD4F096-12AD-4B51-B01C-66A1464A8C7A}" type="pres">
      <dgm:prSet presAssocID="{1DFECAA1-ABF1-4AD8-B3C2-91704E2EDBB2}" presName="node" presStyleLbl="node1" presStyleIdx="4" presStyleCnt="5">
        <dgm:presLayoutVars>
          <dgm:bulletEnabled val="1"/>
        </dgm:presLayoutVars>
      </dgm:prSet>
      <dgm:spPr/>
    </dgm:pt>
  </dgm:ptLst>
  <dgm:cxnLst>
    <dgm:cxn modelId="{1E5DA606-2B81-4C87-85EE-5A9007B3102C}" type="presOf" srcId="{CFB14D50-68FA-49EF-A032-210BD1862608}" destId="{A52CDD90-E48A-444E-B11B-1AA0F3E832E4}" srcOrd="0" destOrd="0" presId="urn:microsoft.com/office/officeart/2005/8/layout/default"/>
    <dgm:cxn modelId="{60E48815-EAAE-4589-B6B5-84108FE1ED34}" srcId="{FD8522EB-C701-4E3D-AC1C-752052F34620}" destId="{1DFECAA1-ABF1-4AD8-B3C2-91704E2EDBB2}" srcOrd="4" destOrd="0" parTransId="{70A64686-E18B-4E11-BC80-D0C5B6F4D3B1}" sibTransId="{7C6CFD26-DAB5-44FC-B803-96E4CAC4F10B}"/>
    <dgm:cxn modelId="{3040721C-DE8D-4E2A-9EB9-5137AB63F48B}" type="presOf" srcId="{14D4E3FE-88EE-4B9A-9B7C-873ADF268940}" destId="{ABC7BC38-D890-450E-B278-DDD4F497F9E4}" srcOrd="0" destOrd="0" presId="urn:microsoft.com/office/officeart/2005/8/layout/default"/>
    <dgm:cxn modelId="{68952B35-26B0-4905-9784-FE7C5AA0A01A}" type="presOf" srcId="{DC821BFE-7C71-46F0-B70C-63F199D4AA0D}" destId="{48E7B049-281F-47AC-939C-019828A9F4A1}" srcOrd="0" destOrd="0" presId="urn:microsoft.com/office/officeart/2005/8/layout/default"/>
    <dgm:cxn modelId="{92DC1836-D086-43DC-8B16-23F6E98E1741}" type="presOf" srcId="{25F0BBA1-2304-47E4-8464-29355E4F6118}" destId="{991951B5-F04D-4AE7-825B-809E47CA6358}" srcOrd="0" destOrd="0" presId="urn:microsoft.com/office/officeart/2005/8/layout/default"/>
    <dgm:cxn modelId="{B206A637-1710-4292-9335-A1C244CE434A}" type="presOf" srcId="{FD8522EB-C701-4E3D-AC1C-752052F34620}" destId="{D8BB39CB-4D74-48E4-9261-E47932CE524F}" srcOrd="0" destOrd="0" presId="urn:microsoft.com/office/officeart/2005/8/layout/default"/>
    <dgm:cxn modelId="{E0509064-9B9A-415A-A799-8460913C3745}" srcId="{FD8522EB-C701-4E3D-AC1C-752052F34620}" destId="{14D4E3FE-88EE-4B9A-9B7C-873ADF268940}" srcOrd="1" destOrd="0" parTransId="{AD7A124D-932D-4C15-B42D-117BD148BD3E}" sibTransId="{17E4ECAE-159B-4BD5-BBD6-E487682FB026}"/>
    <dgm:cxn modelId="{CD583970-4BDB-44BA-9092-D34CB02B1E25}" srcId="{FD8522EB-C701-4E3D-AC1C-752052F34620}" destId="{25F0BBA1-2304-47E4-8464-29355E4F6118}" srcOrd="0" destOrd="0" parTransId="{414CF0EC-85BF-45FA-B23C-789AEAC70607}" sibTransId="{18336A10-5B0B-482F-A1B7-F0ABD846E345}"/>
    <dgm:cxn modelId="{DCAB8770-9053-463B-AA92-55A45E567BB2}" type="presOf" srcId="{1DFECAA1-ABF1-4AD8-B3C2-91704E2EDBB2}" destId="{6CD4F096-12AD-4B51-B01C-66A1464A8C7A}" srcOrd="0" destOrd="0" presId="urn:microsoft.com/office/officeart/2005/8/layout/default"/>
    <dgm:cxn modelId="{91E918D2-8EA6-4D43-86FF-230E3803E73B}" srcId="{FD8522EB-C701-4E3D-AC1C-752052F34620}" destId="{DC821BFE-7C71-46F0-B70C-63F199D4AA0D}" srcOrd="3" destOrd="0" parTransId="{7A1DD2BC-F36A-4A0B-991B-605C615D5B51}" sibTransId="{0A23FFED-E02B-426C-A031-C98EFF880D17}"/>
    <dgm:cxn modelId="{091EF5FE-0CDC-4318-A63E-7DDAB832B4F6}" srcId="{FD8522EB-C701-4E3D-AC1C-752052F34620}" destId="{CFB14D50-68FA-49EF-A032-210BD1862608}" srcOrd="2" destOrd="0" parTransId="{99F29325-0583-4C2C-B8FC-DC461C8E5A3C}" sibTransId="{35314824-9877-49FB-9D84-D39767D5312F}"/>
    <dgm:cxn modelId="{9278112C-41BD-4285-BED5-D052A4DDAC96}" type="presParOf" srcId="{D8BB39CB-4D74-48E4-9261-E47932CE524F}" destId="{991951B5-F04D-4AE7-825B-809E47CA6358}" srcOrd="0" destOrd="0" presId="urn:microsoft.com/office/officeart/2005/8/layout/default"/>
    <dgm:cxn modelId="{8F2CF371-8FD5-4646-B717-79FB1BA3299D}" type="presParOf" srcId="{D8BB39CB-4D74-48E4-9261-E47932CE524F}" destId="{59352E14-9E55-4E1D-B742-76D87F8A7D5A}" srcOrd="1" destOrd="0" presId="urn:microsoft.com/office/officeart/2005/8/layout/default"/>
    <dgm:cxn modelId="{CC4406B7-B6F6-4191-A338-083A29B223B4}" type="presParOf" srcId="{D8BB39CB-4D74-48E4-9261-E47932CE524F}" destId="{ABC7BC38-D890-450E-B278-DDD4F497F9E4}" srcOrd="2" destOrd="0" presId="urn:microsoft.com/office/officeart/2005/8/layout/default"/>
    <dgm:cxn modelId="{B6A36010-72A3-4498-8167-EE5AE9B5F068}" type="presParOf" srcId="{D8BB39CB-4D74-48E4-9261-E47932CE524F}" destId="{46642A14-F75B-4033-95CB-6C22A9B99EA4}" srcOrd="3" destOrd="0" presId="urn:microsoft.com/office/officeart/2005/8/layout/default"/>
    <dgm:cxn modelId="{C1B03C22-7835-44AE-98BC-695F15E42D7E}" type="presParOf" srcId="{D8BB39CB-4D74-48E4-9261-E47932CE524F}" destId="{A52CDD90-E48A-444E-B11B-1AA0F3E832E4}" srcOrd="4" destOrd="0" presId="urn:microsoft.com/office/officeart/2005/8/layout/default"/>
    <dgm:cxn modelId="{1C26339B-3B4B-4C3D-9480-5FC7EBD831A3}" type="presParOf" srcId="{D8BB39CB-4D74-48E4-9261-E47932CE524F}" destId="{3B54FF27-A43D-40EA-A35B-413A06FEDBBF}" srcOrd="5" destOrd="0" presId="urn:microsoft.com/office/officeart/2005/8/layout/default"/>
    <dgm:cxn modelId="{ABE1668F-DCE6-496A-96AA-E92CE359A3F2}" type="presParOf" srcId="{D8BB39CB-4D74-48E4-9261-E47932CE524F}" destId="{48E7B049-281F-47AC-939C-019828A9F4A1}" srcOrd="6" destOrd="0" presId="urn:microsoft.com/office/officeart/2005/8/layout/default"/>
    <dgm:cxn modelId="{3C8CE451-F064-44DB-9E97-70B14741C11D}" type="presParOf" srcId="{D8BB39CB-4D74-48E4-9261-E47932CE524F}" destId="{84244D78-B7A1-48E3-9583-0E1BF1A55616}" srcOrd="7" destOrd="0" presId="urn:microsoft.com/office/officeart/2005/8/layout/default"/>
    <dgm:cxn modelId="{6E6EBA5E-1D86-4415-8FA3-5E5F7BF08C94}" type="presParOf" srcId="{D8BB39CB-4D74-48E4-9261-E47932CE524F}" destId="{6CD4F096-12AD-4B51-B01C-66A1464A8C7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043208-8E07-4174-A687-9DB5A43B8159}"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9199AB3-D925-4C6D-BF5B-3B0B4232916A}">
      <dgm:prSet/>
      <dgm:spPr/>
      <dgm:t>
        <a:bodyPr/>
        <a:lstStyle/>
        <a:p>
          <a:pPr>
            <a:defRPr cap="all"/>
          </a:pPr>
          <a:r>
            <a:rPr lang="en-GB" b="0" i="0" dirty="0"/>
            <a:t>LOOK</a:t>
          </a:r>
          <a:endParaRPr lang="en-US" dirty="0"/>
        </a:p>
      </dgm:t>
    </dgm:pt>
    <dgm:pt modelId="{B9991D6D-7DA4-43F1-B4C1-F1A36CFF4E84}" type="parTrans" cxnId="{582A18E5-E9FD-4F9D-BEA7-A4D6A0FA4019}">
      <dgm:prSet/>
      <dgm:spPr/>
      <dgm:t>
        <a:bodyPr/>
        <a:lstStyle/>
        <a:p>
          <a:endParaRPr lang="en-US"/>
        </a:p>
      </dgm:t>
    </dgm:pt>
    <dgm:pt modelId="{D48D050C-2116-4B02-BC01-5738779E714A}" type="sibTrans" cxnId="{582A18E5-E9FD-4F9D-BEA7-A4D6A0FA4019}">
      <dgm:prSet/>
      <dgm:spPr/>
      <dgm:t>
        <a:bodyPr/>
        <a:lstStyle/>
        <a:p>
          <a:endParaRPr lang="en-US"/>
        </a:p>
      </dgm:t>
    </dgm:pt>
    <dgm:pt modelId="{B7DD9668-99A1-4E80-BE2C-9DDC91EA91AA}">
      <dgm:prSet/>
      <dgm:spPr/>
      <dgm:t>
        <a:bodyPr/>
        <a:lstStyle/>
        <a:p>
          <a:pPr>
            <a:defRPr cap="all"/>
          </a:pPr>
          <a:r>
            <a:rPr lang="en-GB" b="0" i="0" dirty="0"/>
            <a:t>LISTEN</a:t>
          </a:r>
          <a:endParaRPr lang="en-US" dirty="0"/>
        </a:p>
      </dgm:t>
    </dgm:pt>
    <dgm:pt modelId="{976B20FA-D6D1-4F59-A911-9FDD767E9F56}" type="parTrans" cxnId="{C9A8CA6D-52B3-4EF9-9C92-A048FCAF626D}">
      <dgm:prSet/>
      <dgm:spPr/>
      <dgm:t>
        <a:bodyPr/>
        <a:lstStyle/>
        <a:p>
          <a:endParaRPr lang="en-US"/>
        </a:p>
      </dgm:t>
    </dgm:pt>
    <dgm:pt modelId="{96FC519C-0BC1-42B9-BDF9-A4B9F3B9AEB5}" type="sibTrans" cxnId="{C9A8CA6D-52B3-4EF9-9C92-A048FCAF626D}">
      <dgm:prSet/>
      <dgm:spPr/>
      <dgm:t>
        <a:bodyPr/>
        <a:lstStyle/>
        <a:p>
          <a:endParaRPr lang="en-US"/>
        </a:p>
      </dgm:t>
    </dgm:pt>
    <dgm:pt modelId="{60A02E76-BC6C-45CC-940B-96D395CA9F6A}">
      <dgm:prSet/>
      <dgm:spPr/>
      <dgm:t>
        <a:bodyPr/>
        <a:lstStyle/>
        <a:p>
          <a:pPr>
            <a:defRPr cap="all"/>
          </a:pPr>
          <a:r>
            <a:rPr lang="en-GB" b="0" i="0" dirty="0"/>
            <a:t>ASK</a:t>
          </a:r>
          <a:endParaRPr lang="en-US" dirty="0"/>
        </a:p>
      </dgm:t>
    </dgm:pt>
    <dgm:pt modelId="{215B01A0-EF86-4EAE-9D9C-D2AD0DF92279}" type="parTrans" cxnId="{5190FB29-8C62-49CA-A4DB-9AEE8BD425A5}">
      <dgm:prSet/>
      <dgm:spPr/>
      <dgm:t>
        <a:bodyPr/>
        <a:lstStyle/>
        <a:p>
          <a:endParaRPr lang="en-US"/>
        </a:p>
      </dgm:t>
    </dgm:pt>
    <dgm:pt modelId="{228A0AAC-16C9-4925-A52B-DF9BBF7054B7}" type="sibTrans" cxnId="{5190FB29-8C62-49CA-A4DB-9AEE8BD425A5}">
      <dgm:prSet/>
      <dgm:spPr/>
      <dgm:t>
        <a:bodyPr/>
        <a:lstStyle/>
        <a:p>
          <a:endParaRPr lang="en-US"/>
        </a:p>
      </dgm:t>
    </dgm:pt>
    <dgm:pt modelId="{6BD76603-ADD6-4B74-AD5F-C1788261C6BA}">
      <dgm:prSet/>
      <dgm:spPr/>
      <dgm:t>
        <a:bodyPr/>
        <a:lstStyle/>
        <a:p>
          <a:pPr>
            <a:defRPr cap="all"/>
          </a:pPr>
          <a:r>
            <a:rPr lang="en-GB" b="0" i="0" dirty="0"/>
            <a:t>CHECK OUT</a:t>
          </a:r>
          <a:endParaRPr lang="en-US" dirty="0"/>
        </a:p>
      </dgm:t>
    </dgm:pt>
    <dgm:pt modelId="{4C2893E6-1B0D-46AE-999D-AA792134A612}" type="parTrans" cxnId="{C8029DAD-98CF-4BF1-84D9-1F0D299E4DFD}">
      <dgm:prSet/>
      <dgm:spPr/>
      <dgm:t>
        <a:bodyPr/>
        <a:lstStyle/>
        <a:p>
          <a:endParaRPr lang="en-US"/>
        </a:p>
      </dgm:t>
    </dgm:pt>
    <dgm:pt modelId="{CFED288F-F0D2-4DD7-8CC6-E34FF31671EB}" type="sibTrans" cxnId="{C8029DAD-98CF-4BF1-84D9-1F0D299E4DFD}">
      <dgm:prSet/>
      <dgm:spPr/>
      <dgm:t>
        <a:bodyPr/>
        <a:lstStyle/>
        <a:p>
          <a:endParaRPr lang="en-US"/>
        </a:p>
      </dgm:t>
    </dgm:pt>
    <dgm:pt modelId="{1AB0904C-590D-4D12-8737-8DAF2C49D52D}" type="pres">
      <dgm:prSet presAssocID="{6B043208-8E07-4174-A687-9DB5A43B8159}" presName="root" presStyleCnt="0">
        <dgm:presLayoutVars>
          <dgm:dir/>
          <dgm:resizeHandles val="exact"/>
        </dgm:presLayoutVars>
      </dgm:prSet>
      <dgm:spPr/>
    </dgm:pt>
    <dgm:pt modelId="{3FA6C2DB-ED05-430C-A999-BB407E236DC8}" type="pres">
      <dgm:prSet presAssocID="{79199AB3-D925-4C6D-BF5B-3B0B4232916A}" presName="compNode" presStyleCnt="0"/>
      <dgm:spPr/>
    </dgm:pt>
    <dgm:pt modelId="{FF49A7A1-23ED-442C-927B-F595C0DE0324}" type="pres">
      <dgm:prSet presAssocID="{79199AB3-D925-4C6D-BF5B-3B0B4232916A}" presName="iconBgRect" presStyleLbl="bgShp" presStyleIdx="0" presStyleCnt="4"/>
      <dgm:spPr/>
    </dgm:pt>
    <dgm:pt modelId="{DF877286-C687-4CB0-9E8C-CD9F42DF7B8E}" type="pres">
      <dgm:prSet presAssocID="{79199AB3-D925-4C6D-BF5B-3B0B4232916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ye"/>
        </a:ext>
      </dgm:extLst>
    </dgm:pt>
    <dgm:pt modelId="{FC592969-0F3D-4C63-A0A4-162E6BBA06A9}" type="pres">
      <dgm:prSet presAssocID="{79199AB3-D925-4C6D-BF5B-3B0B4232916A}" presName="spaceRect" presStyleCnt="0"/>
      <dgm:spPr/>
    </dgm:pt>
    <dgm:pt modelId="{35DE2D02-C5DC-4761-8B3C-CAFBFBE94AC5}" type="pres">
      <dgm:prSet presAssocID="{79199AB3-D925-4C6D-BF5B-3B0B4232916A}" presName="textRect" presStyleLbl="revTx" presStyleIdx="0" presStyleCnt="4">
        <dgm:presLayoutVars>
          <dgm:chMax val="1"/>
          <dgm:chPref val="1"/>
        </dgm:presLayoutVars>
      </dgm:prSet>
      <dgm:spPr/>
    </dgm:pt>
    <dgm:pt modelId="{1E98A5E5-4D64-432C-A489-E66BF7038254}" type="pres">
      <dgm:prSet presAssocID="{D48D050C-2116-4B02-BC01-5738779E714A}" presName="sibTrans" presStyleCnt="0"/>
      <dgm:spPr/>
    </dgm:pt>
    <dgm:pt modelId="{63535E67-01DB-4A47-BF5B-A8A8F4DA01D5}" type="pres">
      <dgm:prSet presAssocID="{B7DD9668-99A1-4E80-BE2C-9DDC91EA91AA}" presName="compNode" presStyleCnt="0"/>
      <dgm:spPr/>
    </dgm:pt>
    <dgm:pt modelId="{954B6304-3AE3-4584-8C77-1AFF1406141A}" type="pres">
      <dgm:prSet presAssocID="{B7DD9668-99A1-4E80-BE2C-9DDC91EA91AA}" presName="iconBgRect" presStyleLbl="bgShp" presStyleIdx="1" presStyleCnt="4"/>
      <dgm:spPr/>
    </dgm:pt>
    <dgm:pt modelId="{FF6E1DE2-06B7-4A6A-9FCE-3F579DAD19AE}" type="pres">
      <dgm:prSet presAssocID="{B7DD9668-99A1-4E80-BE2C-9DDC91EA91A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phones"/>
        </a:ext>
      </dgm:extLst>
    </dgm:pt>
    <dgm:pt modelId="{A711AEB7-A956-455D-825C-66AE9970961B}" type="pres">
      <dgm:prSet presAssocID="{B7DD9668-99A1-4E80-BE2C-9DDC91EA91AA}" presName="spaceRect" presStyleCnt="0"/>
      <dgm:spPr/>
    </dgm:pt>
    <dgm:pt modelId="{BC9DF61E-9EB6-4E48-800A-9D473BAA438E}" type="pres">
      <dgm:prSet presAssocID="{B7DD9668-99A1-4E80-BE2C-9DDC91EA91AA}" presName="textRect" presStyleLbl="revTx" presStyleIdx="1" presStyleCnt="4">
        <dgm:presLayoutVars>
          <dgm:chMax val="1"/>
          <dgm:chPref val="1"/>
        </dgm:presLayoutVars>
      </dgm:prSet>
      <dgm:spPr/>
    </dgm:pt>
    <dgm:pt modelId="{363F6F57-90D1-45AA-8FE8-1DEF43345672}" type="pres">
      <dgm:prSet presAssocID="{96FC519C-0BC1-42B9-BDF9-A4B9F3B9AEB5}" presName="sibTrans" presStyleCnt="0"/>
      <dgm:spPr/>
    </dgm:pt>
    <dgm:pt modelId="{1DB4FBDB-E4FF-4EC2-841A-FAF406ED9E25}" type="pres">
      <dgm:prSet presAssocID="{60A02E76-BC6C-45CC-940B-96D395CA9F6A}" presName="compNode" presStyleCnt="0"/>
      <dgm:spPr/>
    </dgm:pt>
    <dgm:pt modelId="{84330D6D-281D-4CF8-8F54-696F6B62472A}" type="pres">
      <dgm:prSet presAssocID="{60A02E76-BC6C-45CC-940B-96D395CA9F6A}" presName="iconBgRect" presStyleLbl="bgShp" presStyleIdx="2" presStyleCnt="4"/>
      <dgm:spPr/>
    </dgm:pt>
    <dgm:pt modelId="{99F35452-C0CB-4D76-BED4-48DC484CD89E}" type="pres">
      <dgm:prSet presAssocID="{60A02E76-BC6C-45CC-940B-96D395CA9F6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 mark"/>
        </a:ext>
      </dgm:extLst>
    </dgm:pt>
    <dgm:pt modelId="{23C591B8-9BBF-450A-9D45-697B92C610BC}" type="pres">
      <dgm:prSet presAssocID="{60A02E76-BC6C-45CC-940B-96D395CA9F6A}" presName="spaceRect" presStyleCnt="0"/>
      <dgm:spPr/>
    </dgm:pt>
    <dgm:pt modelId="{AF40AF23-ED6E-4AAA-883A-F4BA616B912D}" type="pres">
      <dgm:prSet presAssocID="{60A02E76-BC6C-45CC-940B-96D395CA9F6A}" presName="textRect" presStyleLbl="revTx" presStyleIdx="2" presStyleCnt="4">
        <dgm:presLayoutVars>
          <dgm:chMax val="1"/>
          <dgm:chPref val="1"/>
        </dgm:presLayoutVars>
      </dgm:prSet>
      <dgm:spPr/>
    </dgm:pt>
    <dgm:pt modelId="{1F459156-705E-4093-BA32-2C327EDF2DA5}" type="pres">
      <dgm:prSet presAssocID="{228A0AAC-16C9-4925-A52B-DF9BBF7054B7}" presName="sibTrans" presStyleCnt="0"/>
      <dgm:spPr/>
    </dgm:pt>
    <dgm:pt modelId="{336DFD38-7BBB-47F8-9A5D-FDA3BA8C8680}" type="pres">
      <dgm:prSet presAssocID="{6BD76603-ADD6-4B74-AD5F-C1788261C6BA}" presName="compNode" presStyleCnt="0"/>
      <dgm:spPr/>
    </dgm:pt>
    <dgm:pt modelId="{65090610-4849-48B5-A933-83BEDB547F16}" type="pres">
      <dgm:prSet presAssocID="{6BD76603-ADD6-4B74-AD5F-C1788261C6BA}" presName="iconBgRect" presStyleLbl="bgShp" presStyleIdx="3" presStyleCnt="4"/>
      <dgm:spPr/>
    </dgm:pt>
    <dgm:pt modelId="{F733C1B6-768B-43A4-BD3C-3B3E78F7248D}" type="pres">
      <dgm:prSet presAssocID="{6BD76603-ADD6-4B74-AD5F-C1788261C6B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code"/>
        </a:ext>
      </dgm:extLst>
    </dgm:pt>
    <dgm:pt modelId="{4A5FF49B-CFB2-4E1C-BB4D-5698CA47C7EF}" type="pres">
      <dgm:prSet presAssocID="{6BD76603-ADD6-4B74-AD5F-C1788261C6BA}" presName="spaceRect" presStyleCnt="0"/>
      <dgm:spPr/>
    </dgm:pt>
    <dgm:pt modelId="{AE67A84C-694E-4558-A6DF-BE5AFC417679}" type="pres">
      <dgm:prSet presAssocID="{6BD76603-ADD6-4B74-AD5F-C1788261C6BA}" presName="textRect" presStyleLbl="revTx" presStyleIdx="3" presStyleCnt="4">
        <dgm:presLayoutVars>
          <dgm:chMax val="1"/>
          <dgm:chPref val="1"/>
        </dgm:presLayoutVars>
      </dgm:prSet>
      <dgm:spPr/>
    </dgm:pt>
  </dgm:ptLst>
  <dgm:cxnLst>
    <dgm:cxn modelId="{B10DF611-D2FC-4882-8299-C5E03A5D1D0E}" type="presOf" srcId="{6BD76603-ADD6-4B74-AD5F-C1788261C6BA}" destId="{AE67A84C-694E-4558-A6DF-BE5AFC417679}" srcOrd="0" destOrd="0" presId="urn:microsoft.com/office/officeart/2018/5/layout/IconCircleLabelList"/>
    <dgm:cxn modelId="{5190FB29-8C62-49CA-A4DB-9AEE8BD425A5}" srcId="{6B043208-8E07-4174-A687-9DB5A43B8159}" destId="{60A02E76-BC6C-45CC-940B-96D395CA9F6A}" srcOrd="2" destOrd="0" parTransId="{215B01A0-EF86-4EAE-9D9C-D2AD0DF92279}" sibTransId="{228A0AAC-16C9-4925-A52B-DF9BBF7054B7}"/>
    <dgm:cxn modelId="{3A70BC5E-5F68-48EE-9771-19B8886C4C9A}" type="presOf" srcId="{B7DD9668-99A1-4E80-BE2C-9DDC91EA91AA}" destId="{BC9DF61E-9EB6-4E48-800A-9D473BAA438E}" srcOrd="0" destOrd="0" presId="urn:microsoft.com/office/officeart/2018/5/layout/IconCircleLabelList"/>
    <dgm:cxn modelId="{C9A8CA6D-52B3-4EF9-9C92-A048FCAF626D}" srcId="{6B043208-8E07-4174-A687-9DB5A43B8159}" destId="{B7DD9668-99A1-4E80-BE2C-9DDC91EA91AA}" srcOrd="1" destOrd="0" parTransId="{976B20FA-D6D1-4F59-A911-9FDD767E9F56}" sibTransId="{96FC519C-0BC1-42B9-BDF9-A4B9F3B9AEB5}"/>
    <dgm:cxn modelId="{327B6378-01E5-4BAD-853E-808448F0124B}" type="presOf" srcId="{60A02E76-BC6C-45CC-940B-96D395CA9F6A}" destId="{AF40AF23-ED6E-4AAA-883A-F4BA616B912D}" srcOrd="0" destOrd="0" presId="urn:microsoft.com/office/officeart/2018/5/layout/IconCircleLabelList"/>
    <dgm:cxn modelId="{C8029DAD-98CF-4BF1-84D9-1F0D299E4DFD}" srcId="{6B043208-8E07-4174-A687-9DB5A43B8159}" destId="{6BD76603-ADD6-4B74-AD5F-C1788261C6BA}" srcOrd="3" destOrd="0" parTransId="{4C2893E6-1B0D-46AE-999D-AA792134A612}" sibTransId="{CFED288F-F0D2-4DD7-8CC6-E34FF31671EB}"/>
    <dgm:cxn modelId="{490E0FD1-BD23-40CC-B36A-455B0215DBF3}" type="presOf" srcId="{6B043208-8E07-4174-A687-9DB5A43B8159}" destId="{1AB0904C-590D-4D12-8737-8DAF2C49D52D}" srcOrd="0" destOrd="0" presId="urn:microsoft.com/office/officeart/2018/5/layout/IconCircleLabelList"/>
    <dgm:cxn modelId="{582A18E5-E9FD-4F9D-BEA7-A4D6A0FA4019}" srcId="{6B043208-8E07-4174-A687-9DB5A43B8159}" destId="{79199AB3-D925-4C6D-BF5B-3B0B4232916A}" srcOrd="0" destOrd="0" parTransId="{B9991D6D-7DA4-43F1-B4C1-F1A36CFF4E84}" sibTransId="{D48D050C-2116-4B02-BC01-5738779E714A}"/>
    <dgm:cxn modelId="{96FE8BFA-CD9F-4F42-84C6-ED52E961BD06}" type="presOf" srcId="{79199AB3-D925-4C6D-BF5B-3B0B4232916A}" destId="{35DE2D02-C5DC-4761-8B3C-CAFBFBE94AC5}" srcOrd="0" destOrd="0" presId="urn:microsoft.com/office/officeart/2018/5/layout/IconCircleLabelList"/>
    <dgm:cxn modelId="{C3D4526B-C8C8-4068-963E-CF1F5BDAD253}" type="presParOf" srcId="{1AB0904C-590D-4D12-8737-8DAF2C49D52D}" destId="{3FA6C2DB-ED05-430C-A999-BB407E236DC8}" srcOrd="0" destOrd="0" presId="urn:microsoft.com/office/officeart/2018/5/layout/IconCircleLabelList"/>
    <dgm:cxn modelId="{E931D61B-6E7F-4A9B-89C1-CD8374F0ADB5}" type="presParOf" srcId="{3FA6C2DB-ED05-430C-A999-BB407E236DC8}" destId="{FF49A7A1-23ED-442C-927B-F595C0DE0324}" srcOrd="0" destOrd="0" presId="urn:microsoft.com/office/officeart/2018/5/layout/IconCircleLabelList"/>
    <dgm:cxn modelId="{7CC8BCBC-09DD-44ED-BA7C-D4DE78AC803B}" type="presParOf" srcId="{3FA6C2DB-ED05-430C-A999-BB407E236DC8}" destId="{DF877286-C687-4CB0-9E8C-CD9F42DF7B8E}" srcOrd="1" destOrd="0" presId="urn:microsoft.com/office/officeart/2018/5/layout/IconCircleLabelList"/>
    <dgm:cxn modelId="{E29B87E5-F12D-4D3E-A86F-3DF8818114EB}" type="presParOf" srcId="{3FA6C2DB-ED05-430C-A999-BB407E236DC8}" destId="{FC592969-0F3D-4C63-A0A4-162E6BBA06A9}" srcOrd="2" destOrd="0" presId="urn:microsoft.com/office/officeart/2018/5/layout/IconCircleLabelList"/>
    <dgm:cxn modelId="{B9A4643F-638A-4FD7-B8FC-68E4CAA0C896}" type="presParOf" srcId="{3FA6C2DB-ED05-430C-A999-BB407E236DC8}" destId="{35DE2D02-C5DC-4761-8B3C-CAFBFBE94AC5}" srcOrd="3" destOrd="0" presId="urn:microsoft.com/office/officeart/2018/5/layout/IconCircleLabelList"/>
    <dgm:cxn modelId="{E795B71B-5558-4353-92B4-0A2651DD598B}" type="presParOf" srcId="{1AB0904C-590D-4D12-8737-8DAF2C49D52D}" destId="{1E98A5E5-4D64-432C-A489-E66BF7038254}" srcOrd="1" destOrd="0" presId="urn:microsoft.com/office/officeart/2018/5/layout/IconCircleLabelList"/>
    <dgm:cxn modelId="{770449C8-4126-4046-A473-22829D58F8CF}" type="presParOf" srcId="{1AB0904C-590D-4D12-8737-8DAF2C49D52D}" destId="{63535E67-01DB-4A47-BF5B-A8A8F4DA01D5}" srcOrd="2" destOrd="0" presId="urn:microsoft.com/office/officeart/2018/5/layout/IconCircleLabelList"/>
    <dgm:cxn modelId="{99524E70-5C69-4568-A9B3-0A05F3075448}" type="presParOf" srcId="{63535E67-01DB-4A47-BF5B-A8A8F4DA01D5}" destId="{954B6304-3AE3-4584-8C77-1AFF1406141A}" srcOrd="0" destOrd="0" presId="urn:microsoft.com/office/officeart/2018/5/layout/IconCircleLabelList"/>
    <dgm:cxn modelId="{90428A3B-A87A-49F9-B25C-2801E4431564}" type="presParOf" srcId="{63535E67-01DB-4A47-BF5B-A8A8F4DA01D5}" destId="{FF6E1DE2-06B7-4A6A-9FCE-3F579DAD19AE}" srcOrd="1" destOrd="0" presId="urn:microsoft.com/office/officeart/2018/5/layout/IconCircleLabelList"/>
    <dgm:cxn modelId="{86CA979A-D678-43E9-82F4-5C799D68439D}" type="presParOf" srcId="{63535E67-01DB-4A47-BF5B-A8A8F4DA01D5}" destId="{A711AEB7-A956-455D-825C-66AE9970961B}" srcOrd="2" destOrd="0" presId="urn:microsoft.com/office/officeart/2018/5/layout/IconCircleLabelList"/>
    <dgm:cxn modelId="{4D8D492B-1061-4F16-8A60-BAE7AE13B44D}" type="presParOf" srcId="{63535E67-01DB-4A47-BF5B-A8A8F4DA01D5}" destId="{BC9DF61E-9EB6-4E48-800A-9D473BAA438E}" srcOrd="3" destOrd="0" presId="urn:microsoft.com/office/officeart/2018/5/layout/IconCircleLabelList"/>
    <dgm:cxn modelId="{F5C915C6-7EAC-44E3-A840-9508F38A3DAC}" type="presParOf" srcId="{1AB0904C-590D-4D12-8737-8DAF2C49D52D}" destId="{363F6F57-90D1-45AA-8FE8-1DEF43345672}" srcOrd="3" destOrd="0" presId="urn:microsoft.com/office/officeart/2018/5/layout/IconCircleLabelList"/>
    <dgm:cxn modelId="{9501D605-BCF3-4876-87B2-0549E8775316}" type="presParOf" srcId="{1AB0904C-590D-4D12-8737-8DAF2C49D52D}" destId="{1DB4FBDB-E4FF-4EC2-841A-FAF406ED9E25}" srcOrd="4" destOrd="0" presId="urn:microsoft.com/office/officeart/2018/5/layout/IconCircleLabelList"/>
    <dgm:cxn modelId="{BB0057B9-3378-464A-A539-98C4691CE1A1}" type="presParOf" srcId="{1DB4FBDB-E4FF-4EC2-841A-FAF406ED9E25}" destId="{84330D6D-281D-4CF8-8F54-696F6B62472A}" srcOrd="0" destOrd="0" presId="urn:microsoft.com/office/officeart/2018/5/layout/IconCircleLabelList"/>
    <dgm:cxn modelId="{2F548744-D242-4CB9-8AAE-A9ECEDCED169}" type="presParOf" srcId="{1DB4FBDB-E4FF-4EC2-841A-FAF406ED9E25}" destId="{99F35452-C0CB-4D76-BED4-48DC484CD89E}" srcOrd="1" destOrd="0" presId="urn:microsoft.com/office/officeart/2018/5/layout/IconCircleLabelList"/>
    <dgm:cxn modelId="{7EB97E57-C082-4E4F-9962-1EE27C353417}" type="presParOf" srcId="{1DB4FBDB-E4FF-4EC2-841A-FAF406ED9E25}" destId="{23C591B8-9BBF-450A-9D45-697B92C610BC}" srcOrd="2" destOrd="0" presId="urn:microsoft.com/office/officeart/2018/5/layout/IconCircleLabelList"/>
    <dgm:cxn modelId="{0B95C8AD-DD9C-4219-883D-014F55C72A6F}" type="presParOf" srcId="{1DB4FBDB-E4FF-4EC2-841A-FAF406ED9E25}" destId="{AF40AF23-ED6E-4AAA-883A-F4BA616B912D}" srcOrd="3" destOrd="0" presId="urn:microsoft.com/office/officeart/2018/5/layout/IconCircleLabelList"/>
    <dgm:cxn modelId="{DE557496-5293-4178-B4F9-D2BF50B58748}" type="presParOf" srcId="{1AB0904C-590D-4D12-8737-8DAF2C49D52D}" destId="{1F459156-705E-4093-BA32-2C327EDF2DA5}" srcOrd="5" destOrd="0" presId="urn:microsoft.com/office/officeart/2018/5/layout/IconCircleLabelList"/>
    <dgm:cxn modelId="{5311FD1B-B510-4C17-8367-1EFEBF116618}" type="presParOf" srcId="{1AB0904C-590D-4D12-8737-8DAF2C49D52D}" destId="{336DFD38-7BBB-47F8-9A5D-FDA3BA8C8680}" srcOrd="6" destOrd="0" presId="urn:microsoft.com/office/officeart/2018/5/layout/IconCircleLabelList"/>
    <dgm:cxn modelId="{08795542-3520-45ED-9E9B-2EE607D2418A}" type="presParOf" srcId="{336DFD38-7BBB-47F8-9A5D-FDA3BA8C8680}" destId="{65090610-4849-48B5-A933-83BEDB547F16}" srcOrd="0" destOrd="0" presId="urn:microsoft.com/office/officeart/2018/5/layout/IconCircleLabelList"/>
    <dgm:cxn modelId="{C7BE9F4F-7700-4222-B2BE-8FF57B9E1234}" type="presParOf" srcId="{336DFD38-7BBB-47F8-9A5D-FDA3BA8C8680}" destId="{F733C1B6-768B-43A4-BD3C-3B3E78F7248D}" srcOrd="1" destOrd="0" presId="urn:microsoft.com/office/officeart/2018/5/layout/IconCircleLabelList"/>
    <dgm:cxn modelId="{AAA224E2-3BC1-42BF-8D31-AA5FD92DF5E7}" type="presParOf" srcId="{336DFD38-7BBB-47F8-9A5D-FDA3BA8C8680}" destId="{4A5FF49B-CFB2-4E1C-BB4D-5698CA47C7EF}" srcOrd="2" destOrd="0" presId="urn:microsoft.com/office/officeart/2018/5/layout/IconCircleLabelList"/>
    <dgm:cxn modelId="{5E30747A-96CC-4DB3-B317-3980B5DE772C}" type="presParOf" srcId="{336DFD38-7BBB-47F8-9A5D-FDA3BA8C8680}" destId="{AE67A84C-694E-4558-A6DF-BE5AFC41767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BEA9CD-E402-4B6A-87F7-233993938588}"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85397082-119E-4E58-8330-E5BB4F3E8D23}">
      <dgm:prSet/>
      <dgm:spPr/>
      <dgm:t>
        <a:bodyPr/>
        <a:lstStyle/>
        <a:p>
          <a:r>
            <a:rPr lang="en-GB" dirty="0"/>
            <a:t>Take some time to think and plan your visit:</a:t>
          </a:r>
          <a:endParaRPr lang="en-US" dirty="0"/>
        </a:p>
      </dgm:t>
    </dgm:pt>
    <dgm:pt modelId="{42F49E3F-C3DD-4ED5-90A2-D0060EE65987}" type="parTrans" cxnId="{DD19B390-62D4-43FA-874F-0A6B0664423C}">
      <dgm:prSet/>
      <dgm:spPr/>
      <dgm:t>
        <a:bodyPr/>
        <a:lstStyle/>
        <a:p>
          <a:endParaRPr lang="en-US"/>
        </a:p>
      </dgm:t>
    </dgm:pt>
    <dgm:pt modelId="{25778579-F585-401E-9B5C-644FA5F1846E}" type="sibTrans" cxnId="{DD19B390-62D4-43FA-874F-0A6B0664423C}">
      <dgm:prSet/>
      <dgm:spPr/>
      <dgm:t>
        <a:bodyPr/>
        <a:lstStyle/>
        <a:p>
          <a:endParaRPr lang="en-US" dirty="0"/>
        </a:p>
      </dgm:t>
    </dgm:pt>
    <dgm:pt modelId="{68A28489-6F7A-424D-9416-C84D366DAD15}">
      <dgm:prSet/>
      <dgm:spPr/>
      <dgm:t>
        <a:bodyPr/>
        <a:lstStyle/>
        <a:p>
          <a:r>
            <a:rPr lang="en-GB" dirty="0"/>
            <a:t>What do you know from history that might need exploration? </a:t>
          </a:r>
          <a:endParaRPr lang="en-US" dirty="0"/>
        </a:p>
      </dgm:t>
    </dgm:pt>
    <dgm:pt modelId="{E8879536-6B3C-4D17-B21E-00853B0242C3}" type="parTrans" cxnId="{D5CF6FB1-C9F7-491F-89CE-ACE06776CEF1}">
      <dgm:prSet/>
      <dgm:spPr/>
      <dgm:t>
        <a:bodyPr/>
        <a:lstStyle/>
        <a:p>
          <a:endParaRPr lang="en-US"/>
        </a:p>
      </dgm:t>
    </dgm:pt>
    <dgm:pt modelId="{C4D1A685-F7F5-4F86-A9F4-474C3324DAA1}" type="sibTrans" cxnId="{D5CF6FB1-C9F7-491F-89CE-ACE06776CEF1}">
      <dgm:prSet/>
      <dgm:spPr/>
      <dgm:t>
        <a:bodyPr/>
        <a:lstStyle/>
        <a:p>
          <a:endParaRPr lang="en-US" dirty="0"/>
        </a:p>
      </dgm:t>
    </dgm:pt>
    <dgm:pt modelId="{81F05E90-3A5D-4536-9F6C-07931E85BE8C}">
      <dgm:prSet/>
      <dgm:spPr/>
      <dgm:t>
        <a:bodyPr/>
        <a:lstStyle/>
        <a:p>
          <a:r>
            <a:rPr lang="en-GB" dirty="0"/>
            <a:t>What have you already been told about the current situation that needs further exploration?</a:t>
          </a:r>
          <a:endParaRPr lang="en-US" dirty="0"/>
        </a:p>
      </dgm:t>
    </dgm:pt>
    <dgm:pt modelId="{BEC5C488-4682-4B1F-B6D8-637B2C5D4832}" type="parTrans" cxnId="{7398B6D6-97B7-4EF1-9B2C-05267CF01C44}">
      <dgm:prSet/>
      <dgm:spPr/>
      <dgm:t>
        <a:bodyPr/>
        <a:lstStyle/>
        <a:p>
          <a:endParaRPr lang="en-US"/>
        </a:p>
      </dgm:t>
    </dgm:pt>
    <dgm:pt modelId="{63D96B86-9FE0-478C-A5CF-3BE6199732B8}" type="sibTrans" cxnId="{7398B6D6-97B7-4EF1-9B2C-05267CF01C44}">
      <dgm:prSet/>
      <dgm:spPr/>
      <dgm:t>
        <a:bodyPr/>
        <a:lstStyle/>
        <a:p>
          <a:endParaRPr lang="en-US" dirty="0"/>
        </a:p>
      </dgm:t>
    </dgm:pt>
    <dgm:pt modelId="{347D500D-4F2B-4D73-886F-CCB7BD7F059B}">
      <dgm:prSet/>
      <dgm:spPr/>
      <dgm:t>
        <a:bodyPr/>
        <a:lstStyle/>
        <a:p>
          <a:r>
            <a:rPr lang="en-GB" dirty="0"/>
            <a:t>Who else might be able to provide you with helpful information about the child/family/situation?</a:t>
          </a:r>
          <a:endParaRPr lang="en-US" dirty="0"/>
        </a:p>
      </dgm:t>
    </dgm:pt>
    <dgm:pt modelId="{34C8D28A-CA30-4379-A67B-B50367D9C753}" type="parTrans" cxnId="{EFC4714F-BCF9-498C-BD12-1BB701CCC97D}">
      <dgm:prSet/>
      <dgm:spPr/>
      <dgm:t>
        <a:bodyPr/>
        <a:lstStyle/>
        <a:p>
          <a:endParaRPr lang="en-US"/>
        </a:p>
      </dgm:t>
    </dgm:pt>
    <dgm:pt modelId="{B6D42F6A-B3D9-4C49-AB42-62C4993305A1}" type="sibTrans" cxnId="{EFC4714F-BCF9-498C-BD12-1BB701CCC97D}">
      <dgm:prSet/>
      <dgm:spPr/>
      <dgm:t>
        <a:bodyPr/>
        <a:lstStyle/>
        <a:p>
          <a:endParaRPr lang="en-US" dirty="0"/>
        </a:p>
      </dgm:t>
    </dgm:pt>
    <dgm:pt modelId="{8A19D33E-62C8-4B35-ACCC-A06AF0F7884B}">
      <dgm:prSet/>
      <dgm:spPr/>
      <dgm:t>
        <a:bodyPr/>
        <a:lstStyle/>
        <a:p>
          <a:r>
            <a:rPr lang="en-GB" dirty="0"/>
            <a:t>What information appears to be missing and what questions you might ask to try to ascertain this?</a:t>
          </a:r>
          <a:endParaRPr lang="en-US" dirty="0"/>
        </a:p>
      </dgm:t>
    </dgm:pt>
    <dgm:pt modelId="{C9CAEDC3-CDA0-4075-8F62-508A247EDDD8}" type="parTrans" cxnId="{86090960-7181-4F87-AEF9-16728A843524}">
      <dgm:prSet/>
      <dgm:spPr/>
      <dgm:t>
        <a:bodyPr/>
        <a:lstStyle/>
        <a:p>
          <a:endParaRPr lang="en-US"/>
        </a:p>
      </dgm:t>
    </dgm:pt>
    <dgm:pt modelId="{4EC55037-60CB-4BA9-B483-6774FF53C497}" type="sibTrans" cxnId="{86090960-7181-4F87-AEF9-16728A843524}">
      <dgm:prSet/>
      <dgm:spPr/>
      <dgm:t>
        <a:bodyPr/>
        <a:lstStyle/>
        <a:p>
          <a:endParaRPr lang="en-US"/>
        </a:p>
      </dgm:t>
    </dgm:pt>
    <dgm:pt modelId="{CE376E05-4059-46AB-B90B-0D19F4D8C3A2}" type="pres">
      <dgm:prSet presAssocID="{E8BEA9CD-E402-4B6A-87F7-233993938588}" presName="outerComposite" presStyleCnt="0">
        <dgm:presLayoutVars>
          <dgm:chMax val="5"/>
          <dgm:dir/>
          <dgm:resizeHandles val="exact"/>
        </dgm:presLayoutVars>
      </dgm:prSet>
      <dgm:spPr/>
    </dgm:pt>
    <dgm:pt modelId="{5AD50DB9-7188-447A-93EC-9D1BC6A0D052}" type="pres">
      <dgm:prSet presAssocID="{E8BEA9CD-E402-4B6A-87F7-233993938588}" presName="dummyMaxCanvas" presStyleCnt="0">
        <dgm:presLayoutVars/>
      </dgm:prSet>
      <dgm:spPr/>
    </dgm:pt>
    <dgm:pt modelId="{93E40841-E344-4D3E-9076-22955BC23783}" type="pres">
      <dgm:prSet presAssocID="{E8BEA9CD-E402-4B6A-87F7-233993938588}" presName="FiveNodes_1" presStyleLbl="node1" presStyleIdx="0" presStyleCnt="5">
        <dgm:presLayoutVars>
          <dgm:bulletEnabled val="1"/>
        </dgm:presLayoutVars>
      </dgm:prSet>
      <dgm:spPr/>
    </dgm:pt>
    <dgm:pt modelId="{9383682D-9007-4BE5-9330-901CCD0032B3}" type="pres">
      <dgm:prSet presAssocID="{E8BEA9CD-E402-4B6A-87F7-233993938588}" presName="FiveNodes_2" presStyleLbl="node1" presStyleIdx="1" presStyleCnt="5">
        <dgm:presLayoutVars>
          <dgm:bulletEnabled val="1"/>
        </dgm:presLayoutVars>
      </dgm:prSet>
      <dgm:spPr/>
    </dgm:pt>
    <dgm:pt modelId="{32D3B3EE-D14F-44C9-A02B-B7F7CC73C811}" type="pres">
      <dgm:prSet presAssocID="{E8BEA9CD-E402-4B6A-87F7-233993938588}" presName="FiveNodes_3" presStyleLbl="node1" presStyleIdx="2" presStyleCnt="5">
        <dgm:presLayoutVars>
          <dgm:bulletEnabled val="1"/>
        </dgm:presLayoutVars>
      </dgm:prSet>
      <dgm:spPr/>
    </dgm:pt>
    <dgm:pt modelId="{020975A3-B0ED-482D-B005-A5F6DB0C079C}" type="pres">
      <dgm:prSet presAssocID="{E8BEA9CD-E402-4B6A-87F7-233993938588}" presName="FiveNodes_4" presStyleLbl="node1" presStyleIdx="3" presStyleCnt="5">
        <dgm:presLayoutVars>
          <dgm:bulletEnabled val="1"/>
        </dgm:presLayoutVars>
      </dgm:prSet>
      <dgm:spPr/>
    </dgm:pt>
    <dgm:pt modelId="{D871E226-C952-48AC-9500-38279E73828F}" type="pres">
      <dgm:prSet presAssocID="{E8BEA9CD-E402-4B6A-87F7-233993938588}" presName="FiveNodes_5" presStyleLbl="node1" presStyleIdx="4" presStyleCnt="5">
        <dgm:presLayoutVars>
          <dgm:bulletEnabled val="1"/>
        </dgm:presLayoutVars>
      </dgm:prSet>
      <dgm:spPr/>
    </dgm:pt>
    <dgm:pt modelId="{0C0E9006-45C4-4EF3-9571-F824AEAF6D87}" type="pres">
      <dgm:prSet presAssocID="{E8BEA9CD-E402-4B6A-87F7-233993938588}" presName="FiveConn_1-2" presStyleLbl="fgAccFollowNode1" presStyleIdx="0" presStyleCnt="4">
        <dgm:presLayoutVars>
          <dgm:bulletEnabled val="1"/>
        </dgm:presLayoutVars>
      </dgm:prSet>
      <dgm:spPr/>
    </dgm:pt>
    <dgm:pt modelId="{69E56DD6-A93F-455F-A6EA-6F55962A0F4B}" type="pres">
      <dgm:prSet presAssocID="{E8BEA9CD-E402-4B6A-87F7-233993938588}" presName="FiveConn_2-3" presStyleLbl="fgAccFollowNode1" presStyleIdx="1" presStyleCnt="4">
        <dgm:presLayoutVars>
          <dgm:bulletEnabled val="1"/>
        </dgm:presLayoutVars>
      </dgm:prSet>
      <dgm:spPr/>
    </dgm:pt>
    <dgm:pt modelId="{6C74C833-E95E-4D47-8A3C-D56912F219B3}" type="pres">
      <dgm:prSet presAssocID="{E8BEA9CD-E402-4B6A-87F7-233993938588}" presName="FiveConn_3-4" presStyleLbl="fgAccFollowNode1" presStyleIdx="2" presStyleCnt="4">
        <dgm:presLayoutVars>
          <dgm:bulletEnabled val="1"/>
        </dgm:presLayoutVars>
      </dgm:prSet>
      <dgm:spPr/>
    </dgm:pt>
    <dgm:pt modelId="{C77FAB0B-DF2B-47A6-BDFB-54DA981F24EC}" type="pres">
      <dgm:prSet presAssocID="{E8BEA9CD-E402-4B6A-87F7-233993938588}" presName="FiveConn_4-5" presStyleLbl="fgAccFollowNode1" presStyleIdx="3" presStyleCnt="4">
        <dgm:presLayoutVars>
          <dgm:bulletEnabled val="1"/>
        </dgm:presLayoutVars>
      </dgm:prSet>
      <dgm:spPr/>
    </dgm:pt>
    <dgm:pt modelId="{A0394D35-5BB2-42D9-82ED-73D3B157C679}" type="pres">
      <dgm:prSet presAssocID="{E8BEA9CD-E402-4B6A-87F7-233993938588}" presName="FiveNodes_1_text" presStyleLbl="node1" presStyleIdx="4" presStyleCnt="5">
        <dgm:presLayoutVars>
          <dgm:bulletEnabled val="1"/>
        </dgm:presLayoutVars>
      </dgm:prSet>
      <dgm:spPr/>
    </dgm:pt>
    <dgm:pt modelId="{2893BE61-59CE-4CF9-AB0C-251853E89E44}" type="pres">
      <dgm:prSet presAssocID="{E8BEA9CD-E402-4B6A-87F7-233993938588}" presName="FiveNodes_2_text" presStyleLbl="node1" presStyleIdx="4" presStyleCnt="5">
        <dgm:presLayoutVars>
          <dgm:bulletEnabled val="1"/>
        </dgm:presLayoutVars>
      </dgm:prSet>
      <dgm:spPr/>
    </dgm:pt>
    <dgm:pt modelId="{955843BD-0492-456C-8168-6EC3979136E4}" type="pres">
      <dgm:prSet presAssocID="{E8BEA9CD-E402-4B6A-87F7-233993938588}" presName="FiveNodes_3_text" presStyleLbl="node1" presStyleIdx="4" presStyleCnt="5">
        <dgm:presLayoutVars>
          <dgm:bulletEnabled val="1"/>
        </dgm:presLayoutVars>
      </dgm:prSet>
      <dgm:spPr/>
    </dgm:pt>
    <dgm:pt modelId="{62C41FD9-9AE7-43E4-BC82-6F5EA0BA7D85}" type="pres">
      <dgm:prSet presAssocID="{E8BEA9CD-E402-4B6A-87F7-233993938588}" presName="FiveNodes_4_text" presStyleLbl="node1" presStyleIdx="4" presStyleCnt="5">
        <dgm:presLayoutVars>
          <dgm:bulletEnabled val="1"/>
        </dgm:presLayoutVars>
      </dgm:prSet>
      <dgm:spPr/>
    </dgm:pt>
    <dgm:pt modelId="{69D9E141-C604-43CD-94F3-5B613F35EDC3}" type="pres">
      <dgm:prSet presAssocID="{E8BEA9CD-E402-4B6A-87F7-233993938588}" presName="FiveNodes_5_text" presStyleLbl="node1" presStyleIdx="4" presStyleCnt="5">
        <dgm:presLayoutVars>
          <dgm:bulletEnabled val="1"/>
        </dgm:presLayoutVars>
      </dgm:prSet>
      <dgm:spPr/>
    </dgm:pt>
  </dgm:ptLst>
  <dgm:cxnLst>
    <dgm:cxn modelId="{7A1D6302-F2E9-49DB-8FA4-D6786A3D82A4}" type="presOf" srcId="{81F05E90-3A5D-4536-9F6C-07931E85BE8C}" destId="{955843BD-0492-456C-8168-6EC3979136E4}" srcOrd="1" destOrd="0" presId="urn:microsoft.com/office/officeart/2005/8/layout/vProcess5"/>
    <dgm:cxn modelId="{86090960-7181-4F87-AEF9-16728A843524}" srcId="{E8BEA9CD-E402-4B6A-87F7-233993938588}" destId="{8A19D33E-62C8-4B35-ACCC-A06AF0F7884B}" srcOrd="4" destOrd="0" parTransId="{C9CAEDC3-CDA0-4075-8F62-508A247EDDD8}" sibTransId="{4EC55037-60CB-4BA9-B483-6774FF53C497}"/>
    <dgm:cxn modelId="{23F33D62-777B-4ADE-A18D-2460D166EE42}" type="presOf" srcId="{B6D42F6A-B3D9-4C49-AB42-62C4993305A1}" destId="{C77FAB0B-DF2B-47A6-BDFB-54DA981F24EC}" srcOrd="0" destOrd="0" presId="urn:microsoft.com/office/officeart/2005/8/layout/vProcess5"/>
    <dgm:cxn modelId="{D7648D44-0BB7-4F2A-97B5-53E4DA62FE39}" type="presOf" srcId="{E8BEA9CD-E402-4B6A-87F7-233993938588}" destId="{CE376E05-4059-46AB-B90B-0D19F4D8C3A2}" srcOrd="0" destOrd="0" presId="urn:microsoft.com/office/officeart/2005/8/layout/vProcess5"/>
    <dgm:cxn modelId="{01405C4C-9EC7-44E8-990E-F8043AB4B60A}" type="presOf" srcId="{85397082-119E-4E58-8330-E5BB4F3E8D23}" destId="{A0394D35-5BB2-42D9-82ED-73D3B157C679}" srcOrd="1" destOrd="0" presId="urn:microsoft.com/office/officeart/2005/8/layout/vProcess5"/>
    <dgm:cxn modelId="{374D756C-FB38-464D-B75C-54437A66C790}" type="presOf" srcId="{8A19D33E-62C8-4B35-ACCC-A06AF0F7884B}" destId="{D871E226-C952-48AC-9500-38279E73828F}" srcOrd="0" destOrd="0" presId="urn:microsoft.com/office/officeart/2005/8/layout/vProcess5"/>
    <dgm:cxn modelId="{634F3B4F-7A57-4F23-A89D-4D306B993EB9}" type="presOf" srcId="{68A28489-6F7A-424D-9416-C84D366DAD15}" destId="{9383682D-9007-4BE5-9330-901CCD0032B3}" srcOrd="0" destOrd="0" presId="urn:microsoft.com/office/officeart/2005/8/layout/vProcess5"/>
    <dgm:cxn modelId="{EFC4714F-BCF9-498C-BD12-1BB701CCC97D}" srcId="{E8BEA9CD-E402-4B6A-87F7-233993938588}" destId="{347D500D-4F2B-4D73-886F-CCB7BD7F059B}" srcOrd="3" destOrd="0" parTransId="{34C8D28A-CA30-4379-A67B-B50367D9C753}" sibTransId="{B6D42F6A-B3D9-4C49-AB42-62C4993305A1}"/>
    <dgm:cxn modelId="{B09D755A-EB64-4AFA-A262-8C92392FD2F1}" type="presOf" srcId="{347D500D-4F2B-4D73-886F-CCB7BD7F059B}" destId="{020975A3-B0ED-482D-B005-A5F6DB0C079C}" srcOrd="0" destOrd="0" presId="urn:microsoft.com/office/officeart/2005/8/layout/vProcess5"/>
    <dgm:cxn modelId="{9D167E8E-6164-4E91-8F90-FEB455AC3FAA}" type="presOf" srcId="{68A28489-6F7A-424D-9416-C84D366DAD15}" destId="{2893BE61-59CE-4CF9-AB0C-251853E89E44}" srcOrd="1" destOrd="0" presId="urn:microsoft.com/office/officeart/2005/8/layout/vProcess5"/>
    <dgm:cxn modelId="{DD19B390-62D4-43FA-874F-0A6B0664423C}" srcId="{E8BEA9CD-E402-4B6A-87F7-233993938588}" destId="{85397082-119E-4E58-8330-E5BB4F3E8D23}" srcOrd="0" destOrd="0" parTransId="{42F49E3F-C3DD-4ED5-90A2-D0060EE65987}" sibTransId="{25778579-F585-401E-9B5C-644FA5F1846E}"/>
    <dgm:cxn modelId="{35CDAD9D-F10C-4A9E-9925-5D7BEAA9A925}" type="presOf" srcId="{C4D1A685-F7F5-4F86-A9F4-474C3324DAA1}" destId="{69E56DD6-A93F-455F-A6EA-6F55962A0F4B}" srcOrd="0" destOrd="0" presId="urn:microsoft.com/office/officeart/2005/8/layout/vProcess5"/>
    <dgm:cxn modelId="{B3BB0BA4-54BA-4147-B588-8C625F5C5304}" type="presOf" srcId="{25778579-F585-401E-9B5C-644FA5F1846E}" destId="{0C0E9006-45C4-4EF3-9571-F824AEAF6D87}" srcOrd="0" destOrd="0" presId="urn:microsoft.com/office/officeart/2005/8/layout/vProcess5"/>
    <dgm:cxn modelId="{D5CF6FB1-C9F7-491F-89CE-ACE06776CEF1}" srcId="{E8BEA9CD-E402-4B6A-87F7-233993938588}" destId="{68A28489-6F7A-424D-9416-C84D366DAD15}" srcOrd="1" destOrd="0" parTransId="{E8879536-6B3C-4D17-B21E-00853B0242C3}" sibTransId="{C4D1A685-F7F5-4F86-A9F4-474C3324DAA1}"/>
    <dgm:cxn modelId="{9012D0BD-06D2-4F43-808F-9E9E92E93A37}" type="presOf" srcId="{347D500D-4F2B-4D73-886F-CCB7BD7F059B}" destId="{62C41FD9-9AE7-43E4-BC82-6F5EA0BA7D85}" srcOrd="1" destOrd="0" presId="urn:microsoft.com/office/officeart/2005/8/layout/vProcess5"/>
    <dgm:cxn modelId="{E5D45EBF-BE55-48B5-B0F6-AB66012F49FE}" type="presOf" srcId="{8A19D33E-62C8-4B35-ACCC-A06AF0F7884B}" destId="{69D9E141-C604-43CD-94F3-5B613F35EDC3}" srcOrd="1" destOrd="0" presId="urn:microsoft.com/office/officeart/2005/8/layout/vProcess5"/>
    <dgm:cxn modelId="{7398B6D6-97B7-4EF1-9B2C-05267CF01C44}" srcId="{E8BEA9CD-E402-4B6A-87F7-233993938588}" destId="{81F05E90-3A5D-4536-9F6C-07931E85BE8C}" srcOrd="2" destOrd="0" parTransId="{BEC5C488-4682-4B1F-B6D8-637B2C5D4832}" sibTransId="{63D96B86-9FE0-478C-A5CF-3BE6199732B8}"/>
    <dgm:cxn modelId="{BC3CD0EC-53AB-4D5F-8ABE-7DB4E11C24DE}" type="presOf" srcId="{85397082-119E-4E58-8330-E5BB4F3E8D23}" destId="{93E40841-E344-4D3E-9076-22955BC23783}" srcOrd="0" destOrd="0" presId="urn:microsoft.com/office/officeart/2005/8/layout/vProcess5"/>
    <dgm:cxn modelId="{C0C1D0F8-54F0-4461-AD09-B4577B50A41D}" type="presOf" srcId="{63D96B86-9FE0-478C-A5CF-3BE6199732B8}" destId="{6C74C833-E95E-4D47-8A3C-D56912F219B3}" srcOrd="0" destOrd="0" presId="urn:microsoft.com/office/officeart/2005/8/layout/vProcess5"/>
    <dgm:cxn modelId="{960AE5F8-7102-425D-82A9-A56E74336681}" type="presOf" srcId="{81F05E90-3A5D-4536-9F6C-07931E85BE8C}" destId="{32D3B3EE-D14F-44C9-A02B-B7F7CC73C811}" srcOrd="0" destOrd="0" presId="urn:microsoft.com/office/officeart/2005/8/layout/vProcess5"/>
    <dgm:cxn modelId="{ADEA48E3-ADDE-4073-A2DF-BD7363B2E1C6}" type="presParOf" srcId="{CE376E05-4059-46AB-B90B-0D19F4D8C3A2}" destId="{5AD50DB9-7188-447A-93EC-9D1BC6A0D052}" srcOrd="0" destOrd="0" presId="urn:microsoft.com/office/officeart/2005/8/layout/vProcess5"/>
    <dgm:cxn modelId="{462CCD0B-F7CE-4831-8798-9EB55E90C23D}" type="presParOf" srcId="{CE376E05-4059-46AB-B90B-0D19F4D8C3A2}" destId="{93E40841-E344-4D3E-9076-22955BC23783}" srcOrd="1" destOrd="0" presId="urn:microsoft.com/office/officeart/2005/8/layout/vProcess5"/>
    <dgm:cxn modelId="{3F731762-5EE9-41E3-AE6D-55F39A84CD48}" type="presParOf" srcId="{CE376E05-4059-46AB-B90B-0D19F4D8C3A2}" destId="{9383682D-9007-4BE5-9330-901CCD0032B3}" srcOrd="2" destOrd="0" presId="urn:microsoft.com/office/officeart/2005/8/layout/vProcess5"/>
    <dgm:cxn modelId="{503BB01C-E1C4-4AC0-B71C-89DFEEFE7D72}" type="presParOf" srcId="{CE376E05-4059-46AB-B90B-0D19F4D8C3A2}" destId="{32D3B3EE-D14F-44C9-A02B-B7F7CC73C811}" srcOrd="3" destOrd="0" presId="urn:microsoft.com/office/officeart/2005/8/layout/vProcess5"/>
    <dgm:cxn modelId="{810CF3AE-E0B5-484E-86A6-DB6DD6E4A345}" type="presParOf" srcId="{CE376E05-4059-46AB-B90B-0D19F4D8C3A2}" destId="{020975A3-B0ED-482D-B005-A5F6DB0C079C}" srcOrd="4" destOrd="0" presId="urn:microsoft.com/office/officeart/2005/8/layout/vProcess5"/>
    <dgm:cxn modelId="{5B9C093A-ED98-48D6-A640-16D6FDA693BD}" type="presParOf" srcId="{CE376E05-4059-46AB-B90B-0D19F4D8C3A2}" destId="{D871E226-C952-48AC-9500-38279E73828F}" srcOrd="5" destOrd="0" presId="urn:microsoft.com/office/officeart/2005/8/layout/vProcess5"/>
    <dgm:cxn modelId="{DCA07353-F6DF-4615-99B1-CEEE5CC28821}" type="presParOf" srcId="{CE376E05-4059-46AB-B90B-0D19F4D8C3A2}" destId="{0C0E9006-45C4-4EF3-9571-F824AEAF6D87}" srcOrd="6" destOrd="0" presId="urn:microsoft.com/office/officeart/2005/8/layout/vProcess5"/>
    <dgm:cxn modelId="{610AC81F-7DC2-457A-9B80-74D1E800FC98}" type="presParOf" srcId="{CE376E05-4059-46AB-B90B-0D19F4D8C3A2}" destId="{69E56DD6-A93F-455F-A6EA-6F55962A0F4B}" srcOrd="7" destOrd="0" presId="urn:microsoft.com/office/officeart/2005/8/layout/vProcess5"/>
    <dgm:cxn modelId="{B0659DEA-5782-4477-A768-1F0D81AA1E86}" type="presParOf" srcId="{CE376E05-4059-46AB-B90B-0D19F4D8C3A2}" destId="{6C74C833-E95E-4D47-8A3C-D56912F219B3}" srcOrd="8" destOrd="0" presId="urn:microsoft.com/office/officeart/2005/8/layout/vProcess5"/>
    <dgm:cxn modelId="{E7AF0053-A229-43C9-B6D0-36523AC05971}" type="presParOf" srcId="{CE376E05-4059-46AB-B90B-0D19F4D8C3A2}" destId="{C77FAB0B-DF2B-47A6-BDFB-54DA981F24EC}" srcOrd="9" destOrd="0" presId="urn:microsoft.com/office/officeart/2005/8/layout/vProcess5"/>
    <dgm:cxn modelId="{EEDDA67D-69C6-434A-A3AD-C5F0DED78151}" type="presParOf" srcId="{CE376E05-4059-46AB-B90B-0D19F4D8C3A2}" destId="{A0394D35-5BB2-42D9-82ED-73D3B157C679}" srcOrd="10" destOrd="0" presId="urn:microsoft.com/office/officeart/2005/8/layout/vProcess5"/>
    <dgm:cxn modelId="{4B36E31D-554E-4DD4-AB60-4C98114295E2}" type="presParOf" srcId="{CE376E05-4059-46AB-B90B-0D19F4D8C3A2}" destId="{2893BE61-59CE-4CF9-AB0C-251853E89E44}" srcOrd="11" destOrd="0" presId="urn:microsoft.com/office/officeart/2005/8/layout/vProcess5"/>
    <dgm:cxn modelId="{F286EF1B-132F-43D4-B522-E1397A63DB17}" type="presParOf" srcId="{CE376E05-4059-46AB-B90B-0D19F4D8C3A2}" destId="{955843BD-0492-456C-8168-6EC3979136E4}" srcOrd="12" destOrd="0" presId="urn:microsoft.com/office/officeart/2005/8/layout/vProcess5"/>
    <dgm:cxn modelId="{D068FDD7-D736-4AE6-8B95-1C70CB338C6B}" type="presParOf" srcId="{CE376E05-4059-46AB-B90B-0D19F4D8C3A2}" destId="{62C41FD9-9AE7-43E4-BC82-6F5EA0BA7D85}" srcOrd="13" destOrd="0" presId="urn:microsoft.com/office/officeart/2005/8/layout/vProcess5"/>
    <dgm:cxn modelId="{158C0040-FA6B-43D5-A66A-C4A450FC89F0}" type="presParOf" srcId="{CE376E05-4059-46AB-B90B-0D19F4D8C3A2}" destId="{69D9E141-C604-43CD-94F3-5B613F35EDC3}"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951B5-F04D-4AE7-825B-809E47CA6358}">
      <dsp:nvSpPr>
        <dsp:cNvPr id="0" name=""/>
        <dsp:cNvSpPr/>
      </dsp:nvSpPr>
      <dsp:spPr>
        <a:xfrm>
          <a:off x="601586" y="580"/>
          <a:ext cx="2631940" cy="1579164"/>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dirty="0"/>
            <a:t>It is a thread that runs through a range of learning reviews as an essential part of safeguarding. </a:t>
          </a:r>
          <a:endParaRPr lang="en-US" sz="1400" kern="1200" dirty="0"/>
        </a:p>
      </dsp:txBody>
      <dsp:txXfrm>
        <a:off x="601586" y="580"/>
        <a:ext cx="2631940" cy="1579164"/>
      </dsp:txXfrm>
    </dsp:sp>
    <dsp:sp modelId="{ABC7BC38-D890-450E-B278-DDD4F497F9E4}">
      <dsp:nvSpPr>
        <dsp:cNvPr id="0" name=""/>
        <dsp:cNvSpPr/>
      </dsp:nvSpPr>
      <dsp:spPr>
        <a:xfrm>
          <a:off x="3496721" y="580"/>
          <a:ext cx="2631940" cy="1579164"/>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dirty="0"/>
            <a:t>A lack of curiosity has and will lead to missed opportunities to identify less obvious indicators of vulnerability or harm</a:t>
          </a:r>
          <a:endParaRPr lang="en-US" sz="1400" kern="1200" dirty="0"/>
        </a:p>
      </dsp:txBody>
      <dsp:txXfrm>
        <a:off x="3496721" y="580"/>
        <a:ext cx="2631940" cy="1579164"/>
      </dsp:txXfrm>
    </dsp:sp>
    <dsp:sp modelId="{A52CDD90-E48A-444E-B11B-1AA0F3E832E4}">
      <dsp:nvSpPr>
        <dsp:cNvPr id="0" name=""/>
        <dsp:cNvSpPr/>
      </dsp:nvSpPr>
      <dsp:spPr>
        <a:xfrm>
          <a:off x="6391855" y="580"/>
          <a:ext cx="2631940" cy="1579164"/>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dirty="0"/>
            <a:t>Assumptions that are made in assessment of need and risk that lead to plans for children and families being provided with the wrong help and the wrong time</a:t>
          </a:r>
          <a:endParaRPr lang="en-US" sz="1400" kern="1200" dirty="0"/>
        </a:p>
      </dsp:txBody>
      <dsp:txXfrm>
        <a:off x="6391855" y="580"/>
        <a:ext cx="2631940" cy="1579164"/>
      </dsp:txXfrm>
    </dsp:sp>
    <dsp:sp modelId="{48E7B049-281F-47AC-939C-019828A9F4A1}">
      <dsp:nvSpPr>
        <dsp:cNvPr id="0" name=""/>
        <dsp:cNvSpPr/>
      </dsp:nvSpPr>
      <dsp:spPr>
        <a:xfrm>
          <a:off x="2049153" y="1842938"/>
          <a:ext cx="2631940" cy="1579164"/>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dirty="0"/>
            <a:t>We deal with issues in isolation or as singular events without taking account of the bigger picture</a:t>
          </a:r>
          <a:endParaRPr lang="en-US" sz="1400" kern="1200" dirty="0"/>
        </a:p>
      </dsp:txBody>
      <dsp:txXfrm>
        <a:off x="2049153" y="1842938"/>
        <a:ext cx="2631940" cy="1579164"/>
      </dsp:txXfrm>
    </dsp:sp>
    <dsp:sp modelId="{6CD4F096-12AD-4B51-B01C-66A1464A8C7A}">
      <dsp:nvSpPr>
        <dsp:cNvPr id="0" name=""/>
        <dsp:cNvSpPr/>
      </dsp:nvSpPr>
      <dsp:spPr>
        <a:xfrm>
          <a:off x="4944288" y="1842938"/>
          <a:ext cx="2631940" cy="1579164"/>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dirty="0"/>
            <a:t>Relying on self reporting without challenge means we run the risk of proceeding with plans with false information</a:t>
          </a:r>
          <a:endParaRPr lang="en-US" sz="1400" kern="1200" dirty="0"/>
        </a:p>
      </dsp:txBody>
      <dsp:txXfrm>
        <a:off x="4944288" y="1842938"/>
        <a:ext cx="2631940" cy="1579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9A7A1-23ED-442C-927B-F595C0DE0324}">
      <dsp:nvSpPr>
        <dsp:cNvPr id="0" name=""/>
        <dsp:cNvSpPr/>
      </dsp:nvSpPr>
      <dsp:spPr>
        <a:xfrm>
          <a:off x="1461083" y="105626"/>
          <a:ext cx="1185521" cy="118552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877286-C687-4CB0-9E8C-CD9F42DF7B8E}">
      <dsp:nvSpPr>
        <dsp:cNvPr id="0" name=""/>
        <dsp:cNvSpPr/>
      </dsp:nvSpPr>
      <dsp:spPr>
        <a:xfrm>
          <a:off x="1713736" y="358279"/>
          <a:ext cx="680217" cy="6802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5DE2D02-C5DC-4761-8B3C-CAFBFBE94AC5}">
      <dsp:nvSpPr>
        <dsp:cNvPr id="0" name=""/>
        <dsp:cNvSpPr/>
      </dsp:nvSpPr>
      <dsp:spPr>
        <a:xfrm>
          <a:off x="1082105" y="1660408"/>
          <a:ext cx="194347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GB" sz="2700" b="0" i="0" kern="1200" dirty="0"/>
            <a:t>LOOK</a:t>
          </a:r>
          <a:endParaRPr lang="en-US" sz="2700" kern="1200" dirty="0"/>
        </a:p>
      </dsp:txBody>
      <dsp:txXfrm>
        <a:off x="1082105" y="1660408"/>
        <a:ext cx="1943477" cy="720000"/>
      </dsp:txXfrm>
    </dsp:sp>
    <dsp:sp modelId="{954B6304-3AE3-4584-8C77-1AFF1406141A}">
      <dsp:nvSpPr>
        <dsp:cNvPr id="0" name=""/>
        <dsp:cNvSpPr/>
      </dsp:nvSpPr>
      <dsp:spPr>
        <a:xfrm>
          <a:off x="3744669" y="105626"/>
          <a:ext cx="1185521" cy="118552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6E1DE2-06B7-4A6A-9FCE-3F579DAD19AE}">
      <dsp:nvSpPr>
        <dsp:cNvPr id="0" name=""/>
        <dsp:cNvSpPr/>
      </dsp:nvSpPr>
      <dsp:spPr>
        <a:xfrm>
          <a:off x="3997321" y="358279"/>
          <a:ext cx="680217" cy="6802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C9DF61E-9EB6-4E48-800A-9D473BAA438E}">
      <dsp:nvSpPr>
        <dsp:cNvPr id="0" name=""/>
        <dsp:cNvSpPr/>
      </dsp:nvSpPr>
      <dsp:spPr>
        <a:xfrm>
          <a:off x="3365691" y="1660408"/>
          <a:ext cx="194347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GB" sz="2700" b="0" i="0" kern="1200" dirty="0"/>
            <a:t>LISTEN</a:t>
          </a:r>
          <a:endParaRPr lang="en-US" sz="2700" kern="1200" dirty="0"/>
        </a:p>
      </dsp:txBody>
      <dsp:txXfrm>
        <a:off x="3365691" y="1660408"/>
        <a:ext cx="1943477" cy="720000"/>
      </dsp:txXfrm>
    </dsp:sp>
    <dsp:sp modelId="{84330D6D-281D-4CF8-8F54-696F6B62472A}">
      <dsp:nvSpPr>
        <dsp:cNvPr id="0" name=""/>
        <dsp:cNvSpPr/>
      </dsp:nvSpPr>
      <dsp:spPr>
        <a:xfrm>
          <a:off x="1461083" y="2866278"/>
          <a:ext cx="1185521" cy="118552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F35452-C0CB-4D76-BED4-48DC484CD89E}">
      <dsp:nvSpPr>
        <dsp:cNvPr id="0" name=""/>
        <dsp:cNvSpPr/>
      </dsp:nvSpPr>
      <dsp:spPr>
        <a:xfrm>
          <a:off x="1713736" y="3118930"/>
          <a:ext cx="680217" cy="6802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F40AF23-ED6E-4AAA-883A-F4BA616B912D}">
      <dsp:nvSpPr>
        <dsp:cNvPr id="0" name=""/>
        <dsp:cNvSpPr/>
      </dsp:nvSpPr>
      <dsp:spPr>
        <a:xfrm>
          <a:off x="1082105" y="4421060"/>
          <a:ext cx="194347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GB" sz="2700" b="0" i="0" kern="1200" dirty="0"/>
            <a:t>ASK</a:t>
          </a:r>
          <a:endParaRPr lang="en-US" sz="2700" kern="1200" dirty="0"/>
        </a:p>
      </dsp:txBody>
      <dsp:txXfrm>
        <a:off x="1082105" y="4421060"/>
        <a:ext cx="1943477" cy="720000"/>
      </dsp:txXfrm>
    </dsp:sp>
    <dsp:sp modelId="{65090610-4849-48B5-A933-83BEDB547F16}">
      <dsp:nvSpPr>
        <dsp:cNvPr id="0" name=""/>
        <dsp:cNvSpPr/>
      </dsp:nvSpPr>
      <dsp:spPr>
        <a:xfrm>
          <a:off x="3744669" y="2866278"/>
          <a:ext cx="1185521" cy="118552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33C1B6-768B-43A4-BD3C-3B3E78F7248D}">
      <dsp:nvSpPr>
        <dsp:cNvPr id="0" name=""/>
        <dsp:cNvSpPr/>
      </dsp:nvSpPr>
      <dsp:spPr>
        <a:xfrm>
          <a:off x="3997321" y="3118930"/>
          <a:ext cx="680217" cy="6802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E67A84C-694E-4558-A6DF-BE5AFC417679}">
      <dsp:nvSpPr>
        <dsp:cNvPr id="0" name=""/>
        <dsp:cNvSpPr/>
      </dsp:nvSpPr>
      <dsp:spPr>
        <a:xfrm>
          <a:off x="3365691" y="4421060"/>
          <a:ext cx="194347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GB" sz="2700" b="0" i="0" kern="1200" dirty="0"/>
            <a:t>CHECK OUT</a:t>
          </a:r>
          <a:endParaRPr lang="en-US" sz="2700" kern="1200" dirty="0"/>
        </a:p>
      </dsp:txBody>
      <dsp:txXfrm>
        <a:off x="3365691" y="4421060"/>
        <a:ext cx="1943477"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40841-E344-4D3E-9076-22955BC23783}">
      <dsp:nvSpPr>
        <dsp:cNvPr id="0" name=""/>
        <dsp:cNvSpPr/>
      </dsp:nvSpPr>
      <dsp:spPr>
        <a:xfrm>
          <a:off x="0" y="0"/>
          <a:ext cx="7411544" cy="616082"/>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Take some time to think and plan your visit:</a:t>
          </a:r>
          <a:endParaRPr lang="en-US" sz="1600" kern="1200" dirty="0"/>
        </a:p>
      </dsp:txBody>
      <dsp:txXfrm>
        <a:off x="18044" y="18044"/>
        <a:ext cx="6674662" cy="579994"/>
      </dsp:txXfrm>
    </dsp:sp>
    <dsp:sp modelId="{9383682D-9007-4BE5-9330-901CCD0032B3}">
      <dsp:nvSpPr>
        <dsp:cNvPr id="0" name=""/>
        <dsp:cNvSpPr/>
      </dsp:nvSpPr>
      <dsp:spPr>
        <a:xfrm>
          <a:off x="553459" y="701650"/>
          <a:ext cx="7411544" cy="616082"/>
        </a:xfrm>
        <a:prstGeom prst="roundRect">
          <a:avLst>
            <a:gd name="adj" fmla="val 1000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What do you know from history that might need exploration? </a:t>
          </a:r>
          <a:endParaRPr lang="en-US" sz="1600" kern="1200" dirty="0"/>
        </a:p>
      </dsp:txBody>
      <dsp:txXfrm>
        <a:off x="571503" y="719694"/>
        <a:ext cx="6421543" cy="579994"/>
      </dsp:txXfrm>
    </dsp:sp>
    <dsp:sp modelId="{32D3B3EE-D14F-44C9-A02B-B7F7CC73C811}">
      <dsp:nvSpPr>
        <dsp:cNvPr id="0" name=""/>
        <dsp:cNvSpPr/>
      </dsp:nvSpPr>
      <dsp:spPr>
        <a:xfrm>
          <a:off x="1106919" y="1403300"/>
          <a:ext cx="7411544" cy="616082"/>
        </a:xfrm>
        <a:prstGeom prst="roundRect">
          <a:avLst>
            <a:gd name="adj" fmla="val 1000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What have you already been told about the current situation that needs further exploration?</a:t>
          </a:r>
          <a:endParaRPr lang="en-US" sz="1600" kern="1200" dirty="0"/>
        </a:p>
      </dsp:txBody>
      <dsp:txXfrm>
        <a:off x="1124963" y="1421344"/>
        <a:ext cx="6421543" cy="579994"/>
      </dsp:txXfrm>
    </dsp:sp>
    <dsp:sp modelId="{020975A3-B0ED-482D-B005-A5F6DB0C079C}">
      <dsp:nvSpPr>
        <dsp:cNvPr id="0" name=""/>
        <dsp:cNvSpPr/>
      </dsp:nvSpPr>
      <dsp:spPr>
        <a:xfrm>
          <a:off x="1660378" y="2104950"/>
          <a:ext cx="7411544" cy="616082"/>
        </a:xfrm>
        <a:prstGeom prst="roundRect">
          <a:avLst>
            <a:gd name="adj" fmla="val 10000"/>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Who else might be able to provide you with helpful information about the child/family/situation?</a:t>
          </a:r>
          <a:endParaRPr lang="en-US" sz="1600" kern="1200" dirty="0"/>
        </a:p>
      </dsp:txBody>
      <dsp:txXfrm>
        <a:off x="1678422" y="2122994"/>
        <a:ext cx="6421543" cy="579994"/>
      </dsp:txXfrm>
    </dsp:sp>
    <dsp:sp modelId="{D871E226-C952-48AC-9500-38279E73828F}">
      <dsp:nvSpPr>
        <dsp:cNvPr id="0" name=""/>
        <dsp:cNvSpPr/>
      </dsp:nvSpPr>
      <dsp:spPr>
        <a:xfrm>
          <a:off x="2213838" y="2806600"/>
          <a:ext cx="7411544" cy="616082"/>
        </a:xfrm>
        <a:prstGeom prst="roundRect">
          <a:avLst>
            <a:gd name="adj" fmla="val 10000"/>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What information appears to be missing and what questions you might ask to try to ascertain this?</a:t>
          </a:r>
          <a:endParaRPr lang="en-US" sz="1600" kern="1200" dirty="0"/>
        </a:p>
      </dsp:txBody>
      <dsp:txXfrm>
        <a:off x="2231882" y="2824644"/>
        <a:ext cx="6421543" cy="579994"/>
      </dsp:txXfrm>
    </dsp:sp>
    <dsp:sp modelId="{0C0E9006-45C4-4EF3-9571-F824AEAF6D87}">
      <dsp:nvSpPr>
        <dsp:cNvPr id="0" name=""/>
        <dsp:cNvSpPr/>
      </dsp:nvSpPr>
      <dsp:spPr>
        <a:xfrm>
          <a:off x="7011090" y="450082"/>
          <a:ext cx="400453" cy="400453"/>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7101192" y="450082"/>
        <a:ext cx="220249" cy="301341"/>
      </dsp:txXfrm>
    </dsp:sp>
    <dsp:sp modelId="{69E56DD6-A93F-455F-A6EA-6F55962A0F4B}">
      <dsp:nvSpPr>
        <dsp:cNvPr id="0" name=""/>
        <dsp:cNvSpPr/>
      </dsp:nvSpPr>
      <dsp:spPr>
        <a:xfrm>
          <a:off x="7564550" y="1151732"/>
          <a:ext cx="400453" cy="400453"/>
        </a:xfrm>
        <a:prstGeom prst="downArrow">
          <a:avLst>
            <a:gd name="adj1" fmla="val 55000"/>
            <a:gd name="adj2" fmla="val 45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7654652" y="1151732"/>
        <a:ext cx="220249" cy="301341"/>
      </dsp:txXfrm>
    </dsp:sp>
    <dsp:sp modelId="{6C74C833-E95E-4D47-8A3C-D56912F219B3}">
      <dsp:nvSpPr>
        <dsp:cNvPr id="0" name=""/>
        <dsp:cNvSpPr/>
      </dsp:nvSpPr>
      <dsp:spPr>
        <a:xfrm>
          <a:off x="8118010" y="1843114"/>
          <a:ext cx="400453" cy="400453"/>
        </a:xfrm>
        <a:prstGeom prst="downArrow">
          <a:avLst>
            <a:gd name="adj1" fmla="val 55000"/>
            <a:gd name="adj2" fmla="val 45000"/>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8208112" y="1843114"/>
        <a:ext cx="220249" cy="301341"/>
      </dsp:txXfrm>
    </dsp:sp>
    <dsp:sp modelId="{C77FAB0B-DF2B-47A6-BDFB-54DA981F24EC}">
      <dsp:nvSpPr>
        <dsp:cNvPr id="0" name=""/>
        <dsp:cNvSpPr/>
      </dsp:nvSpPr>
      <dsp:spPr>
        <a:xfrm>
          <a:off x="8671469" y="2551610"/>
          <a:ext cx="400453" cy="400453"/>
        </a:xfrm>
        <a:prstGeom prst="downArrow">
          <a:avLst>
            <a:gd name="adj1" fmla="val 55000"/>
            <a:gd name="adj2" fmla="val 45000"/>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8761571" y="2551610"/>
        <a:ext cx="220249" cy="30134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D747CB-7458-474C-93BE-35B734918DCE}" type="datetimeFigureOut">
              <a:rPr lang="en-GB" smtClean="0"/>
              <a:t>10/03/2022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382CD2-D433-4E35-8A18-5FC1512D88F5}" type="slidenum">
              <a:rPr lang="en-GB" smtClean="0"/>
              <a:t>‹#›</a:t>
            </a:fld>
            <a:endParaRPr lang="en-GB" dirty="0"/>
          </a:p>
        </p:txBody>
      </p:sp>
    </p:spTree>
    <p:extLst>
      <p:ext uri="{BB962C8B-B14F-4D97-AF65-F5344CB8AC3E}">
        <p14:creationId xmlns:p14="http://schemas.microsoft.com/office/powerpoint/2010/main" val="309141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had he knocked the gate down? Why hadn’t it been put back up?-lack of supervision or not put up safely in the first place?</a:t>
            </a:r>
          </a:p>
          <a:p>
            <a:r>
              <a:rPr lang="en-GB" dirty="0"/>
              <a:t>Why didn’t they buy new bed sheets if were asked to do so? Is it lack of funds or just not being proactive/or seeing the need?</a:t>
            </a:r>
          </a:p>
          <a:p>
            <a:r>
              <a:rPr lang="en-GB" dirty="0"/>
              <a:t>When he became defensive saying “do not put the blame on us”-what was that about? Could have asked him what he meant by that.</a:t>
            </a:r>
          </a:p>
          <a:p>
            <a:r>
              <a:rPr lang="en-GB" dirty="0"/>
              <a:t>Her saying “do me a favour and shut up”-could have led to conversations about their relationship-how they communicate with each other, how they respond to each and resolve conflict etc</a:t>
            </a:r>
          </a:p>
          <a:p>
            <a:r>
              <a:rPr lang="en-GB" dirty="0"/>
              <a:t>When he said “she has been stirring it from day one”-This could have been a valuable conversation about engagement-it is important to show alliance of workers but it could have been helpful to recognise that as a barrier to his engagement and instead ask what has made him feel like that, how would he prefer she works with him etc?</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Cluttered, unclean house</a:t>
            </a:r>
          </a:p>
          <a:p>
            <a:pPr marL="171450" indent="-171450">
              <a:buFont typeface="Arial" panose="020B0604020202020204" pitchFamily="34" charset="0"/>
              <a:buChar char="•"/>
            </a:pPr>
            <a:r>
              <a:rPr lang="en-GB" dirty="0"/>
              <a:t>Dog mess and dirt on the floor</a:t>
            </a:r>
          </a:p>
          <a:p>
            <a:pPr marL="171450" indent="-171450">
              <a:buFont typeface="Arial" panose="020B0604020202020204" pitchFamily="34" charset="0"/>
              <a:buChar char="•"/>
            </a:pPr>
            <a:r>
              <a:rPr lang="en-GB" dirty="0"/>
              <a:t>No covers on the duvets and pillow-not purchased new ones when asked</a:t>
            </a:r>
          </a:p>
          <a:p>
            <a:pPr marL="171450" indent="-171450">
              <a:buFont typeface="Arial" panose="020B0604020202020204" pitchFamily="34" charset="0"/>
              <a:buChar char="•"/>
            </a:pPr>
            <a:r>
              <a:rPr lang="en-GB" dirty="0"/>
              <a:t>Gate that they had clearly been asked to fit, was taken down and not replaced-no sense of urgency or understanding of the importance</a:t>
            </a:r>
          </a:p>
          <a:p>
            <a:pPr marL="171450" indent="-171450">
              <a:buFont typeface="Arial" panose="020B0604020202020204" pitchFamily="34" charset="0"/>
              <a:buChar char="•"/>
            </a:pPr>
            <a:r>
              <a:rPr lang="en-GB" dirty="0"/>
              <a:t>Young boy being unclothes when it is clearly cold-adults fully dressed and coats on</a:t>
            </a:r>
          </a:p>
          <a:p>
            <a:pPr marL="171450" indent="-171450">
              <a:buFont typeface="Arial" panose="020B0604020202020204" pitchFamily="34" charset="0"/>
              <a:buChar char="•"/>
            </a:pPr>
            <a:r>
              <a:rPr lang="en-GB" dirty="0"/>
              <a:t>Boy delayed in speech </a:t>
            </a:r>
          </a:p>
          <a:p>
            <a:pPr marL="171450" indent="-171450">
              <a:buFont typeface="Arial" panose="020B0604020202020204" pitchFamily="34" charset="0"/>
              <a:buChar char="•"/>
            </a:pPr>
            <a:r>
              <a:rPr lang="en-GB" dirty="0"/>
              <a:t>Keeping dog on the lead-did they want to show the image that the dog is calm and not chaotic in the small home environment?</a:t>
            </a:r>
          </a:p>
          <a:p>
            <a:pPr marL="171450" indent="-171450">
              <a:buFont typeface="Arial" panose="020B0604020202020204" pitchFamily="34" charset="0"/>
              <a:buChar char="•"/>
            </a:pPr>
            <a:r>
              <a:rPr lang="en-GB" dirty="0"/>
              <a:t>Signs of relationship difficulties-she said “do me a favour and shut up”</a:t>
            </a:r>
          </a:p>
          <a:p>
            <a:pPr marL="171450" indent="-171450">
              <a:buFont typeface="Arial" panose="020B0604020202020204" pitchFamily="34" charset="0"/>
              <a:buChar char="•"/>
            </a:pPr>
            <a:r>
              <a:rPr lang="en-GB" dirty="0"/>
              <a:t>He was confrontational</a:t>
            </a:r>
          </a:p>
          <a:p>
            <a:pPr marL="171450" indent="-171450">
              <a:buFont typeface="Arial" panose="020B0604020202020204" pitchFamily="34" charset="0"/>
              <a:buChar char="•"/>
            </a:pPr>
            <a:r>
              <a:rPr lang="en-GB" dirty="0"/>
              <a:t>He was trying to deflect attention from them and the home situation by trying to place the blame on the social worker and complain, wanting a new one-causing a distraction</a:t>
            </a:r>
          </a:p>
          <a:p>
            <a:pPr marL="171450" indent="-171450">
              <a:buFont typeface="Arial" panose="020B0604020202020204" pitchFamily="34" charset="0"/>
              <a:buChar char="•"/>
            </a:pPr>
            <a:r>
              <a:rPr lang="en-GB" dirty="0"/>
              <a:t>Positive- how the social workers line manager supported her and demonstrated unity-wasn’t distracted by his attempts but backed the workers thinking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730A7FA2-6CA5-4D3C-8689-9E229362DDA9}" type="slidenum">
              <a:rPr lang="en-GB" smtClean="0"/>
              <a:t>10</a:t>
            </a:fld>
            <a:endParaRPr lang="en-GB" dirty="0"/>
          </a:p>
        </p:txBody>
      </p:sp>
    </p:spTree>
    <p:extLst>
      <p:ext uri="{BB962C8B-B14F-4D97-AF65-F5344CB8AC3E}">
        <p14:creationId xmlns:p14="http://schemas.microsoft.com/office/powerpoint/2010/main" val="2711819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3/10/2022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3/10/2022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3/10/2022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3/10/2022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3/10/2022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3/10/2022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3/10/2022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5Yd9NX6BtZU?feature=oembed" TargetMode="Externa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ommunitycare.co.uk/2017/03/16/need-rethink-approach-disguised-compliance/" TargetMode="External"/><Relationship Id="rId2" Type="http://schemas.openxmlformats.org/officeDocument/2006/relationships/hyperlink" Target="https://www.manchestersafeguardingpartnership.co.uk/resource/professional-curiosity-resources-practitioners/" TargetMode="External"/><Relationship Id="rId1" Type="http://schemas.openxmlformats.org/officeDocument/2006/relationships/slideLayout" Target="../slideLayouts/slideLayout2.xml"/><Relationship Id="rId6" Type="http://schemas.openxmlformats.org/officeDocument/2006/relationships/hyperlink" Target="https://www.ccinform.co.uk/practice-guidance/a-strengths-based-approach-to-difficult-conversations-quick-guide/" TargetMode="External"/><Relationship Id="rId5" Type="http://schemas.openxmlformats.org/officeDocument/2006/relationships/hyperlink" Target="https://www.ccinform.co.uk/practice-guidance/disguised-compliance/" TargetMode="External"/><Relationship Id="rId4" Type="http://schemas.openxmlformats.org/officeDocument/2006/relationships/hyperlink" Target="https://sites.southglos.gov.uk/safeguarding/wp-content/uploads/sites/221/2015/05/Rapid-Review-Learning-Brief-version-1.pdf"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00317-051E-4962-8488-513CE1462AF8}"/>
              </a:ext>
            </a:extLst>
          </p:cNvPr>
          <p:cNvSpPr>
            <a:spLocks noGrp="1"/>
          </p:cNvSpPr>
          <p:nvPr>
            <p:ph type="ctrTitle"/>
          </p:nvPr>
        </p:nvSpPr>
        <p:spPr/>
        <p:txBody>
          <a:bodyPr/>
          <a:lstStyle/>
          <a:p>
            <a:r>
              <a:rPr lang="en-GB" dirty="0"/>
              <a:t>Professional Curiosity and Disguised Compliance</a:t>
            </a:r>
            <a:br>
              <a:rPr lang="en-GB" dirty="0"/>
            </a:br>
            <a:endParaRPr lang="en-GB" dirty="0"/>
          </a:p>
        </p:txBody>
      </p:sp>
      <p:sp>
        <p:nvSpPr>
          <p:cNvPr id="3" name="Subtitle 2">
            <a:extLst>
              <a:ext uri="{FF2B5EF4-FFF2-40B4-BE49-F238E27FC236}">
                <a16:creationId xmlns:a16="http://schemas.microsoft.com/office/drawing/2014/main" id="{2688E259-0DCE-4B24-8D0F-6F17A165CCA2}"/>
              </a:ext>
            </a:extLst>
          </p:cNvPr>
          <p:cNvSpPr>
            <a:spLocks noGrp="1"/>
          </p:cNvSpPr>
          <p:nvPr>
            <p:ph type="subTitle" idx="1"/>
          </p:nvPr>
        </p:nvSpPr>
        <p:spPr/>
        <p:txBody>
          <a:bodyPr/>
          <a:lstStyle/>
          <a:p>
            <a:r>
              <a:rPr lang="en-GB" dirty="0"/>
              <a:t>February 2022</a:t>
            </a:r>
          </a:p>
        </p:txBody>
      </p:sp>
    </p:spTree>
    <p:extLst>
      <p:ext uri="{BB962C8B-B14F-4D97-AF65-F5344CB8AC3E}">
        <p14:creationId xmlns:p14="http://schemas.microsoft.com/office/powerpoint/2010/main" val="3095553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EF1A-8ED1-49CA-A0EA-CBF30BD56EE6}"/>
              </a:ext>
            </a:extLst>
          </p:cNvPr>
          <p:cNvSpPr>
            <a:spLocks noGrp="1"/>
          </p:cNvSpPr>
          <p:nvPr>
            <p:ph type="title"/>
          </p:nvPr>
        </p:nvSpPr>
        <p:spPr/>
        <p:txBody>
          <a:bodyPr/>
          <a:lstStyle/>
          <a:p>
            <a:pPr algn="ctr"/>
            <a:r>
              <a:rPr lang="en-GB" dirty="0"/>
              <a:t>Observational skills</a:t>
            </a:r>
          </a:p>
        </p:txBody>
      </p:sp>
      <p:pic>
        <p:nvPicPr>
          <p:cNvPr id="3" name="Online Media 2" title="Group Activity Film">
            <a:hlinkClick r:id="" action="ppaction://media"/>
            <a:extLst>
              <a:ext uri="{FF2B5EF4-FFF2-40B4-BE49-F238E27FC236}">
                <a16:creationId xmlns:a16="http://schemas.microsoft.com/office/drawing/2014/main" id="{ABD9416A-507F-4A62-92F6-B637617D40BC}"/>
              </a:ext>
            </a:extLst>
          </p:cNvPr>
          <p:cNvPicPr>
            <a:picLocks noRot="1" noChangeAspect="1"/>
          </p:cNvPicPr>
          <p:nvPr>
            <a:videoFile r:link="rId1"/>
          </p:nvPr>
        </p:nvPicPr>
        <p:blipFill>
          <a:blip r:embed="rId4"/>
          <a:stretch>
            <a:fillRect/>
          </a:stretch>
        </p:blipFill>
        <p:spPr>
          <a:xfrm>
            <a:off x="2521009" y="2175559"/>
            <a:ext cx="7501967" cy="4238612"/>
          </a:xfrm>
          <a:prstGeom prst="rect">
            <a:avLst/>
          </a:prstGeom>
        </p:spPr>
      </p:pic>
    </p:spTree>
    <p:extLst>
      <p:ext uri="{BB962C8B-B14F-4D97-AF65-F5344CB8AC3E}">
        <p14:creationId xmlns:p14="http://schemas.microsoft.com/office/powerpoint/2010/main" val="319890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4C3B6-0825-41B2-9422-24EA7A88FEBD}"/>
              </a:ext>
            </a:extLst>
          </p:cNvPr>
          <p:cNvSpPr>
            <a:spLocks noGrp="1"/>
          </p:cNvSpPr>
          <p:nvPr>
            <p:ph type="title"/>
          </p:nvPr>
        </p:nvSpPr>
        <p:spPr/>
        <p:txBody>
          <a:bodyPr/>
          <a:lstStyle/>
          <a:p>
            <a:r>
              <a:rPr lang="en-GB" dirty="0"/>
              <a:t>Barriers to professional curiosity*</a:t>
            </a:r>
          </a:p>
        </p:txBody>
      </p:sp>
      <p:sp>
        <p:nvSpPr>
          <p:cNvPr id="3" name="Content Placeholder 2">
            <a:extLst>
              <a:ext uri="{FF2B5EF4-FFF2-40B4-BE49-F238E27FC236}">
                <a16:creationId xmlns:a16="http://schemas.microsoft.com/office/drawing/2014/main" id="{FF2FA4CE-F4E7-462D-AF95-AC1B444B7CA1}"/>
              </a:ext>
            </a:extLst>
          </p:cNvPr>
          <p:cNvSpPr>
            <a:spLocks noGrp="1"/>
          </p:cNvSpPr>
          <p:nvPr>
            <p:ph sz="half" idx="1"/>
          </p:nvPr>
        </p:nvSpPr>
        <p:spPr/>
        <p:txBody>
          <a:bodyPr>
            <a:noAutofit/>
          </a:bodyPr>
          <a:lstStyle/>
          <a:p>
            <a:pPr>
              <a:buFont typeface="Wingdings" panose="05000000000000000000" pitchFamily="2" charset="2"/>
              <a:buChar char="Ø"/>
            </a:pPr>
            <a:r>
              <a:rPr lang="en-GB" sz="1200" b="1" dirty="0"/>
              <a:t>Disguised compliance </a:t>
            </a:r>
            <a:r>
              <a:rPr lang="en-GB" sz="1200" dirty="0"/>
              <a:t>– a family member or care giver gives the appearance of cooperating to avoid raising suspicions, to allay professional concerns and ultimately to reduce professional involvement. We need to establish the facts and evidence about what is actually happening. We need to focus on outcomes rather than processes to ensure we remain person centred. </a:t>
            </a:r>
          </a:p>
          <a:p>
            <a:pPr>
              <a:buFont typeface="Wingdings" panose="05000000000000000000" pitchFamily="2" charset="2"/>
              <a:buChar char="Ø"/>
            </a:pPr>
            <a:r>
              <a:rPr lang="en-GB" sz="1200" b="1" dirty="0"/>
              <a:t>The’ rule of optimism’ </a:t>
            </a:r>
            <a:r>
              <a:rPr lang="en-GB" sz="1200" dirty="0"/>
              <a:t>– risk enablement is about a strengths-based approach, but this does not mean that new or escalating risk should not be treated seriously. The ‘rule of optimism’ is a well-known dynamic in which professionals can tend to rationalise away new or escalating concerns despite clear evidence to the contrary. </a:t>
            </a:r>
          </a:p>
          <a:p>
            <a:pPr>
              <a:buFont typeface="Wingdings" panose="05000000000000000000" pitchFamily="2" charset="2"/>
              <a:buChar char="Ø"/>
            </a:pPr>
            <a:r>
              <a:rPr lang="en-GB" sz="1200" b="1" dirty="0"/>
              <a:t>Accumulating risk </a:t>
            </a:r>
            <a:r>
              <a:rPr lang="en-GB" sz="1200" dirty="0"/>
              <a:t>– seeing the whole picture. Reviews repeatedly demonstrate that professionals tend to respond to each situation or new risk discreetly, rather than assessing the new information within the context of the whole person or looking at the cumulative effect of a series of incidents and information.</a:t>
            </a:r>
          </a:p>
        </p:txBody>
      </p:sp>
      <p:sp>
        <p:nvSpPr>
          <p:cNvPr id="4" name="Content Placeholder 3">
            <a:extLst>
              <a:ext uri="{FF2B5EF4-FFF2-40B4-BE49-F238E27FC236}">
                <a16:creationId xmlns:a16="http://schemas.microsoft.com/office/drawing/2014/main" id="{CAD05451-8BD9-45ED-BE7E-E1F881FDF4B7}"/>
              </a:ext>
            </a:extLst>
          </p:cNvPr>
          <p:cNvSpPr>
            <a:spLocks noGrp="1"/>
          </p:cNvSpPr>
          <p:nvPr>
            <p:ph sz="half" idx="2"/>
          </p:nvPr>
        </p:nvSpPr>
        <p:spPr/>
        <p:txBody>
          <a:bodyPr>
            <a:normAutofit/>
          </a:bodyPr>
          <a:lstStyle/>
          <a:p>
            <a:pPr>
              <a:buFont typeface="Wingdings" panose="05000000000000000000" pitchFamily="2" charset="2"/>
              <a:buChar char="Ø"/>
            </a:pPr>
            <a:r>
              <a:rPr lang="en-GB" sz="1200" b="1" dirty="0"/>
              <a:t>Normalisation</a:t>
            </a:r>
            <a:r>
              <a:rPr lang="en-GB" sz="1200" dirty="0"/>
              <a:t> – this refers to social processes through which ideas and actions come to be seen as ‘normal’ and become taken for granted or ‘natural’ in everyday life. Because they are seen as normal they cease to be questioned and are therefore not recognised as potential risks or assessed as such. </a:t>
            </a:r>
          </a:p>
          <a:p>
            <a:pPr>
              <a:buFont typeface="Wingdings" panose="05000000000000000000" pitchFamily="2" charset="2"/>
              <a:buChar char="Ø"/>
            </a:pPr>
            <a:r>
              <a:rPr lang="en-GB" sz="1200" b="1" dirty="0"/>
              <a:t>Professional deference </a:t>
            </a:r>
            <a:r>
              <a:rPr lang="en-GB" sz="1200" dirty="0"/>
              <a:t>– workers who have most contact with the individual are in a good position to recognise when the risks to the person are escalating. However, there can be a tendency to rely on the opinion of the ‘higher status professional who has limited contact with the person but who views the risk as less significant. Be confident in your own judgement and always outline your observations and concerns to other professionals, be courageous and challenge their opinion of risk if it varies from your own. </a:t>
            </a:r>
          </a:p>
        </p:txBody>
      </p:sp>
    </p:spTree>
    <p:extLst>
      <p:ext uri="{BB962C8B-B14F-4D97-AF65-F5344CB8AC3E}">
        <p14:creationId xmlns:p14="http://schemas.microsoft.com/office/powerpoint/2010/main" val="1985847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19B20-F476-4ED5-8300-BC02DA939FBD}"/>
              </a:ext>
            </a:extLst>
          </p:cNvPr>
          <p:cNvSpPr>
            <a:spLocks noGrp="1"/>
          </p:cNvSpPr>
          <p:nvPr>
            <p:ph type="title"/>
          </p:nvPr>
        </p:nvSpPr>
        <p:spPr/>
        <p:txBody>
          <a:bodyPr/>
          <a:lstStyle/>
          <a:p>
            <a:r>
              <a:rPr lang="en-GB" dirty="0"/>
              <a:t>Barriers to professional curiosity cont:</a:t>
            </a:r>
          </a:p>
        </p:txBody>
      </p:sp>
      <p:sp>
        <p:nvSpPr>
          <p:cNvPr id="3" name="Content Placeholder 2">
            <a:extLst>
              <a:ext uri="{FF2B5EF4-FFF2-40B4-BE49-F238E27FC236}">
                <a16:creationId xmlns:a16="http://schemas.microsoft.com/office/drawing/2014/main" id="{52199E73-6278-4F90-B8E0-D4CF606F3BAD}"/>
              </a:ext>
            </a:extLst>
          </p:cNvPr>
          <p:cNvSpPr>
            <a:spLocks noGrp="1"/>
          </p:cNvSpPr>
          <p:nvPr>
            <p:ph sz="half" idx="1"/>
          </p:nvPr>
        </p:nvSpPr>
        <p:spPr/>
        <p:txBody>
          <a:bodyPr>
            <a:normAutofit fontScale="92500" lnSpcReduction="20000"/>
          </a:bodyPr>
          <a:lstStyle/>
          <a:p>
            <a:pPr>
              <a:buFont typeface="Wingdings" panose="05000000000000000000" pitchFamily="2" charset="2"/>
              <a:buChar char="Ø"/>
            </a:pPr>
            <a:r>
              <a:rPr lang="en-GB" sz="1600" b="1" dirty="0"/>
              <a:t>Confirmation bias </a:t>
            </a:r>
            <a:r>
              <a:rPr lang="en-GB" sz="1600" dirty="0"/>
              <a:t>– this is when we look for evidence that supports or confirms our pre-held view and ignores contrary information that refutes them. It occurs when we filter out potentially useful facts and opinions that don’t coincide with our preconceived idea</a:t>
            </a:r>
          </a:p>
          <a:p>
            <a:pPr>
              <a:buFont typeface="Wingdings" panose="05000000000000000000" pitchFamily="2" charset="2"/>
              <a:buChar char="Ø"/>
            </a:pPr>
            <a:r>
              <a:rPr lang="en-GB" sz="1600" dirty="0"/>
              <a:t>‘</a:t>
            </a:r>
            <a:r>
              <a:rPr lang="en-GB" sz="1600" b="1" dirty="0"/>
              <a:t>knowing but not knowing’ </a:t>
            </a:r>
            <a:r>
              <a:rPr lang="en-GB" sz="1600" dirty="0"/>
              <a:t>– this is about having a sense that something is not right but not knowing exactly what, so it is difficult to grasp the problem and take action</a:t>
            </a:r>
          </a:p>
          <a:p>
            <a:pPr>
              <a:buFont typeface="Wingdings" panose="05000000000000000000" pitchFamily="2" charset="2"/>
              <a:buChar char="Ø"/>
            </a:pPr>
            <a:r>
              <a:rPr lang="en-GB" sz="1600" b="1" dirty="0"/>
              <a:t>Confidence</a:t>
            </a:r>
            <a:r>
              <a:rPr lang="en-GB" sz="1600" dirty="0"/>
              <a:t> – in managing tension, disagreement disruption and aggression from families or others, can undermine confidence and divert meetings away from topics the practitioner wants to explore and back to the family’s own agenda</a:t>
            </a:r>
          </a:p>
          <a:p>
            <a:pPr>
              <a:buFont typeface="Wingdings" panose="05000000000000000000" pitchFamily="2" charset="2"/>
              <a:buChar char="Ø"/>
            </a:pPr>
            <a:endParaRPr lang="en-GB" sz="1600" dirty="0"/>
          </a:p>
        </p:txBody>
      </p:sp>
      <p:sp>
        <p:nvSpPr>
          <p:cNvPr id="4" name="Content Placeholder 3">
            <a:extLst>
              <a:ext uri="{FF2B5EF4-FFF2-40B4-BE49-F238E27FC236}">
                <a16:creationId xmlns:a16="http://schemas.microsoft.com/office/drawing/2014/main" id="{C64AF20E-5EEC-4F43-A028-ADB2570A5AC5}"/>
              </a:ext>
            </a:extLst>
          </p:cNvPr>
          <p:cNvSpPr>
            <a:spLocks noGrp="1"/>
          </p:cNvSpPr>
          <p:nvPr>
            <p:ph sz="half" idx="2"/>
          </p:nvPr>
        </p:nvSpPr>
        <p:spPr/>
        <p:txBody>
          <a:bodyPr>
            <a:normAutofit fontScale="92500" lnSpcReduction="20000"/>
          </a:bodyPr>
          <a:lstStyle/>
          <a:p>
            <a:pPr>
              <a:buFont typeface="Wingdings" panose="05000000000000000000" pitchFamily="2" charset="2"/>
              <a:buChar char="Ø"/>
            </a:pPr>
            <a:r>
              <a:rPr lang="en-GB" sz="1600" b="1" dirty="0"/>
              <a:t>Dealing with uncertainty </a:t>
            </a:r>
            <a:r>
              <a:rPr lang="en-GB" sz="1600" dirty="0"/>
              <a:t>– contested accounts, vague or retracted disclosures, deception and inconclusive medical evidence are common in safeguarding practice. Practitioners are often presented with concerns which are impossible to substantiate. In such situations ‘there is a temptation to discount concerns that cannot be proved’</a:t>
            </a:r>
          </a:p>
        </p:txBody>
      </p:sp>
    </p:spTree>
    <p:extLst>
      <p:ext uri="{BB962C8B-B14F-4D97-AF65-F5344CB8AC3E}">
        <p14:creationId xmlns:p14="http://schemas.microsoft.com/office/powerpoint/2010/main" val="1541500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1109B5D-BC35-4376-98A2-F53B03E4E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94D90C11-98A3-40E3-B04C-A3025D645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386003DF-9BB3-4D00-82D4-F6155C68C239}"/>
              </a:ext>
            </a:extLst>
          </p:cNvPr>
          <p:cNvSpPr>
            <a:spLocks noGrp="1"/>
          </p:cNvSpPr>
          <p:nvPr>
            <p:ph type="title"/>
          </p:nvPr>
        </p:nvSpPr>
        <p:spPr>
          <a:xfrm>
            <a:off x="967791" y="1449324"/>
            <a:ext cx="2621734" cy="4391640"/>
          </a:xfrm>
        </p:spPr>
        <p:txBody>
          <a:bodyPr anchor="t">
            <a:normAutofit/>
          </a:bodyPr>
          <a:lstStyle/>
          <a:p>
            <a:r>
              <a:rPr lang="en-GB" sz="2800" dirty="0">
                <a:solidFill>
                  <a:schemeClr val="tx1"/>
                </a:solidFill>
              </a:rPr>
              <a:t>Professional curiosity is likely to flourish when practitioners:</a:t>
            </a:r>
          </a:p>
        </p:txBody>
      </p:sp>
      <p:sp>
        <p:nvSpPr>
          <p:cNvPr id="12" name="Rectangle 11">
            <a:extLst>
              <a:ext uri="{FF2B5EF4-FFF2-40B4-BE49-F238E27FC236}">
                <a16:creationId xmlns:a16="http://schemas.microsoft.com/office/drawing/2014/main" id="{A3B28FB1-97C9-4A9E-A45B-356508C2C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6D917EC-4D52-469A-831C-46280A67C72D}"/>
              </a:ext>
            </a:extLst>
          </p:cNvPr>
          <p:cNvSpPr>
            <a:spLocks noGrp="1"/>
          </p:cNvSpPr>
          <p:nvPr>
            <p:ph idx="1"/>
          </p:nvPr>
        </p:nvSpPr>
        <p:spPr>
          <a:xfrm>
            <a:off x="3750393" y="1449324"/>
            <a:ext cx="6230220" cy="4391640"/>
          </a:xfrm>
        </p:spPr>
        <p:txBody>
          <a:bodyPr>
            <a:normAutofit/>
          </a:bodyPr>
          <a:lstStyle/>
          <a:p>
            <a:pPr>
              <a:lnSpc>
                <a:spcPct val="90000"/>
              </a:lnSpc>
            </a:pPr>
            <a:r>
              <a:rPr lang="en-GB" sz="1300" dirty="0">
                <a:solidFill>
                  <a:schemeClr val="tx1"/>
                </a:solidFill>
              </a:rPr>
              <a:t>Are able to ‘walk in the shoes’ of the person and consider the situation from their lives experience</a:t>
            </a:r>
          </a:p>
          <a:p>
            <a:pPr>
              <a:lnSpc>
                <a:spcPct val="90000"/>
              </a:lnSpc>
            </a:pPr>
            <a:r>
              <a:rPr lang="en-GB" sz="1300" dirty="0">
                <a:solidFill>
                  <a:schemeClr val="tx1"/>
                </a:solidFill>
              </a:rPr>
              <a:t>See the child/family in a range of settings, alone and in the context of their family</a:t>
            </a:r>
          </a:p>
          <a:p>
            <a:pPr>
              <a:lnSpc>
                <a:spcPct val="90000"/>
              </a:lnSpc>
            </a:pPr>
            <a:r>
              <a:rPr lang="en-GB" sz="1300" dirty="0">
                <a:solidFill>
                  <a:schemeClr val="tx1"/>
                </a:solidFill>
              </a:rPr>
              <a:t>Are not reliant on a singular view – be that of a family or member of the network around the child</a:t>
            </a:r>
          </a:p>
          <a:p>
            <a:pPr>
              <a:lnSpc>
                <a:spcPct val="90000"/>
              </a:lnSpc>
            </a:pPr>
            <a:r>
              <a:rPr lang="en-GB" sz="1300" dirty="0">
                <a:solidFill>
                  <a:schemeClr val="tx1"/>
                </a:solidFill>
              </a:rPr>
              <a:t>Understand the cumulative impact or multiple or combined risk factors eg: trigger trio and think about gathering information within this context</a:t>
            </a:r>
          </a:p>
          <a:p>
            <a:pPr>
              <a:lnSpc>
                <a:spcPct val="90000"/>
              </a:lnSpc>
            </a:pPr>
            <a:r>
              <a:rPr lang="en-GB" sz="1300" dirty="0">
                <a:solidFill>
                  <a:schemeClr val="tx1"/>
                </a:solidFill>
              </a:rPr>
              <a:t>Have an analytical and reflective approach to their work and the information they gather from a range of sources</a:t>
            </a:r>
          </a:p>
          <a:p>
            <a:pPr>
              <a:lnSpc>
                <a:spcPct val="90000"/>
              </a:lnSpc>
            </a:pPr>
            <a:r>
              <a:rPr lang="en-GB" sz="1300" dirty="0">
                <a:solidFill>
                  <a:schemeClr val="tx1"/>
                </a:solidFill>
              </a:rPr>
              <a:t>Have good management support and good quality supervision</a:t>
            </a:r>
          </a:p>
          <a:p>
            <a:pPr>
              <a:lnSpc>
                <a:spcPct val="90000"/>
              </a:lnSpc>
            </a:pPr>
            <a:r>
              <a:rPr lang="en-GB" sz="1300" dirty="0">
                <a:solidFill>
                  <a:schemeClr val="tx1"/>
                </a:solidFill>
              </a:rPr>
              <a:t>Have skills, confidence and knowledge to hold difficult conversations and are happy to raise concerns and challenge information appropriately</a:t>
            </a:r>
          </a:p>
          <a:p>
            <a:pPr>
              <a:lnSpc>
                <a:spcPct val="90000"/>
              </a:lnSpc>
            </a:pPr>
            <a:r>
              <a:rPr lang="en-GB" sz="1300" dirty="0">
                <a:solidFill>
                  <a:schemeClr val="tx1"/>
                </a:solidFill>
              </a:rPr>
              <a:t>Appreciate that respectful scepticism/nosiness and challenge are healthy; questioning what you are told is ok is long as you do it in a respectful way. </a:t>
            </a:r>
          </a:p>
          <a:p>
            <a:pPr>
              <a:lnSpc>
                <a:spcPct val="90000"/>
              </a:lnSpc>
            </a:pPr>
            <a:endParaRPr lang="en-GB" sz="1300" dirty="0">
              <a:solidFill>
                <a:schemeClr val="tx1"/>
              </a:solidFill>
            </a:endParaRPr>
          </a:p>
          <a:p>
            <a:pPr marL="0" indent="0">
              <a:lnSpc>
                <a:spcPct val="90000"/>
              </a:lnSpc>
              <a:buNone/>
            </a:pPr>
            <a:endParaRPr lang="en-GB" sz="1300" dirty="0">
              <a:solidFill>
                <a:schemeClr val="tx1"/>
              </a:solidFill>
            </a:endParaRPr>
          </a:p>
          <a:p>
            <a:pPr>
              <a:lnSpc>
                <a:spcPct val="90000"/>
              </a:lnSpc>
            </a:pPr>
            <a:endParaRPr lang="en-GB" sz="1300" dirty="0">
              <a:solidFill>
                <a:schemeClr val="tx1"/>
              </a:solidFill>
            </a:endParaRPr>
          </a:p>
        </p:txBody>
      </p:sp>
    </p:spTree>
    <p:extLst>
      <p:ext uri="{BB962C8B-B14F-4D97-AF65-F5344CB8AC3E}">
        <p14:creationId xmlns:p14="http://schemas.microsoft.com/office/powerpoint/2010/main" val="11092464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21"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B69DCCE9-F2A3-4681-9A3F-7BBE556D0E44}"/>
              </a:ext>
            </a:extLst>
          </p:cNvPr>
          <p:cNvSpPr>
            <a:spLocks noGrp="1"/>
          </p:cNvSpPr>
          <p:nvPr>
            <p:ph type="title"/>
          </p:nvPr>
        </p:nvSpPr>
        <p:spPr>
          <a:xfrm>
            <a:off x="1000372" y="1209957"/>
            <a:ext cx="3034580" cy="4438087"/>
          </a:xfrm>
        </p:spPr>
        <p:txBody>
          <a:bodyPr anchor="ctr">
            <a:normAutofit/>
          </a:bodyPr>
          <a:lstStyle/>
          <a:p>
            <a:pPr algn="r"/>
            <a:r>
              <a:rPr lang="en-GB" sz="3200" dirty="0">
                <a:solidFill>
                  <a:schemeClr val="tx1"/>
                </a:solidFill>
              </a:rPr>
              <a:t>Managers can maximise opportunities for professionally curious practice to flourish by:</a:t>
            </a:r>
          </a:p>
        </p:txBody>
      </p:sp>
      <p:cxnSp>
        <p:nvCxnSpPr>
          <p:cNvPr id="23"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0F3DCF9-2399-4055-B2D7-5B008DD032D5}"/>
              </a:ext>
            </a:extLst>
          </p:cNvPr>
          <p:cNvSpPr>
            <a:spLocks noGrp="1"/>
          </p:cNvSpPr>
          <p:nvPr>
            <p:ph idx="1"/>
          </p:nvPr>
        </p:nvSpPr>
        <p:spPr>
          <a:xfrm>
            <a:off x="4678424" y="1059025"/>
            <a:ext cx="5302189" cy="4739950"/>
          </a:xfrm>
        </p:spPr>
        <p:txBody>
          <a:bodyPr anchor="ctr">
            <a:normAutofit/>
          </a:bodyPr>
          <a:lstStyle/>
          <a:p>
            <a:pPr>
              <a:lnSpc>
                <a:spcPct val="90000"/>
              </a:lnSpc>
            </a:pPr>
            <a:r>
              <a:rPr lang="en-GB" sz="1500" dirty="0">
                <a:solidFill>
                  <a:schemeClr val="tx1"/>
                </a:solidFill>
              </a:rPr>
              <a:t>Playing devils advocate – asking ‘what if’ questions to challenge and support a practitioners thinking about their work.  </a:t>
            </a:r>
          </a:p>
          <a:p>
            <a:pPr>
              <a:lnSpc>
                <a:spcPct val="90000"/>
              </a:lnSpc>
            </a:pPr>
            <a:r>
              <a:rPr lang="en-GB" sz="1500" dirty="0">
                <a:solidFill>
                  <a:schemeClr val="tx1"/>
                </a:solidFill>
              </a:rPr>
              <a:t>Questioning if plans are progressing and what the evidence base is for this</a:t>
            </a:r>
          </a:p>
          <a:p>
            <a:pPr>
              <a:lnSpc>
                <a:spcPct val="90000"/>
              </a:lnSpc>
            </a:pPr>
            <a:r>
              <a:rPr lang="en-GB" sz="1500" dirty="0">
                <a:solidFill>
                  <a:schemeClr val="tx1"/>
                </a:solidFill>
              </a:rPr>
              <a:t>Helping practitioners to hypothesise – what could another reason for ‘this’ be, do you think that is the reason? Could it be this?</a:t>
            </a:r>
          </a:p>
          <a:p>
            <a:pPr>
              <a:lnSpc>
                <a:spcPct val="90000"/>
              </a:lnSpc>
            </a:pPr>
            <a:r>
              <a:rPr lang="en-GB" sz="1500" dirty="0">
                <a:solidFill>
                  <a:schemeClr val="tx1"/>
                </a:solidFill>
              </a:rPr>
              <a:t>Providing opportunities for group supervision – these discussions help practitioners think in different ways about a situation</a:t>
            </a:r>
          </a:p>
          <a:p>
            <a:pPr>
              <a:lnSpc>
                <a:spcPct val="90000"/>
              </a:lnSpc>
            </a:pPr>
            <a:r>
              <a:rPr lang="en-GB" sz="1500" dirty="0">
                <a:solidFill>
                  <a:schemeClr val="tx1"/>
                </a:solidFill>
              </a:rPr>
              <a:t>Helping practitioners to see a situation from another's perspective – is the child central to their thinking? </a:t>
            </a:r>
          </a:p>
          <a:p>
            <a:pPr>
              <a:lnSpc>
                <a:spcPct val="90000"/>
              </a:lnSpc>
            </a:pPr>
            <a:r>
              <a:rPr lang="en-GB" sz="1500" dirty="0">
                <a:solidFill>
                  <a:schemeClr val="tx1"/>
                </a:solidFill>
              </a:rPr>
              <a:t>Checking out why a practitioner has come to the conclusions they have, is there a good evidence base for this? Is the information triangulated and has history and past harm been taken into account appropriately? </a:t>
            </a:r>
          </a:p>
          <a:p>
            <a:pPr>
              <a:lnSpc>
                <a:spcPct val="90000"/>
              </a:lnSpc>
            </a:pPr>
            <a:endParaRPr lang="en-GB" sz="1500" dirty="0">
              <a:solidFill>
                <a:schemeClr val="tx1"/>
              </a:solidFill>
            </a:endParaRPr>
          </a:p>
        </p:txBody>
      </p:sp>
    </p:spTree>
    <p:extLst>
      <p:ext uri="{BB962C8B-B14F-4D97-AF65-F5344CB8AC3E}">
        <p14:creationId xmlns:p14="http://schemas.microsoft.com/office/powerpoint/2010/main" val="2915407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F78A9-CBC3-497D-A9FC-F1FD7A5C3741}"/>
              </a:ext>
            </a:extLst>
          </p:cNvPr>
          <p:cNvSpPr>
            <a:spLocks noGrp="1"/>
          </p:cNvSpPr>
          <p:nvPr>
            <p:ph type="title"/>
          </p:nvPr>
        </p:nvSpPr>
        <p:spPr/>
        <p:txBody>
          <a:bodyPr/>
          <a:lstStyle/>
          <a:p>
            <a:r>
              <a:rPr lang="en-GB" dirty="0"/>
              <a:t>Top Tips - remember</a:t>
            </a:r>
          </a:p>
        </p:txBody>
      </p:sp>
      <p:sp>
        <p:nvSpPr>
          <p:cNvPr id="3" name="Content Placeholder 2">
            <a:extLst>
              <a:ext uri="{FF2B5EF4-FFF2-40B4-BE49-F238E27FC236}">
                <a16:creationId xmlns:a16="http://schemas.microsoft.com/office/drawing/2014/main" id="{EFDA6B83-5190-4BE3-ACE0-068A04E9C897}"/>
              </a:ext>
            </a:extLst>
          </p:cNvPr>
          <p:cNvSpPr>
            <a:spLocks noGrp="1"/>
          </p:cNvSpPr>
          <p:nvPr>
            <p:ph idx="1"/>
          </p:nvPr>
        </p:nvSpPr>
        <p:spPr/>
        <p:txBody>
          <a:bodyPr>
            <a:normAutofit fontScale="77500" lnSpcReduction="20000"/>
          </a:bodyPr>
          <a:lstStyle/>
          <a:p>
            <a:r>
              <a:rPr lang="en-GB" dirty="0"/>
              <a:t>To build relationships and spend time getting to know the child, family and network</a:t>
            </a:r>
          </a:p>
          <a:p>
            <a:r>
              <a:rPr lang="en-GB" dirty="0"/>
              <a:t>To question your own assumptions about how families function</a:t>
            </a:r>
          </a:p>
          <a:p>
            <a:r>
              <a:rPr lang="en-GB" dirty="0"/>
              <a:t>Don’t be overly optimistic, healthy scepticism is good</a:t>
            </a:r>
          </a:p>
          <a:p>
            <a:r>
              <a:rPr lang="en-GB" dirty="0"/>
              <a:t>Be willing to have challenging conversations</a:t>
            </a:r>
          </a:p>
          <a:p>
            <a:r>
              <a:rPr lang="en-GB" dirty="0"/>
              <a:t>Expect the unexpected, think the unthinkable, believe the unbelievable</a:t>
            </a:r>
          </a:p>
          <a:p>
            <a:r>
              <a:rPr lang="en-GB" dirty="0"/>
              <a:t>DEAL - </a:t>
            </a:r>
            <a:r>
              <a:rPr lang="en-GB" sz="1800" i="1" dirty="0">
                <a:effectLst/>
                <a:latin typeface="Calibri" panose="020F0502020204030204" pitchFamily="34" charset="0"/>
                <a:ea typeface="Calibri" panose="020F0502020204030204" pitchFamily="34" charset="0"/>
              </a:rPr>
              <a:t>“I need to point out something that you may not be aware of… </a:t>
            </a:r>
            <a:r>
              <a:rPr lang="en-GB" sz="1800" b="1" i="1" dirty="0">
                <a:effectLst/>
                <a:latin typeface="Calibri" panose="020F0502020204030204" pitchFamily="34" charset="0"/>
                <a:ea typeface="Calibri" panose="020F0502020204030204" pitchFamily="34" charset="0"/>
              </a:rPr>
              <a:t>D</a:t>
            </a:r>
            <a:r>
              <a:rPr lang="en-GB" sz="1800" i="1" dirty="0">
                <a:effectLst/>
                <a:latin typeface="Calibri" panose="020F0502020204030204" pitchFamily="34" charset="0"/>
                <a:ea typeface="Calibri" panose="020F0502020204030204" pitchFamily="34" charset="0"/>
              </a:rPr>
              <a:t>escribe – I need to point out that every time I ask a question, you interrupt me </a:t>
            </a:r>
            <a:r>
              <a:rPr lang="en-GB" sz="1800" b="1" i="1" dirty="0">
                <a:effectLst/>
                <a:latin typeface="Calibri" panose="020F0502020204030204" pitchFamily="34" charset="0"/>
                <a:ea typeface="Calibri" panose="020F0502020204030204" pitchFamily="34" charset="0"/>
              </a:rPr>
              <a:t>E</a:t>
            </a:r>
            <a:r>
              <a:rPr lang="en-GB" sz="1800" i="1" dirty="0">
                <a:effectLst/>
                <a:latin typeface="Calibri" panose="020F0502020204030204" pitchFamily="34" charset="0"/>
                <a:ea typeface="Calibri" panose="020F0502020204030204" pitchFamily="34" charset="0"/>
              </a:rPr>
              <a:t>xplain – this makes it difficult to progress matters – and will take me much longer to finish….</a:t>
            </a:r>
            <a:r>
              <a:rPr lang="en-GB" sz="1800" b="1" i="1" dirty="0">
                <a:effectLst/>
                <a:latin typeface="Calibri" panose="020F0502020204030204" pitchFamily="34" charset="0"/>
                <a:ea typeface="Calibri" panose="020F0502020204030204" pitchFamily="34" charset="0"/>
              </a:rPr>
              <a:t>A</a:t>
            </a:r>
            <a:r>
              <a:rPr lang="en-GB" sz="1800" i="1" dirty="0">
                <a:effectLst/>
                <a:latin typeface="Calibri" panose="020F0502020204030204" pitchFamily="34" charset="0"/>
                <a:ea typeface="Calibri" panose="020F0502020204030204" pitchFamily="34" charset="0"/>
              </a:rPr>
              <a:t>ction-please do not interrupt, please allow me to finish my Question – I’ll do the same for you </a:t>
            </a:r>
            <a:r>
              <a:rPr lang="en-GB" sz="1800" b="1" i="1" dirty="0">
                <a:effectLst/>
                <a:latin typeface="Calibri" panose="020F0502020204030204" pitchFamily="34" charset="0"/>
                <a:ea typeface="Calibri" panose="020F0502020204030204" pitchFamily="34" charset="0"/>
              </a:rPr>
              <a:t>L</a:t>
            </a:r>
            <a:r>
              <a:rPr lang="en-GB" sz="1800" i="1" dirty="0">
                <a:effectLst/>
                <a:latin typeface="Calibri" panose="020F0502020204030204" pitchFamily="34" charset="0"/>
                <a:ea typeface="Calibri" panose="020F0502020204030204" pitchFamily="34" charset="0"/>
              </a:rPr>
              <a:t>ikely – if you keep interrupting me …I’ll have no other option than to end the meeting”</a:t>
            </a:r>
            <a:endParaRPr lang="en-GB" dirty="0"/>
          </a:p>
          <a:p>
            <a:r>
              <a:rPr lang="en-GB" dirty="0"/>
              <a:t>EARS – Elicit, amplify, reflect, start over</a:t>
            </a:r>
          </a:p>
          <a:p>
            <a:r>
              <a:rPr lang="en-GB" dirty="0"/>
              <a:t>Understand history to consider cumulative impact or combined risk factors  – chronologies are key to helping this</a:t>
            </a:r>
          </a:p>
          <a:p>
            <a:r>
              <a:rPr lang="en-GB" dirty="0"/>
              <a:t>Articulate your intuition into an evidence based professional view</a:t>
            </a:r>
          </a:p>
          <a:p>
            <a:endParaRPr lang="en-GB" dirty="0"/>
          </a:p>
          <a:p>
            <a:endParaRPr lang="en-GB" dirty="0"/>
          </a:p>
        </p:txBody>
      </p:sp>
    </p:spTree>
    <p:extLst>
      <p:ext uri="{BB962C8B-B14F-4D97-AF65-F5344CB8AC3E}">
        <p14:creationId xmlns:p14="http://schemas.microsoft.com/office/powerpoint/2010/main" val="3553135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le 1">
            <a:extLst>
              <a:ext uri="{FF2B5EF4-FFF2-40B4-BE49-F238E27FC236}">
                <a16:creationId xmlns:a16="http://schemas.microsoft.com/office/drawing/2014/main" id="{B5B94C56-871B-4E8A-BF78-8180748EE64E}"/>
              </a:ext>
            </a:extLst>
          </p:cNvPr>
          <p:cNvSpPr>
            <a:spLocks noGrp="1"/>
          </p:cNvSpPr>
          <p:nvPr>
            <p:ph type="title"/>
          </p:nvPr>
        </p:nvSpPr>
        <p:spPr>
          <a:xfrm>
            <a:off x="836247" y="1085549"/>
            <a:ext cx="3430947" cy="4686903"/>
          </a:xfrm>
        </p:spPr>
        <p:txBody>
          <a:bodyPr anchor="ctr">
            <a:normAutofit/>
          </a:bodyPr>
          <a:lstStyle/>
          <a:p>
            <a:pPr algn="r"/>
            <a:r>
              <a:rPr lang="en-GB" dirty="0">
                <a:solidFill>
                  <a:schemeClr val="tx1"/>
                </a:solidFill>
              </a:rPr>
              <a:t>Disguised Compliance – a note of caution</a:t>
            </a: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0EC7259-9BFB-4179-B394-D705567DF1B9}"/>
              </a:ext>
            </a:extLst>
          </p:cNvPr>
          <p:cNvSpPr>
            <a:spLocks noGrp="1"/>
          </p:cNvSpPr>
          <p:nvPr>
            <p:ph idx="1"/>
          </p:nvPr>
        </p:nvSpPr>
        <p:spPr>
          <a:xfrm>
            <a:off x="5041399" y="1085549"/>
            <a:ext cx="5579707" cy="4686903"/>
          </a:xfrm>
        </p:spPr>
        <p:txBody>
          <a:bodyPr anchor="ctr">
            <a:normAutofit/>
          </a:bodyPr>
          <a:lstStyle/>
          <a:p>
            <a:pPr marL="0" indent="0">
              <a:lnSpc>
                <a:spcPct val="90000"/>
              </a:lnSpc>
              <a:buNone/>
            </a:pPr>
            <a:r>
              <a:rPr lang="en-GB" sz="1200" b="0" i="0" dirty="0">
                <a:solidFill>
                  <a:schemeClr val="tx1"/>
                </a:solidFill>
                <a:effectLst/>
                <a:latin typeface="Open Sans"/>
              </a:rPr>
              <a:t>Authors who use the term ‘disguised compliance’ do so because they are trying to make sense of the challenging and sometime tragic situations that practitioners encounter and offer rationalizations of how such events can be dealt with in future (Gabriel, 2015). An event, such as a death, an accident or a failure, can very well ‘make sense’ in a rational manner, if it can be linked to a cause, such as ‘disguised compliance’.</a:t>
            </a:r>
          </a:p>
          <a:p>
            <a:pPr marL="0" indent="0">
              <a:lnSpc>
                <a:spcPct val="90000"/>
              </a:lnSpc>
              <a:buNone/>
            </a:pPr>
            <a:r>
              <a:rPr lang="en-GB" sz="1200" b="0" i="0" dirty="0">
                <a:solidFill>
                  <a:schemeClr val="tx1"/>
                </a:solidFill>
                <a:effectLst/>
                <a:latin typeface="Open Sans"/>
              </a:rPr>
              <a:t>Following the path of this rationale into practice can lead us to the belief that treating parents with suspicion will improve social workers’ detective skills and, in turn, prevent children from being abused. But the concept of disguised compliance needs to be used with caution because it does not predict risk, nor does it address it. It puts the focus on the parents’ behaviour and response to professionals; it doesn’t encourage us to think critically about our expectations of what parents should be complying with, whether or not an effective relationship has been built, our behaviour within the relationship and how these things might or might not support ‘compliance’. Instead, it locks both social worker and parent into a no-win situation. Such dead-end positions not only fail to recognise the risk-averse thinking that is at play but also the power imbalances present in the relationship. Rather than identifying ‘disguised compliance’, practitioners should perhaps be finding out why parents are not engaging.</a:t>
            </a:r>
          </a:p>
          <a:p>
            <a:pPr marL="0" indent="0">
              <a:lnSpc>
                <a:spcPct val="90000"/>
              </a:lnSpc>
              <a:buNone/>
            </a:pPr>
            <a:r>
              <a:rPr lang="en-GB" sz="1200" dirty="0">
                <a:solidFill>
                  <a:schemeClr val="tx1"/>
                </a:solidFill>
                <a:latin typeface="Open Sans"/>
              </a:rPr>
              <a:t>*Taken from CCI inform – Disguised Compliance – a relationship based approach </a:t>
            </a:r>
          </a:p>
          <a:p>
            <a:pPr marL="0" indent="0">
              <a:lnSpc>
                <a:spcPct val="90000"/>
              </a:lnSpc>
              <a:buNone/>
            </a:pPr>
            <a:endParaRPr lang="en-GB" sz="1100" dirty="0">
              <a:solidFill>
                <a:schemeClr val="tx1"/>
              </a:solidFill>
              <a:latin typeface="Open Sans"/>
            </a:endParaRPr>
          </a:p>
          <a:p>
            <a:pPr marL="0" indent="0">
              <a:lnSpc>
                <a:spcPct val="90000"/>
              </a:lnSpc>
              <a:buNone/>
            </a:pPr>
            <a:endParaRPr lang="en-GB" sz="1100" b="0" i="0" dirty="0">
              <a:solidFill>
                <a:schemeClr val="tx1"/>
              </a:solidFill>
              <a:effectLst/>
              <a:latin typeface="Open Sans"/>
            </a:endParaRPr>
          </a:p>
          <a:p>
            <a:pPr>
              <a:lnSpc>
                <a:spcPct val="90000"/>
              </a:lnSpc>
            </a:pPr>
            <a:endParaRPr lang="en-GB" sz="1100" dirty="0">
              <a:solidFill>
                <a:schemeClr val="tx1"/>
              </a:solidFill>
            </a:endParaRPr>
          </a:p>
        </p:txBody>
      </p:sp>
    </p:spTree>
    <p:extLst>
      <p:ext uri="{BB962C8B-B14F-4D97-AF65-F5344CB8AC3E}">
        <p14:creationId xmlns:p14="http://schemas.microsoft.com/office/powerpoint/2010/main" val="254631563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FEF219B2-E77F-46A7-9F3C-8D8E0EC47A66}"/>
              </a:ext>
            </a:extLst>
          </p:cNvPr>
          <p:cNvSpPr>
            <a:spLocks noGrp="1"/>
          </p:cNvSpPr>
          <p:nvPr>
            <p:ph type="title"/>
          </p:nvPr>
        </p:nvSpPr>
        <p:spPr>
          <a:xfrm>
            <a:off x="994087" y="1130603"/>
            <a:ext cx="3342442" cy="4596794"/>
          </a:xfrm>
        </p:spPr>
        <p:txBody>
          <a:bodyPr anchor="ctr">
            <a:normAutofit fontScale="90000"/>
          </a:bodyPr>
          <a:lstStyle/>
          <a:p>
            <a:br>
              <a:rPr lang="en-GB" sz="3200" dirty="0">
                <a:solidFill>
                  <a:srgbClr val="EBEBEB"/>
                </a:solidFill>
              </a:rPr>
            </a:br>
            <a:r>
              <a:rPr lang="en-GB" sz="3200" dirty="0">
                <a:solidFill>
                  <a:srgbClr val="EBEBEB"/>
                </a:solidFill>
              </a:rPr>
              <a:t>Motivational interviewing – a useful tool to address resistance and gain deeper understanding </a:t>
            </a:r>
            <a:br>
              <a:rPr lang="en-GB" sz="3200" dirty="0">
                <a:solidFill>
                  <a:srgbClr val="EBEBEB"/>
                </a:solidFill>
              </a:rPr>
            </a:br>
            <a:br>
              <a:rPr lang="en-GB" sz="3200" dirty="0">
                <a:solidFill>
                  <a:srgbClr val="EBEBEB"/>
                </a:solidFill>
              </a:rPr>
            </a:br>
            <a:endParaRPr lang="en-GB" sz="3200" dirty="0">
              <a:solidFill>
                <a:srgbClr val="EBEBEB"/>
              </a:solidFill>
            </a:endParaRPr>
          </a:p>
        </p:txBody>
      </p:sp>
      <p:sp>
        <p:nvSpPr>
          <p:cNvPr id="3" name="Content Placeholder 2">
            <a:extLst>
              <a:ext uri="{FF2B5EF4-FFF2-40B4-BE49-F238E27FC236}">
                <a16:creationId xmlns:a16="http://schemas.microsoft.com/office/drawing/2014/main" id="{68B415C4-EB01-4D87-9009-BF59241A26A3}"/>
              </a:ext>
            </a:extLst>
          </p:cNvPr>
          <p:cNvSpPr>
            <a:spLocks noGrp="1"/>
          </p:cNvSpPr>
          <p:nvPr>
            <p:ph idx="1"/>
          </p:nvPr>
        </p:nvSpPr>
        <p:spPr>
          <a:xfrm>
            <a:off x="5290077" y="432619"/>
            <a:ext cx="5502614" cy="5954325"/>
          </a:xfrm>
        </p:spPr>
        <p:txBody>
          <a:bodyPr anchor="ctr">
            <a:normAutofit/>
          </a:bodyPr>
          <a:lstStyle/>
          <a:p>
            <a:pPr>
              <a:lnSpc>
                <a:spcPct val="90000"/>
              </a:lnSpc>
            </a:pPr>
            <a:r>
              <a:rPr lang="en-GB" sz="1400" dirty="0"/>
              <a:t>The Expression and Demonstration of Empathy Towards Clients- When the interviewer can demonstrate a sincere level of empathy with the client, deeper levels of rapport are often developed.</a:t>
            </a:r>
          </a:p>
          <a:p>
            <a:pPr>
              <a:lnSpc>
                <a:spcPct val="90000"/>
              </a:lnSpc>
            </a:pPr>
            <a:r>
              <a:rPr lang="en-GB" sz="1400" dirty="0"/>
              <a:t>Developing Discrepancy and Support- the dialogue ideally should be a ‘therapeutic alliance.’ Where the client is encouraged by the practitioner to come up with their own reasons for changing behaviour.</a:t>
            </a:r>
          </a:p>
          <a:p>
            <a:pPr>
              <a:lnSpc>
                <a:spcPct val="90000"/>
              </a:lnSpc>
            </a:pPr>
            <a:r>
              <a:rPr lang="en-GB" sz="1400" dirty="0"/>
              <a:t>‘Rolling’ with Resistance- When a client demonstrates a level of resistance, the practitioner should be mindful to not impose their views (regardless of whether it is accurate or not), but see the resistance as a need to change their approach to the client. This maybe by asking the client to take a different perspective, see it through another person’s eyes, changing the context (using analogy or metaphor) and giving the client agency to determine their own perspective.</a:t>
            </a:r>
          </a:p>
          <a:p>
            <a:pPr>
              <a:lnSpc>
                <a:spcPct val="90000"/>
              </a:lnSpc>
            </a:pPr>
            <a:r>
              <a:rPr lang="en-GB" sz="1400" dirty="0"/>
              <a:t>Self-Efficacy-Explore- previous successes and past resilience-use this as a platform to make new change.</a:t>
            </a:r>
          </a:p>
          <a:p>
            <a:pPr>
              <a:lnSpc>
                <a:spcPct val="90000"/>
              </a:lnSpc>
            </a:pPr>
            <a:r>
              <a:rPr lang="en-GB" sz="1400" dirty="0"/>
              <a:t>Autonomy / Agency- The practitioner is also clear that the responsibility for behaviour change is ultimately with the client. </a:t>
            </a:r>
          </a:p>
          <a:p>
            <a:pPr>
              <a:lnSpc>
                <a:spcPct val="90000"/>
              </a:lnSpc>
            </a:pPr>
            <a:endParaRPr lang="en-GB" sz="1400" dirty="0"/>
          </a:p>
        </p:txBody>
      </p:sp>
    </p:spTree>
    <p:extLst>
      <p:ext uri="{BB962C8B-B14F-4D97-AF65-F5344CB8AC3E}">
        <p14:creationId xmlns:p14="http://schemas.microsoft.com/office/powerpoint/2010/main" val="1972808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C16AEB03-3112-4410-AB62-CE6F013F49D9}"/>
              </a:ext>
            </a:extLst>
          </p:cNvPr>
          <p:cNvSpPr>
            <a:spLocks noGrp="1"/>
          </p:cNvSpPr>
          <p:nvPr>
            <p:ph type="title"/>
          </p:nvPr>
        </p:nvSpPr>
        <p:spPr>
          <a:xfrm>
            <a:off x="1000372" y="1209957"/>
            <a:ext cx="3034580" cy="4438087"/>
          </a:xfrm>
        </p:spPr>
        <p:txBody>
          <a:bodyPr anchor="ctr">
            <a:normAutofit/>
          </a:bodyPr>
          <a:lstStyle/>
          <a:p>
            <a:pPr algn="r"/>
            <a:r>
              <a:rPr lang="en-GB" sz="3200" dirty="0">
                <a:solidFill>
                  <a:schemeClr val="tx1"/>
                </a:solidFill>
              </a:rPr>
              <a:t>Examples of motivational interviewing questions </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1B9EF53-63F3-4AE6-86E3-6FB93E9E358F}"/>
              </a:ext>
            </a:extLst>
          </p:cNvPr>
          <p:cNvSpPr>
            <a:spLocks noGrp="1"/>
          </p:cNvSpPr>
          <p:nvPr>
            <p:ph idx="1"/>
          </p:nvPr>
        </p:nvSpPr>
        <p:spPr>
          <a:xfrm>
            <a:off x="4678424" y="1059025"/>
            <a:ext cx="5302189" cy="4739950"/>
          </a:xfrm>
        </p:spPr>
        <p:txBody>
          <a:bodyPr anchor="ctr">
            <a:normAutofit/>
          </a:bodyPr>
          <a:lstStyle/>
          <a:p>
            <a:pPr indent="-228600">
              <a:lnSpc>
                <a:spcPct val="90000"/>
              </a:lnSpc>
              <a:buFont typeface="Wingdings" panose="05000000000000000000" pitchFamily="2" charset="2"/>
              <a:buChar char="§"/>
            </a:pPr>
            <a:r>
              <a:rPr lang="en-US" sz="1100" dirty="0">
                <a:solidFill>
                  <a:schemeClr val="tx1"/>
                </a:solidFill>
              </a:rPr>
              <a:t>With a particularly resistant client: Suppose we don’t talk about this, what is the WORST thing that could happen? If we talk about... what is the BEST thing that you could imagine might result from our conversation?</a:t>
            </a:r>
          </a:p>
          <a:p>
            <a:pPr indent="-228600">
              <a:lnSpc>
                <a:spcPct val="90000"/>
              </a:lnSpc>
              <a:buFont typeface="Wingdings" panose="05000000000000000000" pitchFamily="2" charset="2"/>
              <a:buChar char="§"/>
            </a:pPr>
            <a:r>
              <a:rPr lang="en-US" sz="1100" dirty="0">
                <a:solidFill>
                  <a:schemeClr val="tx1"/>
                </a:solidFill>
              </a:rPr>
              <a:t>Tell me what happens when... How did you manage to... What makes you think that things need to be different... Tell me more about when this first started...</a:t>
            </a:r>
          </a:p>
          <a:p>
            <a:pPr indent="-228600">
              <a:lnSpc>
                <a:spcPct val="90000"/>
              </a:lnSpc>
              <a:buFont typeface="Wingdings" panose="05000000000000000000" pitchFamily="2" charset="2"/>
              <a:buChar char="§"/>
            </a:pPr>
            <a:r>
              <a:rPr lang="en-US" sz="1100" dirty="0">
                <a:solidFill>
                  <a:schemeClr val="tx1"/>
                </a:solidFill>
              </a:rPr>
              <a:t>It sounds like... I get the sense that... It feels as though... It seems as if... What I heard you say was...</a:t>
            </a:r>
          </a:p>
          <a:p>
            <a:pPr indent="-228600">
              <a:lnSpc>
                <a:spcPct val="90000"/>
              </a:lnSpc>
              <a:buFont typeface="Wingdings" panose="05000000000000000000" pitchFamily="2" charset="2"/>
              <a:buChar char="§"/>
            </a:pPr>
            <a:r>
              <a:rPr lang="en-US" sz="1100" dirty="0">
                <a:solidFill>
                  <a:schemeClr val="tx1"/>
                </a:solidFill>
              </a:rPr>
              <a:t>What I am hearing is that you don’t feel... is a problem at the moment; what do you think it might take for it to get to a point where it is a problem?</a:t>
            </a:r>
          </a:p>
          <a:p>
            <a:pPr indent="-228600">
              <a:lnSpc>
                <a:spcPct val="90000"/>
              </a:lnSpc>
              <a:buFont typeface="Wingdings" panose="05000000000000000000" pitchFamily="2" charset="2"/>
              <a:buChar char="§"/>
            </a:pPr>
            <a:r>
              <a:rPr lang="en-US" sz="1100" dirty="0">
                <a:solidFill>
                  <a:schemeClr val="tx1"/>
                </a:solidFill>
              </a:rPr>
              <a:t>A lot of people find family life difficult with young children... Most people report good and bad times in their relationship...</a:t>
            </a:r>
          </a:p>
          <a:p>
            <a:pPr indent="-228600">
              <a:lnSpc>
                <a:spcPct val="90000"/>
              </a:lnSpc>
              <a:buFont typeface="Wingdings" panose="05000000000000000000" pitchFamily="2" charset="2"/>
              <a:buChar char="§"/>
            </a:pPr>
            <a:r>
              <a:rPr lang="en-US" sz="1100" dirty="0">
                <a:solidFill>
                  <a:schemeClr val="tx1"/>
                </a:solidFill>
              </a:rPr>
              <a:t>On the one hand you care very much about (your children) X and Y, and also you told me that you found them crying upstairs after you were arguing with your partner; what was it do you think it was that had upset them?</a:t>
            </a:r>
          </a:p>
          <a:p>
            <a:pPr indent="-228600">
              <a:lnSpc>
                <a:spcPct val="90000"/>
              </a:lnSpc>
              <a:buFont typeface="Wingdings" panose="05000000000000000000" pitchFamily="2" charset="2"/>
              <a:buChar char="§"/>
            </a:pPr>
            <a:r>
              <a:rPr lang="en-US" sz="1100" dirty="0">
                <a:solidFill>
                  <a:schemeClr val="tx1"/>
                </a:solidFill>
              </a:rPr>
              <a:t>On the one hand you said that you check your partner’s phone because you worry about her and on the other hand you said that she gets upset when she finds you reading her texts, how do you imagine that checking up on her will affect how upset she is with you in the future?</a:t>
            </a:r>
          </a:p>
          <a:p>
            <a:pPr marL="0" indent="0">
              <a:lnSpc>
                <a:spcPct val="90000"/>
              </a:lnSpc>
              <a:buNone/>
            </a:pPr>
            <a:endParaRPr lang="en-GB" sz="1100" dirty="0">
              <a:solidFill>
                <a:schemeClr val="tx1"/>
              </a:solidFill>
            </a:endParaRPr>
          </a:p>
        </p:txBody>
      </p:sp>
    </p:spTree>
    <p:extLst>
      <p:ext uri="{BB962C8B-B14F-4D97-AF65-F5344CB8AC3E}">
        <p14:creationId xmlns:p14="http://schemas.microsoft.com/office/powerpoint/2010/main" val="2234786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9E2DC-A821-4026-9C1F-88FAC4828777}"/>
              </a:ext>
            </a:extLst>
          </p:cNvPr>
          <p:cNvSpPr>
            <a:spLocks noGrp="1"/>
          </p:cNvSpPr>
          <p:nvPr>
            <p:ph type="title"/>
          </p:nvPr>
        </p:nvSpPr>
        <p:spPr>
          <a:xfrm>
            <a:off x="1154954" y="973668"/>
            <a:ext cx="8761413" cy="706964"/>
          </a:xfrm>
        </p:spPr>
        <p:txBody>
          <a:bodyPr>
            <a:normAutofit/>
          </a:bodyPr>
          <a:lstStyle/>
          <a:p>
            <a:pPr>
              <a:lnSpc>
                <a:spcPct val="90000"/>
              </a:lnSpc>
            </a:pPr>
            <a:r>
              <a:rPr lang="en-GB" sz="2000" dirty="0">
                <a:solidFill>
                  <a:srgbClr val="EBEBEB"/>
                </a:solidFill>
              </a:rPr>
              <a:t>Tools for the job – Wonnacott’s discrepancy matrix</a:t>
            </a:r>
            <a:br>
              <a:rPr lang="en-GB" sz="2000" dirty="0">
                <a:solidFill>
                  <a:srgbClr val="EBEBEB"/>
                </a:solidFill>
              </a:rPr>
            </a:br>
            <a:endParaRPr lang="en-GB" sz="2000" dirty="0">
              <a:solidFill>
                <a:srgbClr val="EBEBEB"/>
              </a:solidFill>
            </a:endParaRPr>
          </a:p>
        </p:txBody>
      </p:sp>
      <p:sp>
        <p:nvSpPr>
          <p:cNvPr id="9" name="Content Placeholder 8">
            <a:extLst>
              <a:ext uri="{FF2B5EF4-FFF2-40B4-BE49-F238E27FC236}">
                <a16:creationId xmlns:a16="http://schemas.microsoft.com/office/drawing/2014/main" id="{8F90D7C7-5D7D-4C43-B57D-13B1871F521C}"/>
              </a:ext>
            </a:extLst>
          </p:cNvPr>
          <p:cNvSpPr>
            <a:spLocks noGrp="1"/>
          </p:cNvSpPr>
          <p:nvPr>
            <p:ph idx="1"/>
          </p:nvPr>
        </p:nvSpPr>
        <p:spPr>
          <a:xfrm>
            <a:off x="1154955" y="2603500"/>
            <a:ext cx="3481054" cy="3416300"/>
          </a:xfrm>
        </p:spPr>
        <p:txBody>
          <a:bodyPr anchor="ctr">
            <a:normAutofit/>
          </a:bodyPr>
          <a:lstStyle/>
          <a:p>
            <a:r>
              <a:rPr lang="en-US" sz="1600" dirty="0"/>
              <a:t>This tool is an easy way for practitioners to think about the information they know and how they think they know it – has the information been ‘told’ if so by more than one source? Have you assumed things from previous experience or what you have read in the past? What is unclear? Why is this? What don’t I know? What do I need to know more about?</a:t>
            </a:r>
          </a:p>
        </p:txBody>
      </p:sp>
      <p:pic>
        <p:nvPicPr>
          <p:cNvPr id="5" name="Content Placeholder 4">
            <a:extLst>
              <a:ext uri="{FF2B5EF4-FFF2-40B4-BE49-F238E27FC236}">
                <a16:creationId xmlns:a16="http://schemas.microsoft.com/office/drawing/2014/main" id="{E38387D2-CE2B-4285-946C-706342424DDC}"/>
              </a:ext>
            </a:extLst>
          </p:cNvPr>
          <p:cNvPicPr>
            <a:picLocks noChangeAspect="1"/>
          </p:cNvPicPr>
          <p:nvPr/>
        </p:nvPicPr>
        <p:blipFill>
          <a:blip r:embed="rId2"/>
          <a:stretch>
            <a:fillRect/>
          </a:stretch>
        </p:blipFill>
        <p:spPr>
          <a:xfrm>
            <a:off x="4984956" y="2885310"/>
            <a:ext cx="6158802" cy="2848445"/>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188625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4499B-AE7E-4D71-894B-73B5E24D98CE}"/>
              </a:ext>
            </a:extLst>
          </p:cNvPr>
          <p:cNvSpPr>
            <a:spLocks noGrp="1"/>
          </p:cNvSpPr>
          <p:nvPr>
            <p:ph type="title"/>
          </p:nvPr>
        </p:nvSpPr>
        <p:spPr/>
        <p:txBody>
          <a:bodyPr/>
          <a:lstStyle/>
          <a:p>
            <a:r>
              <a:rPr lang="en-GB" dirty="0"/>
              <a:t>What is professional curiosity? </a:t>
            </a:r>
          </a:p>
        </p:txBody>
      </p:sp>
      <p:sp>
        <p:nvSpPr>
          <p:cNvPr id="3" name="Content Placeholder 2">
            <a:extLst>
              <a:ext uri="{FF2B5EF4-FFF2-40B4-BE49-F238E27FC236}">
                <a16:creationId xmlns:a16="http://schemas.microsoft.com/office/drawing/2014/main" id="{14FD6BAE-8182-4402-9866-5842818C41DD}"/>
              </a:ext>
            </a:extLst>
          </p:cNvPr>
          <p:cNvSpPr>
            <a:spLocks noGrp="1"/>
          </p:cNvSpPr>
          <p:nvPr>
            <p:ph idx="1"/>
          </p:nvPr>
        </p:nvSpPr>
        <p:spPr/>
        <p:txBody>
          <a:bodyPr>
            <a:normAutofit lnSpcReduction="10000"/>
          </a:bodyPr>
          <a:lstStyle/>
          <a:p>
            <a:r>
              <a:rPr lang="en-GB" dirty="0"/>
              <a:t>Professional curiosity is the capacity and communication skill to explore and understand what is happening with an individual or family.  </a:t>
            </a:r>
          </a:p>
          <a:p>
            <a:r>
              <a:rPr lang="en-GB" dirty="0"/>
              <a:t>It requires you to not accept things at face value, to be inquisitive and not make assumptions. </a:t>
            </a:r>
          </a:p>
          <a:p>
            <a:r>
              <a:rPr lang="en-GB" dirty="0"/>
              <a:t>You need to ‘think outside the box’ and consider people’s circumstances holistically.</a:t>
            </a:r>
          </a:p>
          <a:p>
            <a:r>
              <a:rPr lang="en-GB" dirty="0"/>
              <a:t>It is about enquiring more deeply, using proactive questioning and challenge</a:t>
            </a:r>
          </a:p>
          <a:p>
            <a:r>
              <a:rPr lang="en-GB" dirty="0"/>
              <a:t>Curious professionals engage with individuals and families through visits, conversations, observations and asking relevant questions to gather historical and current information. </a:t>
            </a:r>
          </a:p>
          <a:p>
            <a:endParaRPr lang="en-GB" dirty="0"/>
          </a:p>
        </p:txBody>
      </p:sp>
    </p:spTree>
    <p:extLst>
      <p:ext uri="{BB962C8B-B14F-4D97-AF65-F5344CB8AC3E}">
        <p14:creationId xmlns:p14="http://schemas.microsoft.com/office/powerpoint/2010/main" val="700919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0120B-1A1A-41E7-A655-C615087A2782}"/>
              </a:ext>
            </a:extLst>
          </p:cNvPr>
          <p:cNvSpPr>
            <a:spLocks noGrp="1"/>
          </p:cNvSpPr>
          <p:nvPr>
            <p:ph type="title"/>
          </p:nvPr>
        </p:nvSpPr>
        <p:spPr/>
        <p:txBody>
          <a:bodyPr/>
          <a:lstStyle/>
          <a:p>
            <a:r>
              <a:rPr lang="en-GB" sz="2000" dirty="0"/>
              <a:t>Tools for the job - Turning Questions into Conversations: EARS Questioning Strategy for Signs of Safety Mapping Using the Four Column Form</a:t>
            </a:r>
          </a:p>
        </p:txBody>
      </p:sp>
      <p:pic>
        <p:nvPicPr>
          <p:cNvPr id="7" name="Content Placeholder 6">
            <a:extLst>
              <a:ext uri="{FF2B5EF4-FFF2-40B4-BE49-F238E27FC236}">
                <a16:creationId xmlns:a16="http://schemas.microsoft.com/office/drawing/2014/main" id="{DFFA3240-2605-400D-8EC1-9E4E3EF0E3BF}"/>
              </a:ext>
            </a:extLst>
          </p:cNvPr>
          <p:cNvPicPr>
            <a:picLocks noGrp="1" noChangeAspect="1"/>
          </p:cNvPicPr>
          <p:nvPr>
            <p:ph idx="1"/>
          </p:nvPr>
        </p:nvPicPr>
        <p:blipFill>
          <a:blip r:embed="rId2"/>
          <a:stretch>
            <a:fillRect/>
          </a:stretch>
        </p:blipFill>
        <p:spPr>
          <a:xfrm>
            <a:off x="123826" y="2381249"/>
            <a:ext cx="11658600" cy="4162425"/>
          </a:xfrm>
        </p:spPr>
      </p:pic>
    </p:spTree>
    <p:extLst>
      <p:ext uri="{BB962C8B-B14F-4D97-AF65-F5344CB8AC3E}">
        <p14:creationId xmlns:p14="http://schemas.microsoft.com/office/powerpoint/2010/main" val="2929257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181CB-FCAB-4E34-94A3-7090E65C670E}"/>
              </a:ext>
            </a:extLst>
          </p:cNvPr>
          <p:cNvSpPr>
            <a:spLocks noGrp="1"/>
          </p:cNvSpPr>
          <p:nvPr>
            <p:ph type="title"/>
          </p:nvPr>
        </p:nvSpPr>
        <p:spPr/>
        <p:txBody>
          <a:bodyPr/>
          <a:lstStyle/>
          <a:p>
            <a:r>
              <a:rPr lang="en-GB" dirty="0"/>
              <a:t>Further reading</a:t>
            </a:r>
          </a:p>
        </p:txBody>
      </p:sp>
      <p:sp>
        <p:nvSpPr>
          <p:cNvPr id="3" name="Content Placeholder 2">
            <a:extLst>
              <a:ext uri="{FF2B5EF4-FFF2-40B4-BE49-F238E27FC236}">
                <a16:creationId xmlns:a16="http://schemas.microsoft.com/office/drawing/2014/main" id="{8BFCCFE6-0072-4D1B-A2AE-1141DBD5A27D}"/>
              </a:ext>
            </a:extLst>
          </p:cNvPr>
          <p:cNvSpPr>
            <a:spLocks noGrp="1"/>
          </p:cNvSpPr>
          <p:nvPr>
            <p:ph idx="1"/>
          </p:nvPr>
        </p:nvSpPr>
        <p:spPr/>
        <p:txBody>
          <a:bodyPr/>
          <a:lstStyle/>
          <a:p>
            <a:r>
              <a:rPr lang="en-GB" dirty="0">
                <a:hlinkClick r:id="rId2"/>
              </a:rPr>
              <a:t>Professional curiosity &amp; challenge – resources for practitioners : Manchester Safeguarding Boards (manchestersafeguardingpartnership.co.uk)</a:t>
            </a:r>
            <a:endParaRPr lang="en-GB" dirty="0"/>
          </a:p>
          <a:p>
            <a:r>
              <a:rPr lang="en-GB" sz="1800" u="sng" dirty="0">
                <a:solidFill>
                  <a:srgbClr val="0563C1"/>
                </a:solidFill>
                <a:effectLst/>
                <a:latin typeface="Calibri" panose="020F0502020204030204" pitchFamily="34" charset="0"/>
                <a:ea typeface="Calibri" panose="020F0502020204030204" pitchFamily="34" charset="0"/>
                <a:hlinkClick r:id="rId3"/>
              </a:rPr>
              <a:t>We need to rethink our approach to disguised compliance - Community Care</a:t>
            </a:r>
            <a:endParaRPr lang="en-GB" sz="1800" dirty="0">
              <a:effectLst/>
              <a:latin typeface="Calibri" panose="020F0502020204030204" pitchFamily="34" charset="0"/>
              <a:ea typeface="Calibri" panose="020F0502020204030204" pitchFamily="34" charset="0"/>
            </a:endParaRPr>
          </a:p>
          <a:p>
            <a:r>
              <a:rPr lang="en-GB" dirty="0">
                <a:hlinkClick r:id="rId4"/>
              </a:rPr>
              <a:t>Rapid-Review-Learning-Brief-version-1.pdf (southglos.gov.uk)</a:t>
            </a:r>
            <a:endParaRPr lang="en-GB" dirty="0"/>
          </a:p>
          <a:p>
            <a:r>
              <a:rPr lang="en-GB" dirty="0">
                <a:hlinkClick r:id="rId5"/>
              </a:rPr>
              <a:t>'Disguised compliance': a relationship-based approach - Childrens (ccinform.co.uk)</a:t>
            </a:r>
            <a:endParaRPr lang="en-GB" dirty="0"/>
          </a:p>
          <a:p>
            <a:r>
              <a:rPr lang="en-GB" dirty="0">
                <a:hlinkClick r:id="rId6"/>
              </a:rPr>
              <a:t>A strengths-based approach to difficult conversations: quick guide (ccinform.co.uk)</a:t>
            </a:r>
            <a:endParaRPr lang="en-GB" dirty="0"/>
          </a:p>
          <a:p>
            <a:endParaRPr lang="en-GB" dirty="0"/>
          </a:p>
        </p:txBody>
      </p:sp>
    </p:spTree>
    <p:extLst>
      <p:ext uri="{BB962C8B-B14F-4D97-AF65-F5344CB8AC3E}">
        <p14:creationId xmlns:p14="http://schemas.microsoft.com/office/powerpoint/2010/main" val="2690809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FD8F6927-49A9-4376-ACA7-4EFB4BD34FA6}"/>
              </a:ext>
            </a:extLst>
          </p:cNvPr>
          <p:cNvSpPr>
            <a:spLocks noGrp="1"/>
          </p:cNvSpPr>
          <p:nvPr>
            <p:ph type="title"/>
          </p:nvPr>
        </p:nvSpPr>
        <p:spPr>
          <a:xfrm>
            <a:off x="1154954" y="973668"/>
            <a:ext cx="8761413" cy="706964"/>
          </a:xfrm>
        </p:spPr>
        <p:txBody>
          <a:bodyPr>
            <a:normAutofit/>
          </a:bodyPr>
          <a:lstStyle/>
          <a:p>
            <a:r>
              <a:rPr lang="en-GB" dirty="0">
                <a:solidFill>
                  <a:srgbClr val="FFFFFF"/>
                </a:solidFill>
              </a:rPr>
              <a:t>Why is professional curiosity important?</a:t>
            </a:r>
          </a:p>
        </p:txBody>
      </p:sp>
      <p:sp>
        <p:nvSpPr>
          <p:cNvPr id="13" name="Rectangle 12">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2" name="Content Placeholder 2">
            <a:extLst>
              <a:ext uri="{FF2B5EF4-FFF2-40B4-BE49-F238E27FC236}">
                <a16:creationId xmlns:a16="http://schemas.microsoft.com/office/drawing/2014/main" id="{F7A7384C-99E4-46CA-832E-DB96228EAEFA}"/>
              </a:ext>
            </a:extLst>
          </p:cNvPr>
          <p:cNvGraphicFramePr>
            <a:graphicFrameLocks noGrp="1"/>
          </p:cNvGraphicFramePr>
          <p:nvPr>
            <p:ph idx="1"/>
            <p:extLst>
              <p:ext uri="{D42A27DB-BD31-4B8C-83A1-F6EECF244321}">
                <p14:modId xmlns:p14="http://schemas.microsoft.com/office/powerpoint/2010/main" val="1556618298"/>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838930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8"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CF8D2C53-D254-44A8-95CB-32EEC75C074E}"/>
              </a:ext>
            </a:extLst>
          </p:cNvPr>
          <p:cNvSpPr>
            <a:spLocks noGrp="1"/>
          </p:cNvSpPr>
          <p:nvPr>
            <p:ph type="title"/>
          </p:nvPr>
        </p:nvSpPr>
        <p:spPr>
          <a:xfrm>
            <a:off x="1154955" y="973667"/>
            <a:ext cx="2942210" cy="4833745"/>
          </a:xfrm>
        </p:spPr>
        <p:txBody>
          <a:bodyPr>
            <a:normAutofit/>
          </a:bodyPr>
          <a:lstStyle/>
          <a:p>
            <a:r>
              <a:rPr lang="en-GB" dirty="0">
                <a:solidFill>
                  <a:srgbClr val="EBEBEB"/>
                </a:solidFill>
              </a:rPr>
              <a:t>What skills are needed to exercise professional curiosity? </a:t>
            </a:r>
          </a:p>
        </p:txBody>
      </p:sp>
      <p:sp>
        <p:nvSpPr>
          <p:cNvPr id="29"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0" name="Content Placeholder 2">
            <a:extLst>
              <a:ext uri="{FF2B5EF4-FFF2-40B4-BE49-F238E27FC236}">
                <a16:creationId xmlns:a16="http://schemas.microsoft.com/office/drawing/2014/main" id="{5C9A0207-4418-4D4A-B008-5FD1A839F44B}"/>
              </a:ext>
            </a:extLst>
          </p:cNvPr>
          <p:cNvGraphicFramePr>
            <a:graphicFrameLocks noGrp="1"/>
          </p:cNvGraphicFramePr>
          <p:nvPr>
            <p:ph idx="1"/>
            <p:extLst>
              <p:ext uri="{D42A27DB-BD31-4B8C-83A1-F6EECF244321}">
                <p14:modId xmlns:p14="http://schemas.microsoft.com/office/powerpoint/2010/main" val="688312099"/>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4793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1"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2"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AD04B736-0556-4370-A774-5A1735A37AFE}"/>
              </a:ext>
            </a:extLst>
          </p:cNvPr>
          <p:cNvSpPr>
            <a:spLocks noGrp="1"/>
          </p:cNvSpPr>
          <p:nvPr>
            <p:ph type="title"/>
          </p:nvPr>
        </p:nvSpPr>
        <p:spPr>
          <a:xfrm>
            <a:off x="994087" y="1130603"/>
            <a:ext cx="3342442" cy="4596794"/>
          </a:xfrm>
        </p:spPr>
        <p:txBody>
          <a:bodyPr anchor="ctr">
            <a:normAutofit/>
          </a:bodyPr>
          <a:lstStyle/>
          <a:p>
            <a:r>
              <a:rPr lang="en-GB" sz="3200" dirty="0">
                <a:solidFill>
                  <a:srgbClr val="EBEBEB"/>
                </a:solidFill>
              </a:rPr>
              <a:t>LOOK</a:t>
            </a:r>
          </a:p>
        </p:txBody>
      </p:sp>
      <p:sp>
        <p:nvSpPr>
          <p:cNvPr id="24" name="Content Placeholder 2">
            <a:extLst>
              <a:ext uri="{FF2B5EF4-FFF2-40B4-BE49-F238E27FC236}">
                <a16:creationId xmlns:a16="http://schemas.microsoft.com/office/drawing/2014/main" id="{204DE74A-D7CC-425A-80E3-70B57ACCD0E5}"/>
              </a:ext>
            </a:extLst>
          </p:cNvPr>
          <p:cNvSpPr>
            <a:spLocks noGrp="1"/>
          </p:cNvSpPr>
          <p:nvPr>
            <p:ph idx="1"/>
          </p:nvPr>
        </p:nvSpPr>
        <p:spPr>
          <a:xfrm>
            <a:off x="5290077" y="437513"/>
            <a:ext cx="5502614" cy="5954325"/>
          </a:xfrm>
        </p:spPr>
        <p:txBody>
          <a:bodyPr anchor="ctr">
            <a:normAutofit/>
          </a:bodyPr>
          <a:lstStyle/>
          <a:p>
            <a:r>
              <a:rPr lang="en-GB" sz="2000" dirty="0"/>
              <a:t>What do you observe about the home environment? Do the rooms in the house and garden tell you anything about the way the family might live day to day? </a:t>
            </a:r>
          </a:p>
          <a:p>
            <a:r>
              <a:rPr lang="en-GB" sz="2000" dirty="0"/>
              <a:t>What do you see in the presentation of the child and family? </a:t>
            </a:r>
          </a:p>
          <a:p>
            <a:r>
              <a:rPr lang="en-GB" sz="2000" dirty="0"/>
              <a:t>What do you observe in the body language of the members you see? </a:t>
            </a:r>
          </a:p>
          <a:p>
            <a:r>
              <a:rPr lang="en-GB" sz="2000" dirty="0"/>
              <a:t>Are the family happy for you to take a look around the house? If not why not, might this tell you anything?</a:t>
            </a:r>
          </a:p>
          <a:p>
            <a:r>
              <a:rPr lang="en-GB" sz="2000" dirty="0"/>
              <a:t>What behaviours do you see and what does this tell you?</a:t>
            </a:r>
          </a:p>
          <a:p>
            <a:r>
              <a:rPr lang="en-GB" sz="2000" dirty="0"/>
              <a:t>Does what you see conflict with anything you already know or have been told?</a:t>
            </a:r>
          </a:p>
        </p:txBody>
      </p:sp>
    </p:spTree>
    <p:extLst>
      <p:ext uri="{BB962C8B-B14F-4D97-AF65-F5344CB8AC3E}">
        <p14:creationId xmlns:p14="http://schemas.microsoft.com/office/powerpoint/2010/main" val="700501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F702B-FAB8-4021-B68A-BE8A0FE1C5F5}"/>
              </a:ext>
            </a:extLst>
          </p:cNvPr>
          <p:cNvSpPr>
            <a:spLocks noGrp="1"/>
          </p:cNvSpPr>
          <p:nvPr>
            <p:ph type="title"/>
          </p:nvPr>
        </p:nvSpPr>
        <p:spPr>
          <a:xfrm>
            <a:off x="1154954" y="973668"/>
            <a:ext cx="8761413" cy="706964"/>
          </a:xfrm>
        </p:spPr>
        <p:txBody>
          <a:bodyPr>
            <a:normAutofit/>
          </a:bodyPr>
          <a:lstStyle/>
          <a:p>
            <a:r>
              <a:rPr lang="en-GB" dirty="0">
                <a:solidFill>
                  <a:srgbClr val="EBEBEB"/>
                </a:solidFill>
              </a:rPr>
              <a:t>Listen</a:t>
            </a:r>
          </a:p>
        </p:txBody>
      </p:sp>
      <p:sp>
        <p:nvSpPr>
          <p:cNvPr id="37" name="Content Placeholder 2">
            <a:extLst>
              <a:ext uri="{FF2B5EF4-FFF2-40B4-BE49-F238E27FC236}">
                <a16:creationId xmlns:a16="http://schemas.microsoft.com/office/drawing/2014/main" id="{5BA2523C-8B79-4307-A150-93F11D28C8FC}"/>
              </a:ext>
            </a:extLst>
          </p:cNvPr>
          <p:cNvSpPr>
            <a:spLocks noGrp="1"/>
          </p:cNvSpPr>
          <p:nvPr>
            <p:ph idx="1"/>
          </p:nvPr>
        </p:nvSpPr>
        <p:spPr>
          <a:xfrm>
            <a:off x="1154954" y="2603500"/>
            <a:ext cx="6397313" cy="3416300"/>
          </a:xfrm>
        </p:spPr>
        <p:txBody>
          <a:bodyPr anchor="ctr">
            <a:normAutofit/>
          </a:bodyPr>
          <a:lstStyle/>
          <a:p>
            <a:r>
              <a:rPr lang="en-GB" dirty="0"/>
              <a:t>Who speaks in the family?</a:t>
            </a:r>
          </a:p>
          <a:p>
            <a:r>
              <a:rPr lang="en-GB" dirty="0"/>
              <a:t>Who doesn’t speak? What might this tell you?</a:t>
            </a:r>
          </a:p>
          <a:p>
            <a:r>
              <a:rPr lang="en-GB" dirty="0"/>
              <a:t>Are you told things you need to clarify?</a:t>
            </a:r>
          </a:p>
          <a:p>
            <a:r>
              <a:rPr lang="en-GB" dirty="0"/>
              <a:t>Are you concerned about things you are told?</a:t>
            </a:r>
          </a:p>
          <a:p>
            <a:r>
              <a:rPr lang="en-GB" dirty="0"/>
              <a:t>Are you concerned about things you may not be told?</a:t>
            </a:r>
          </a:p>
          <a:p>
            <a:r>
              <a:rPr lang="en-GB" dirty="0"/>
              <a:t>Is someone trying to talk to you but is finding it difficult to express themselves? Why might this be?</a:t>
            </a:r>
          </a:p>
          <a:p>
            <a:r>
              <a:rPr lang="en-GB" dirty="0"/>
              <a:t>Are you being told conflicting information?</a:t>
            </a:r>
          </a:p>
        </p:txBody>
      </p:sp>
      <p:pic>
        <p:nvPicPr>
          <p:cNvPr id="36" name="Graphic 35" descr="Parent and Child">
            <a:extLst>
              <a:ext uri="{FF2B5EF4-FFF2-40B4-BE49-F238E27FC236}">
                <a16:creationId xmlns:a16="http://schemas.microsoft.com/office/drawing/2014/main" id="{CE1A9D50-E8F3-4B16-B7D0-2642EEC7F3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7013" y="2775951"/>
            <a:ext cx="3067163"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575563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B5CF705A-44BA-48D2-B584-7F78C9117F6D}"/>
              </a:ext>
            </a:extLst>
          </p:cNvPr>
          <p:cNvSpPr>
            <a:spLocks noGrp="1"/>
          </p:cNvSpPr>
          <p:nvPr>
            <p:ph type="title"/>
          </p:nvPr>
        </p:nvSpPr>
        <p:spPr>
          <a:xfrm>
            <a:off x="1154954" y="973668"/>
            <a:ext cx="8761413" cy="706964"/>
          </a:xfrm>
        </p:spPr>
        <p:txBody>
          <a:bodyPr>
            <a:normAutofit/>
          </a:bodyPr>
          <a:lstStyle/>
          <a:p>
            <a:pPr>
              <a:lnSpc>
                <a:spcPct val="90000"/>
              </a:lnSpc>
            </a:pPr>
            <a:r>
              <a:rPr lang="en-GB" sz="2000" dirty="0">
                <a:solidFill>
                  <a:srgbClr val="FFFFFF"/>
                </a:solidFill>
              </a:rPr>
              <a:t>Ask  (remember EARS – Elicit, Amplify, Reflect, Start over)</a:t>
            </a:r>
            <a:br>
              <a:rPr lang="en-GB" sz="2000" dirty="0">
                <a:solidFill>
                  <a:srgbClr val="FFFFFF"/>
                </a:solidFill>
              </a:rPr>
            </a:br>
            <a:endParaRPr lang="en-GB" sz="2000" dirty="0">
              <a:solidFill>
                <a:srgbClr val="FFFFFF"/>
              </a:solidFill>
            </a:endParaRPr>
          </a:p>
        </p:txBody>
      </p:sp>
      <p:sp>
        <p:nvSpPr>
          <p:cNvPr id="13" name="Rectangle 12">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6" name="Content Placeholder 2">
            <a:extLst>
              <a:ext uri="{FF2B5EF4-FFF2-40B4-BE49-F238E27FC236}">
                <a16:creationId xmlns:a16="http://schemas.microsoft.com/office/drawing/2014/main" id="{AE2FDFD3-0BC2-4A69-89CE-28D7D587A802}"/>
              </a:ext>
            </a:extLst>
          </p:cNvPr>
          <p:cNvGraphicFramePr>
            <a:graphicFrameLocks noGrp="1"/>
          </p:cNvGraphicFramePr>
          <p:nvPr>
            <p:ph idx="1"/>
            <p:extLst>
              <p:ext uri="{D42A27DB-BD31-4B8C-83A1-F6EECF244321}">
                <p14:modId xmlns:p14="http://schemas.microsoft.com/office/powerpoint/2010/main" val="1988339459"/>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135319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D8F3591C-5300-450F-9B1B-9FD6AE884993}"/>
              </a:ext>
            </a:extLst>
          </p:cNvPr>
          <p:cNvSpPr>
            <a:spLocks noGrp="1"/>
          </p:cNvSpPr>
          <p:nvPr>
            <p:ph type="title"/>
          </p:nvPr>
        </p:nvSpPr>
        <p:spPr>
          <a:xfrm>
            <a:off x="994087" y="1130603"/>
            <a:ext cx="3342442" cy="4596794"/>
          </a:xfrm>
        </p:spPr>
        <p:txBody>
          <a:bodyPr anchor="ctr">
            <a:normAutofit/>
          </a:bodyPr>
          <a:lstStyle/>
          <a:p>
            <a:r>
              <a:rPr lang="en-GB" sz="3200" dirty="0">
                <a:solidFill>
                  <a:srgbClr val="EBEBEB"/>
                </a:solidFill>
              </a:rPr>
              <a:t>Check out – you need to triangulate your thinking</a:t>
            </a:r>
          </a:p>
        </p:txBody>
      </p:sp>
      <p:sp>
        <p:nvSpPr>
          <p:cNvPr id="7" name="Content Placeholder 2">
            <a:extLst>
              <a:ext uri="{FF2B5EF4-FFF2-40B4-BE49-F238E27FC236}">
                <a16:creationId xmlns:a16="http://schemas.microsoft.com/office/drawing/2014/main" id="{BEF67547-B722-482A-B54E-1F4A762EAF48}"/>
              </a:ext>
            </a:extLst>
          </p:cNvPr>
          <p:cNvSpPr>
            <a:spLocks noGrp="1"/>
          </p:cNvSpPr>
          <p:nvPr>
            <p:ph idx="1"/>
          </p:nvPr>
        </p:nvSpPr>
        <p:spPr>
          <a:xfrm>
            <a:off x="5290077" y="437513"/>
            <a:ext cx="5502614" cy="5954325"/>
          </a:xfrm>
        </p:spPr>
        <p:txBody>
          <a:bodyPr anchor="ctr">
            <a:normAutofit/>
          </a:bodyPr>
          <a:lstStyle/>
          <a:p>
            <a:r>
              <a:rPr lang="en-GB" sz="2000" dirty="0"/>
              <a:t>Who else knows this child/family? What are they able to tell you? </a:t>
            </a:r>
          </a:p>
          <a:p>
            <a:r>
              <a:rPr lang="en-GB" sz="2000" dirty="0"/>
              <a:t>Are the opinions of others the same? If they differ what might be the reason for this? </a:t>
            </a:r>
          </a:p>
          <a:p>
            <a:r>
              <a:rPr lang="en-GB" sz="2000" dirty="0"/>
              <a:t>Is the same information being told to the same people? If this is different, has this been challenged or explored? What are/might be the reasons for this? </a:t>
            </a:r>
          </a:p>
          <a:p>
            <a:r>
              <a:rPr lang="en-GB" sz="2000" dirty="0"/>
              <a:t>Are others concerned? What evidence to they have for their worries? What have they done to try to address this?</a:t>
            </a:r>
          </a:p>
          <a:p>
            <a:r>
              <a:rPr lang="en-GB" sz="2000" dirty="0"/>
              <a:t>What have you read to date and how does this fit (or not) with new information you are being given?</a:t>
            </a:r>
          </a:p>
          <a:p>
            <a:endParaRPr lang="en-GB" sz="2000" dirty="0"/>
          </a:p>
        </p:txBody>
      </p:sp>
    </p:spTree>
    <p:extLst>
      <p:ext uri="{BB962C8B-B14F-4D97-AF65-F5344CB8AC3E}">
        <p14:creationId xmlns:p14="http://schemas.microsoft.com/office/powerpoint/2010/main" val="4020631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1DF22-4EB0-4531-929F-0B163BB511D7}"/>
              </a:ext>
            </a:extLst>
          </p:cNvPr>
          <p:cNvSpPr>
            <a:spLocks noGrp="1"/>
          </p:cNvSpPr>
          <p:nvPr>
            <p:ph type="title"/>
          </p:nvPr>
        </p:nvSpPr>
        <p:spPr/>
        <p:txBody>
          <a:bodyPr/>
          <a:lstStyle/>
          <a:p>
            <a:r>
              <a:rPr lang="en-GB" dirty="0"/>
              <a:t>Using observation skills</a:t>
            </a:r>
          </a:p>
        </p:txBody>
      </p:sp>
      <p:sp>
        <p:nvSpPr>
          <p:cNvPr id="3" name="Content Placeholder 2">
            <a:extLst>
              <a:ext uri="{FF2B5EF4-FFF2-40B4-BE49-F238E27FC236}">
                <a16:creationId xmlns:a16="http://schemas.microsoft.com/office/drawing/2014/main" id="{9B897E8D-55A3-442B-A598-0DAD75D97101}"/>
              </a:ext>
            </a:extLst>
          </p:cNvPr>
          <p:cNvSpPr>
            <a:spLocks noGrp="1"/>
          </p:cNvSpPr>
          <p:nvPr>
            <p:ph idx="1"/>
          </p:nvPr>
        </p:nvSpPr>
        <p:spPr/>
        <p:txBody>
          <a:bodyPr/>
          <a:lstStyle/>
          <a:p>
            <a:r>
              <a:rPr lang="en-GB" dirty="0"/>
              <a:t>Watch the following clip of a snippet from a home visit and note your observations</a:t>
            </a:r>
          </a:p>
          <a:p>
            <a:r>
              <a:rPr lang="en-GB" dirty="0"/>
              <a:t>What would you feel curious about and want to know more about?</a:t>
            </a:r>
          </a:p>
          <a:p>
            <a:r>
              <a:rPr lang="en-GB" dirty="0"/>
              <a:t>Do you think there were missed opportunities for more probing questions? i.e- What could the social workers have asked or explored further there and then?</a:t>
            </a:r>
          </a:p>
          <a:p>
            <a:r>
              <a:rPr lang="en-GB" dirty="0"/>
              <a:t>Spend 5-10 minutes in groups discussing and then we will feed back as a whole group</a:t>
            </a:r>
          </a:p>
          <a:p>
            <a:endParaRPr lang="en-GB" dirty="0"/>
          </a:p>
        </p:txBody>
      </p:sp>
    </p:spTree>
    <p:extLst>
      <p:ext uri="{BB962C8B-B14F-4D97-AF65-F5344CB8AC3E}">
        <p14:creationId xmlns:p14="http://schemas.microsoft.com/office/powerpoint/2010/main" val="3319811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TM02900722[[fn=Ion Boardroom]]</Template>
  <TotalTime>15931</TotalTime>
  <Words>2982</Words>
  <Application>Microsoft Office PowerPoint</Application>
  <PresentationFormat>Widescreen</PresentationFormat>
  <Paragraphs>136</Paragraphs>
  <Slides>21</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Century Gothic</vt:lpstr>
      <vt:lpstr>Open Sans</vt:lpstr>
      <vt:lpstr>Wingdings</vt:lpstr>
      <vt:lpstr>Wingdings 3</vt:lpstr>
      <vt:lpstr>Ion Boardroom</vt:lpstr>
      <vt:lpstr>Professional Curiosity and Disguised Compliance </vt:lpstr>
      <vt:lpstr>What is professional curiosity? </vt:lpstr>
      <vt:lpstr>Why is professional curiosity important?</vt:lpstr>
      <vt:lpstr>What skills are needed to exercise professional curiosity? </vt:lpstr>
      <vt:lpstr>LOOK</vt:lpstr>
      <vt:lpstr>Listen</vt:lpstr>
      <vt:lpstr>Ask  (remember EARS – Elicit, Amplify, Reflect, Start over) </vt:lpstr>
      <vt:lpstr>Check out – you need to triangulate your thinking</vt:lpstr>
      <vt:lpstr>Using observation skills</vt:lpstr>
      <vt:lpstr>Observational skills</vt:lpstr>
      <vt:lpstr>Barriers to professional curiosity*</vt:lpstr>
      <vt:lpstr>Barriers to professional curiosity cont:</vt:lpstr>
      <vt:lpstr>Professional curiosity is likely to flourish when practitioners:</vt:lpstr>
      <vt:lpstr>Managers can maximise opportunities for professionally curious practice to flourish by:</vt:lpstr>
      <vt:lpstr>Top Tips - remember</vt:lpstr>
      <vt:lpstr>Disguised Compliance – a note of caution</vt:lpstr>
      <vt:lpstr> Motivational interviewing – a useful tool to address resistance and gain deeper understanding   </vt:lpstr>
      <vt:lpstr>Examples of motivational interviewing questions </vt:lpstr>
      <vt:lpstr>Tools for the job – Wonnacott’s discrepancy matrix </vt:lpstr>
      <vt:lpstr>Tools for the job - Turning Questions into Conversations: EARS Questioning Strategy for Signs of Safety Mapping Using the Four Column Form</vt:lpstr>
      <vt:lpstr>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Curiosity and Disguised Compliance</dc:title>
  <dc:creator>Helen Moore</dc:creator>
  <cp:lastModifiedBy>Sarah Taylor</cp:lastModifiedBy>
  <cp:revision>4</cp:revision>
  <dcterms:created xsi:type="dcterms:W3CDTF">2022-02-17T08:16:19Z</dcterms:created>
  <dcterms:modified xsi:type="dcterms:W3CDTF">2022-03-10T12:04:06Z</dcterms:modified>
</cp:coreProperties>
</file>