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6"/>
  </p:notesMasterIdLst>
  <p:sldIdLst>
    <p:sldId id="258" r:id="rId5"/>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63" autoAdjust="0"/>
    <p:restoredTop sz="71340"/>
  </p:normalViewPr>
  <p:slideViewPr>
    <p:cSldViewPr snapToGrid="0" snapToObjects="1">
      <p:cViewPr varScale="1">
        <p:scale>
          <a:sx n="70" d="100"/>
          <a:sy n="70" d="100"/>
        </p:scale>
        <p:origin x="1098" y="60"/>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195626E-9832-F840-8FB2-C5972B9B9CAB}" type="datetimeFigureOut">
              <a:rPr lang="en-US" smtClean="0"/>
              <a:t>2/12/2020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49D7AE8-6160-A546-B9A6-CF04D98BCEB1}" type="slidenum">
              <a:rPr lang="en-US" smtClean="0"/>
              <a:t>‹#›</a:t>
            </a:fld>
            <a:endParaRPr lang="en-US"/>
          </a:p>
        </p:txBody>
      </p:sp>
    </p:spTree>
    <p:extLst>
      <p:ext uri="{BB962C8B-B14F-4D97-AF65-F5344CB8AC3E}">
        <p14:creationId xmlns:p14="http://schemas.microsoft.com/office/powerpoint/2010/main" val="1884110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rgbClr val="000090"/>
                </a:solidFill>
                <a:effectLst/>
                <a:latin typeface="Candara"/>
                <a:ea typeface="+mn-ea"/>
                <a:cs typeface="Candara"/>
              </a:rPr>
              <a:t>Signs of Success (Foster Placement) </a:t>
            </a:r>
            <a:endParaRPr lang="en-GB" sz="1200" kern="1200" dirty="0" smtClean="0">
              <a:solidFill>
                <a:srgbClr val="000090"/>
              </a:solidFill>
              <a:effectLst/>
              <a:latin typeface="Candara"/>
              <a:ea typeface="+mn-ea"/>
              <a:cs typeface="Candara"/>
            </a:endParaRPr>
          </a:p>
          <a:p>
            <a:r>
              <a:rPr lang="en-US" sz="1200" kern="1200" dirty="0" smtClean="0">
                <a:solidFill>
                  <a:srgbClr val="000090"/>
                </a:solidFill>
                <a:effectLst/>
                <a:latin typeface="Candara"/>
                <a:ea typeface="+mn-ea"/>
                <a:cs typeface="Candara"/>
              </a:rPr>
              <a:t>The mapping tool (assessment and planning) has been adapted to support supervising social workers in their supervision with </a:t>
            </a:r>
            <a:r>
              <a:rPr lang="en-US" sz="1200" kern="1200" dirty="0" err="1" smtClean="0">
                <a:solidFill>
                  <a:srgbClr val="000090"/>
                </a:solidFill>
                <a:effectLst/>
                <a:latin typeface="Candara"/>
                <a:ea typeface="+mn-ea"/>
                <a:cs typeface="Candara"/>
              </a:rPr>
              <a:t>carers</a:t>
            </a:r>
            <a:r>
              <a:rPr lang="en-US" sz="1200" kern="1200" dirty="0" smtClean="0">
                <a:solidFill>
                  <a:srgbClr val="000090"/>
                </a:solidFill>
                <a:effectLst/>
                <a:latin typeface="Candara"/>
                <a:ea typeface="+mn-ea"/>
                <a:cs typeface="Candara"/>
              </a:rPr>
              <a:t>.   It aims to help </a:t>
            </a:r>
            <a:r>
              <a:rPr lang="en-US" sz="1200" kern="1200" dirty="0" err="1" smtClean="0">
                <a:solidFill>
                  <a:srgbClr val="000090"/>
                </a:solidFill>
                <a:effectLst/>
                <a:latin typeface="Candara"/>
                <a:ea typeface="+mn-ea"/>
                <a:cs typeface="Candara"/>
              </a:rPr>
              <a:t>carers</a:t>
            </a:r>
            <a:r>
              <a:rPr lang="en-US" sz="1200" kern="1200" dirty="0" smtClean="0">
                <a:solidFill>
                  <a:srgbClr val="000090"/>
                </a:solidFill>
                <a:effectLst/>
                <a:latin typeface="Candara"/>
                <a:ea typeface="+mn-ea"/>
                <a:cs typeface="Candara"/>
              </a:rPr>
              <a:t> think through their experiences of fostering</a:t>
            </a:r>
            <a:r>
              <a:rPr lang="en-US" sz="1200" kern="1200" baseline="0" dirty="0" smtClean="0">
                <a:solidFill>
                  <a:srgbClr val="000090"/>
                </a:solidFill>
                <a:effectLst/>
                <a:latin typeface="Candara"/>
                <a:ea typeface="+mn-ea"/>
                <a:cs typeface="Candara"/>
              </a:rPr>
              <a:t> a child considering</a:t>
            </a:r>
            <a:r>
              <a:rPr lang="en-US" sz="1200" kern="1200" dirty="0" smtClean="0">
                <a:solidFill>
                  <a:srgbClr val="000090"/>
                </a:solidFill>
                <a:effectLst/>
                <a:latin typeface="Candara"/>
                <a:ea typeface="+mn-ea"/>
                <a:cs typeface="Candara"/>
              </a:rPr>
              <a:t> their successes and struggles of the care arrangements.</a:t>
            </a:r>
            <a:endParaRPr lang="en-GB" sz="1200" kern="1200" dirty="0" smtClean="0">
              <a:solidFill>
                <a:srgbClr val="000090"/>
              </a:solidFill>
              <a:effectLst/>
              <a:latin typeface="Candara"/>
              <a:ea typeface="+mn-ea"/>
              <a:cs typeface="Candara"/>
            </a:endParaRPr>
          </a:p>
          <a:p>
            <a:r>
              <a:rPr lang="en-US" sz="1200" kern="1200" dirty="0" smtClean="0">
                <a:solidFill>
                  <a:srgbClr val="000090"/>
                </a:solidFill>
                <a:effectLst/>
                <a:latin typeface="Candara"/>
                <a:ea typeface="+mn-ea"/>
                <a:cs typeface="Candara"/>
              </a:rPr>
              <a:t> </a:t>
            </a:r>
            <a:endParaRPr lang="en-GB" sz="1200" kern="1200" dirty="0" smtClean="0">
              <a:solidFill>
                <a:srgbClr val="000090"/>
              </a:solidFill>
              <a:effectLst/>
              <a:latin typeface="Candara"/>
              <a:ea typeface="+mn-ea"/>
              <a:cs typeface="Candara"/>
            </a:endParaRPr>
          </a:p>
          <a:p>
            <a:r>
              <a:rPr lang="en-US" sz="1200" kern="1200" dirty="0" smtClean="0">
                <a:solidFill>
                  <a:srgbClr val="000090"/>
                </a:solidFill>
                <a:effectLst/>
                <a:latin typeface="Candara"/>
                <a:ea typeface="+mn-ea"/>
                <a:cs typeface="Candara"/>
              </a:rPr>
              <a:t>Once the </a:t>
            </a:r>
            <a:r>
              <a:rPr lang="en-US" sz="1200" kern="1200" dirty="0" err="1" smtClean="0">
                <a:solidFill>
                  <a:srgbClr val="000090"/>
                </a:solidFill>
                <a:effectLst/>
                <a:latin typeface="Candara"/>
                <a:ea typeface="+mn-ea"/>
                <a:cs typeface="Candara"/>
              </a:rPr>
              <a:t>carer</a:t>
            </a:r>
            <a:r>
              <a:rPr lang="en-US" sz="1200" kern="1200" dirty="0" smtClean="0">
                <a:solidFill>
                  <a:srgbClr val="000090"/>
                </a:solidFill>
                <a:effectLst/>
                <a:latin typeface="Candara"/>
                <a:ea typeface="+mn-ea"/>
                <a:cs typeface="Candara"/>
              </a:rPr>
              <a:t> has had the opportunity to explore their experiences the supervising social worker supports the </a:t>
            </a:r>
            <a:r>
              <a:rPr lang="en-US" sz="1200" kern="1200" dirty="0" err="1" smtClean="0">
                <a:solidFill>
                  <a:srgbClr val="000090"/>
                </a:solidFill>
                <a:effectLst/>
                <a:latin typeface="Candara"/>
                <a:ea typeface="+mn-ea"/>
                <a:cs typeface="Candara"/>
              </a:rPr>
              <a:t>carer</a:t>
            </a:r>
            <a:r>
              <a:rPr lang="en-US" sz="1200" kern="1200" dirty="0" smtClean="0">
                <a:solidFill>
                  <a:srgbClr val="000090"/>
                </a:solidFill>
                <a:effectLst/>
                <a:latin typeface="Candara"/>
                <a:ea typeface="+mn-ea"/>
                <a:cs typeface="Candara"/>
              </a:rPr>
              <a:t> to develop a vision of what a successful foster</a:t>
            </a:r>
            <a:r>
              <a:rPr lang="en-US" sz="1200" kern="1200" baseline="0" dirty="0" smtClean="0">
                <a:solidFill>
                  <a:srgbClr val="000090"/>
                </a:solidFill>
                <a:effectLst/>
                <a:latin typeface="Candara"/>
                <a:ea typeface="+mn-ea"/>
                <a:cs typeface="Candara"/>
              </a:rPr>
              <a:t> care </a:t>
            </a:r>
            <a:r>
              <a:rPr lang="en-US" sz="1200" kern="1200" dirty="0" smtClean="0">
                <a:solidFill>
                  <a:srgbClr val="000090"/>
                </a:solidFill>
                <a:effectLst/>
                <a:latin typeface="Candara"/>
                <a:ea typeface="+mn-ea"/>
                <a:cs typeface="Candara"/>
              </a:rPr>
              <a:t>looks (feels) like for them with the child, young-person.   </a:t>
            </a:r>
            <a:endParaRPr lang="en-GB" sz="1200" kern="1200" dirty="0" smtClean="0">
              <a:solidFill>
                <a:srgbClr val="000090"/>
              </a:solidFill>
              <a:effectLst/>
              <a:latin typeface="Candara"/>
              <a:ea typeface="+mn-ea"/>
              <a:cs typeface="Candara"/>
            </a:endParaRPr>
          </a:p>
          <a:p>
            <a:r>
              <a:rPr lang="en-US" sz="1200" kern="1200" dirty="0" smtClean="0">
                <a:solidFill>
                  <a:srgbClr val="000090"/>
                </a:solidFill>
                <a:effectLst/>
                <a:latin typeface="Candara"/>
                <a:ea typeface="+mn-ea"/>
                <a:cs typeface="Candara"/>
              </a:rPr>
              <a:t> </a:t>
            </a:r>
            <a:endParaRPr lang="en-GB" sz="1200" kern="1200" dirty="0" smtClean="0">
              <a:solidFill>
                <a:srgbClr val="000090"/>
              </a:solidFill>
              <a:effectLst/>
              <a:latin typeface="Candara"/>
              <a:ea typeface="+mn-ea"/>
              <a:cs typeface="Candara"/>
            </a:endParaRPr>
          </a:p>
          <a:p>
            <a:r>
              <a:rPr lang="en-US" sz="1200" kern="1200" dirty="0" smtClean="0">
                <a:solidFill>
                  <a:srgbClr val="000090"/>
                </a:solidFill>
                <a:effectLst/>
                <a:latin typeface="Candara"/>
                <a:ea typeface="+mn-ea"/>
                <a:cs typeface="Candara"/>
              </a:rPr>
              <a:t>The supervisor then uses</a:t>
            </a:r>
            <a:r>
              <a:rPr lang="en-US" sz="1200" kern="1200" baseline="0" dirty="0" smtClean="0">
                <a:solidFill>
                  <a:srgbClr val="000090"/>
                </a:solidFill>
                <a:effectLst/>
                <a:latin typeface="Candara"/>
                <a:ea typeface="+mn-ea"/>
                <a:cs typeface="Candara"/>
              </a:rPr>
              <a:t> a</a:t>
            </a:r>
            <a:r>
              <a:rPr lang="en-US" sz="1200" kern="1200" dirty="0" smtClean="0">
                <a:solidFill>
                  <a:srgbClr val="000090"/>
                </a:solidFill>
                <a:effectLst/>
                <a:latin typeface="Candara"/>
                <a:ea typeface="+mn-ea"/>
                <a:cs typeface="Candara"/>
              </a:rPr>
              <a:t> questioning</a:t>
            </a:r>
            <a:r>
              <a:rPr lang="en-US" sz="1200" kern="1200" baseline="0" dirty="0" smtClean="0">
                <a:solidFill>
                  <a:srgbClr val="000090"/>
                </a:solidFill>
                <a:effectLst/>
                <a:latin typeface="Candara"/>
                <a:ea typeface="+mn-ea"/>
                <a:cs typeface="Candara"/>
              </a:rPr>
              <a:t> approach </a:t>
            </a:r>
            <a:r>
              <a:rPr lang="en-US" sz="1200" kern="1200" dirty="0" smtClean="0">
                <a:solidFill>
                  <a:srgbClr val="000090"/>
                </a:solidFill>
                <a:effectLst/>
                <a:latin typeface="Candara"/>
                <a:ea typeface="+mn-ea"/>
                <a:cs typeface="Candara"/>
              </a:rPr>
              <a:t>to help them identify next steps they (and their family) will take to work towards achieving their goal.   </a:t>
            </a:r>
          </a:p>
          <a:p>
            <a:endParaRPr lang="en-US" sz="1200" kern="1200" dirty="0" smtClean="0">
              <a:solidFill>
                <a:srgbClr val="000090"/>
              </a:solidFill>
              <a:effectLst/>
              <a:latin typeface="Candara"/>
              <a:ea typeface="+mn-ea"/>
              <a:cs typeface="Candara"/>
            </a:endParaRPr>
          </a:p>
          <a:p>
            <a:r>
              <a:rPr lang="en-US" sz="1200" b="1" kern="1200" dirty="0" smtClean="0">
                <a:solidFill>
                  <a:srgbClr val="000090"/>
                </a:solidFill>
                <a:effectLst/>
                <a:latin typeface="Candara"/>
                <a:ea typeface="+mn-ea"/>
                <a:cs typeface="Candara"/>
              </a:rPr>
              <a:t>Methodology</a:t>
            </a:r>
            <a:r>
              <a:rPr lang="en-US" sz="1200" b="1" kern="1200" baseline="0" dirty="0" smtClean="0">
                <a:solidFill>
                  <a:srgbClr val="000090"/>
                </a:solidFill>
                <a:effectLst/>
                <a:latin typeface="Candara"/>
                <a:ea typeface="+mn-ea"/>
                <a:cs typeface="Candara"/>
              </a:rPr>
              <a:t> </a:t>
            </a:r>
            <a:endParaRPr lang="en-GB" sz="1200" b="1" kern="1200" dirty="0" smtClean="0">
              <a:solidFill>
                <a:srgbClr val="000090"/>
              </a:solidFill>
              <a:effectLst/>
              <a:latin typeface="Candara"/>
              <a:ea typeface="+mn-ea"/>
              <a:cs typeface="Candara"/>
            </a:endParaRPr>
          </a:p>
          <a:p>
            <a:r>
              <a:rPr lang="en-US" sz="1200" kern="1200" dirty="0" smtClean="0">
                <a:solidFill>
                  <a:srgbClr val="000090"/>
                </a:solidFill>
                <a:effectLst/>
                <a:latin typeface="Candara"/>
                <a:ea typeface="+mn-ea"/>
                <a:cs typeface="Candara"/>
              </a:rPr>
              <a:t>The worker:</a:t>
            </a:r>
          </a:p>
          <a:p>
            <a:r>
              <a:rPr lang="en-US" sz="1200" kern="1200" baseline="0" dirty="0" smtClean="0">
                <a:solidFill>
                  <a:srgbClr val="000090"/>
                </a:solidFill>
                <a:effectLst/>
                <a:latin typeface="Candara"/>
                <a:ea typeface="+mn-ea"/>
                <a:cs typeface="Candara"/>
              </a:rPr>
              <a:t>Acts a a facilitator and uses a questioning approach to help the </a:t>
            </a:r>
            <a:r>
              <a:rPr lang="en-US" sz="1200" kern="1200" baseline="0" dirty="0" err="1" smtClean="0">
                <a:solidFill>
                  <a:srgbClr val="000090"/>
                </a:solidFill>
                <a:effectLst/>
                <a:latin typeface="Candara"/>
                <a:ea typeface="+mn-ea"/>
                <a:cs typeface="Candara"/>
              </a:rPr>
              <a:t>carer</a:t>
            </a:r>
            <a:r>
              <a:rPr lang="en-US" sz="1200" kern="1200" baseline="0" dirty="0" smtClean="0">
                <a:solidFill>
                  <a:srgbClr val="000090"/>
                </a:solidFill>
                <a:effectLst/>
                <a:latin typeface="Candara"/>
                <a:ea typeface="+mn-ea"/>
                <a:cs typeface="Candara"/>
              </a:rPr>
              <a:t> think through their experiences.  </a:t>
            </a:r>
          </a:p>
          <a:p>
            <a:r>
              <a:rPr lang="en-US" sz="1200" kern="1200" baseline="0" dirty="0" smtClean="0">
                <a:solidFill>
                  <a:srgbClr val="000090"/>
                </a:solidFill>
                <a:effectLst/>
                <a:latin typeface="Candara"/>
                <a:ea typeface="+mn-ea"/>
                <a:cs typeface="Candara"/>
              </a:rPr>
              <a:t>Takes responsibility of recording the supervision noting the words the </a:t>
            </a:r>
            <a:r>
              <a:rPr lang="en-US" sz="1200" kern="1200" baseline="0" dirty="0" err="1" smtClean="0">
                <a:solidFill>
                  <a:srgbClr val="000090"/>
                </a:solidFill>
                <a:effectLst/>
                <a:latin typeface="Candara"/>
                <a:ea typeface="+mn-ea"/>
                <a:cs typeface="Candara"/>
              </a:rPr>
              <a:t>carer</a:t>
            </a:r>
            <a:r>
              <a:rPr lang="en-US" sz="1200" kern="1200" baseline="0" dirty="0" smtClean="0">
                <a:solidFill>
                  <a:srgbClr val="000090"/>
                </a:solidFill>
                <a:effectLst/>
                <a:latin typeface="Candara"/>
                <a:ea typeface="+mn-ea"/>
                <a:cs typeface="Candara"/>
              </a:rPr>
              <a:t> has used to talk about their experiences.</a:t>
            </a:r>
          </a:p>
          <a:p>
            <a:r>
              <a:rPr lang="en-US" sz="1200" kern="1200" baseline="0" dirty="0" smtClean="0">
                <a:solidFill>
                  <a:srgbClr val="000090"/>
                </a:solidFill>
                <a:effectLst/>
                <a:latin typeface="Candara"/>
                <a:ea typeface="+mn-ea"/>
                <a:cs typeface="Candara"/>
              </a:rPr>
              <a:t>Types up the supervision session and gives the </a:t>
            </a:r>
            <a:r>
              <a:rPr lang="en-US" sz="1200" kern="1200" baseline="0" dirty="0" err="1" smtClean="0">
                <a:solidFill>
                  <a:srgbClr val="000090"/>
                </a:solidFill>
                <a:effectLst/>
                <a:latin typeface="Candara"/>
                <a:ea typeface="+mn-ea"/>
                <a:cs typeface="Candara"/>
              </a:rPr>
              <a:t>carer</a:t>
            </a:r>
            <a:r>
              <a:rPr lang="en-US" sz="1200" kern="1200" baseline="0" dirty="0" smtClean="0">
                <a:solidFill>
                  <a:srgbClr val="000090"/>
                </a:solidFill>
                <a:effectLst/>
                <a:latin typeface="Candara"/>
                <a:ea typeface="+mn-ea"/>
                <a:cs typeface="Candara"/>
              </a:rPr>
              <a:t> a copy</a:t>
            </a:r>
          </a:p>
          <a:p>
            <a:endParaRPr lang="en-GB" sz="1200" kern="1200" dirty="0" smtClean="0">
              <a:solidFill>
                <a:srgbClr val="000090"/>
              </a:solidFill>
              <a:effectLst/>
              <a:latin typeface="Candara"/>
              <a:ea typeface="+mn-ea"/>
              <a:cs typeface="Candara"/>
            </a:endParaRPr>
          </a:p>
          <a:p>
            <a:r>
              <a:rPr lang="en-US" sz="1200" b="1" kern="1200" dirty="0" smtClean="0">
                <a:solidFill>
                  <a:srgbClr val="000090"/>
                </a:solidFill>
                <a:effectLst/>
                <a:latin typeface="Candara"/>
                <a:ea typeface="+mn-ea"/>
                <a:cs typeface="Candara"/>
              </a:rPr>
              <a:t>Steps in using the tool  </a:t>
            </a:r>
            <a:endParaRPr lang="en-GB" sz="1200" kern="1200" dirty="0" smtClean="0">
              <a:solidFill>
                <a:srgbClr val="000090"/>
              </a:solidFill>
              <a:effectLst/>
              <a:latin typeface="Candara"/>
              <a:ea typeface="+mn-ea"/>
              <a:cs typeface="Candara"/>
            </a:endParaRPr>
          </a:p>
          <a:p>
            <a:pPr marL="228600" lvl="0" indent="-228600">
              <a:buFont typeface="Arial"/>
              <a:buChar char="•"/>
            </a:pPr>
            <a:endParaRPr lang="en-US" sz="1200" kern="1200" dirty="0" smtClean="0">
              <a:solidFill>
                <a:srgbClr val="000090"/>
              </a:solidFill>
              <a:effectLst/>
              <a:latin typeface="Candara"/>
              <a:ea typeface="+mn-ea"/>
              <a:cs typeface="Candara"/>
            </a:endParaRPr>
          </a:p>
          <a:p>
            <a:pPr marL="228600" lvl="0" indent="-228600">
              <a:buFont typeface="+mj-lt"/>
              <a:buAutoNum type="arabicPeriod"/>
            </a:pPr>
            <a:r>
              <a:rPr lang="en-US" sz="1200" kern="1200" dirty="0" smtClean="0">
                <a:solidFill>
                  <a:srgbClr val="000090"/>
                </a:solidFill>
                <a:effectLst/>
                <a:latin typeface="Candara"/>
                <a:ea typeface="+mn-ea"/>
                <a:cs typeface="Candara"/>
              </a:rPr>
              <a:t>Worker</a:t>
            </a:r>
            <a:r>
              <a:rPr lang="en-US" sz="1200" kern="1200" baseline="0" dirty="0" smtClean="0">
                <a:solidFill>
                  <a:srgbClr val="000090"/>
                </a:solidFill>
                <a:effectLst/>
                <a:latin typeface="Candara"/>
                <a:ea typeface="+mn-ea"/>
                <a:cs typeface="Candara"/>
              </a:rPr>
              <a:t> draws up the mapping template onto flip chart paper or white board (making sure the </a:t>
            </a:r>
            <a:r>
              <a:rPr lang="en-US" sz="1200" kern="1200" baseline="0" dirty="0" err="1" smtClean="0">
                <a:solidFill>
                  <a:srgbClr val="000090"/>
                </a:solidFill>
                <a:effectLst/>
                <a:latin typeface="Candara"/>
                <a:ea typeface="+mn-ea"/>
                <a:cs typeface="Candara"/>
              </a:rPr>
              <a:t>carer</a:t>
            </a:r>
            <a:r>
              <a:rPr lang="en-US" sz="1200" kern="1200" baseline="0" dirty="0" smtClean="0">
                <a:solidFill>
                  <a:srgbClr val="000090"/>
                </a:solidFill>
                <a:effectLst/>
                <a:latin typeface="Candara"/>
                <a:ea typeface="+mn-ea"/>
                <a:cs typeface="Candara"/>
              </a:rPr>
              <a:t> has a visual) and clarifies the timescales and process of the session</a:t>
            </a:r>
          </a:p>
          <a:p>
            <a:pPr marL="228600" lvl="0" indent="-228600">
              <a:buFont typeface="+mj-lt"/>
              <a:buAutoNum type="arabicPeriod"/>
            </a:pPr>
            <a:r>
              <a:rPr lang="en-US" sz="1200" kern="1200" baseline="0" dirty="0" smtClean="0">
                <a:solidFill>
                  <a:srgbClr val="000090"/>
                </a:solidFill>
                <a:effectLst/>
                <a:latin typeface="Candara"/>
                <a:ea typeface="+mn-ea"/>
                <a:cs typeface="Candara"/>
              </a:rPr>
              <a:t>Worker and </a:t>
            </a:r>
            <a:r>
              <a:rPr lang="en-US" sz="1200" kern="1200" baseline="0" dirty="0" err="1" smtClean="0">
                <a:solidFill>
                  <a:srgbClr val="000090"/>
                </a:solidFill>
                <a:effectLst/>
                <a:latin typeface="Candara"/>
                <a:ea typeface="+mn-ea"/>
                <a:cs typeface="Candara"/>
              </a:rPr>
              <a:t>carer</a:t>
            </a:r>
            <a:r>
              <a:rPr lang="en-US" sz="1200" kern="1200" baseline="0" dirty="0" smtClean="0">
                <a:solidFill>
                  <a:srgbClr val="000090"/>
                </a:solidFill>
                <a:effectLst/>
                <a:latin typeface="Candara"/>
                <a:ea typeface="+mn-ea"/>
                <a:cs typeface="Candara"/>
              </a:rPr>
              <a:t> clarifies their best hopes from the supervision session</a:t>
            </a:r>
          </a:p>
          <a:p>
            <a:pPr marL="228600" lvl="0" indent="-228600">
              <a:buFont typeface="+mj-lt"/>
              <a:buAutoNum type="arabicPeriod"/>
            </a:pPr>
            <a:r>
              <a:rPr lang="en-US" sz="1200" kern="1200" baseline="0" dirty="0" smtClean="0">
                <a:solidFill>
                  <a:srgbClr val="000090"/>
                </a:solidFill>
                <a:effectLst/>
                <a:latin typeface="Candara"/>
                <a:ea typeface="+mn-ea"/>
                <a:cs typeface="Candara"/>
              </a:rPr>
              <a:t>Worker invites </a:t>
            </a:r>
            <a:r>
              <a:rPr lang="en-US" sz="1200" kern="1200" baseline="0" dirty="0" err="1" smtClean="0">
                <a:solidFill>
                  <a:srgbClr val="000090"/>
                </a:solidFill>
                <a:effectLst/>
                <a:latin typeface="Candara"/>
                <a:ea typeface="+mn-ea"/>
                <a:cs typeface="Candara"/>
              </a:rPr>
              <a:t>carer</a:t>
            </a:r>
            <a:r>
              <a:rPr lang="en-US" sz="1200" kern="1200" baseline="0" dirty="0" smtClean="0">
                <a:solidFill>
                  <a:srgbClr val="000090"/>
                </a:solidFill>
                <a:effectLst/>
                <a:latin typeface="Candara"/>
                <a:ea typeface="+mn-ea"/>
                <a:cs typeface="Candara"/>
              </a:rPr>
              <a:t> to give a 3 minute description of families current situation and care arrangements for the child, young-person</a:t>
            </a:r>
            <a:endParaRPr lang="en-US" sz="1200" kern="1200" dirty="0" smtClean="0">
              <a:solidFill>
                <a:srgbClr val="000090"/>
              </a:solidFill>
              <a:effectLst/>
              <a:latin typeface="Candara"/>
              <a:ea typeface="+mn-ea"/>
              <a:cs typeface="Candara"/>
            </a:endParaRPr>
          </a:p>
          <a:p>
            <a:pPr marL="228600" lvl="0" indent="-228600">
              <a:buFont typeface="+mj-lt"/>
              <a:buAutoNum type="arabicPeriod"/>
            </a:pPr>
            <a:r>
              <a:rPr lang="en-US" sz="1200" kern="1200" dirty="0" smtClean="0">
                <a:solidFill>
                  <a:srgbClr val="000090"/>
                </a:solidFill>
                <a:effectLst/>
                <a:latin typeface="Candara"/>
                <a:ea typeface="+mn-ea"/>
                <a:cs typeface="Candara"/>
              </a:rPr>
              <a:t>Asking one question at a time (and starting</a:t>
            </a:r>
            <a:r>
              <a:rPr lang="en-US" sz="1200" kern="1200" baseline="0" dirty="0" smtClean="0">
                <a:solidFill>
                  <a:srgbClr val="000090"/>
                </a:solidFill>
                <a:effectLst/>
                <a:latin typeface="Candara"/>
                <a:ea typeface="+mn-ea"/>
                <a:cs typeface="Candara"/>
              </a:rPr>
              <a:t> in the working well column) the worker </a:t>
            </a:r>
            <a:r>
              <a:rPr lang="en-US" sz="1200" kern="1200" dirty="0" smtClean="0">
                <a:solidFill>
                  <a:srgbClr val="000090"/>
                </a:solidFill>
                <a:effectLst/>
                <a:latin typeface="Candara"/>
                <a:ea typeface="+mn-ea"/>
                <a:cs typeface="Candara"/>
              </a:rPr>
              <a:t>gathers information to identify the strengths, worries, safety and complicating factors in</a:t>
            </a:r>
            <a:r>
              <a:rPr lang="en-US" sz="1200" kern="1200" baseline="0" dirty="0" smtClean="0">
                <a:solidFill>
                  <a:srgbClr val="000090"/>
                </a:solidFill>
                <a:effectLst/>
                <a:latin typeface="Candara"/>
                <a:ea typeface="+mn-ea"/>
                <a:cs typeface="Candara"/>
              </a:rPr>
              <a:t> caring for the child young-person</a:t>
            </a:r>
            <a:endParaRPr lang="en-GB" sz="1200" kern="1200" dirty="0" smtClean="0">
              <a:solidFill>
                <a:srgbClr val="000090"/>
              </a:solidFill>
              <a:effectLst/>
              <a:latin typeface="Candara"/>
              <a:ea typeface="+mn-ea"/>
              <a:cs typeface="Candara"/>
            </a:endParaRPr>
          </a:p>
          <a:p>
            <a:pPr marL="228600" lvl="0" indent="-228600">
              <a:buFont typeface="+mj-lt"/>
              <a:buAutoNum type="arabicPeriod"/>
            </a:pPr>
            <a:r>
              <a:rPr lang="en-US" sz="1200" kern="1200" dirty="0" smtClean="0">
                <a:solidFill>
                  <a:srgbClr val="000090"/>
                </a:solidFill>
                <a:effectLst/>
                <a:latin typeface="Candara"/>
                <a:ea typeface="+mn-ea"/>
                <a:cs typeface="Candara"/>
              </a:rPr>
              <a:t>Through questions the workers develops a worry statement with</a:t>
            </a:r>
            <a:r>
              <a:rPr lang="en-US" sz="1200" kern="1200" baseline="0" dirty="0" smtClean="0">
                <a:solidFill>
                  <a:srgbClr val="000090"/>
                </a:solidFill>
                <a:effectLst/>
                <a:latin typeface="Candara"/>
                <a:ea typeface="+mn-ea"/>
                <a:cs typeface="Candara"/>
              </a:rPr>
              <a:t> the </a:t>
            </a:r>
            <a:r>
              <a:rPr lang="en-US" sz="1200" kern="1200" baseline="0" dirty="0" err="1" smtClean="0">
                <a:solidFill>
                  <a:srgbClr val="000090"/>
                </a:solidFill>
                <a:effectLst/>
                <a:latin typeface="Candara"/>
                <a:ea typeface="+mn-ea"/>
                <a:cs typeface="Candara"/>
              </a:rPr>
              <a:t>carer</a:t>
            </a:r>
            <a:r>
              <a:rPr lang="en-US" sz="1200" kern="1200" baseline="0" dirty="0" smtClean="0">
                <a:solidFill>
                  <a:srgbClr val="000090"/>
                </a:solidFill>
                <a:effectLst/>
                <a:latin typeface="Candara"/>
                <a:ea typeface="+mn-ea"/>
                <a:cs typeface="Candara"/>
              </a:rPr>
              <a:t> t</a:t>
            </a:r>
            <a:r>
              <a:rPr lang="en-US" sz="1200" kern="1200" dirty="0" smtClean="0">
                <a:solidFill>
                  <a:srgbClr val="000090"/>
                </a:solidFill>
                <a:effectLst/>
                <a:latin typeface="Candara"/>
                <a:ea typeface="+mn-ea"/>
                <a:cs typeface="Candara"/>
              </a:rPr>
              <a:t>o capture their worries</a:t>
            </a:r>
            <a:r>
              <a:rPr lang="en-US" sz="1200" kern="1200" baseline="0" dirty="0" smtClean="0">
                <a:solidFill>
                  <a:srgbClr val="000090"/>
                </a:solidFill>
                <a:effectLst/>
                <a:latin typeface="Candara"/>
                <a:ea typeface="+mn-ea"/>
                <a:cs typeface="Candara"/>
              </a:rPr>
              <a:t> - </a:t>
            </a:r>
            <a:r>
              <a:rPr lang="en-US" sz="1200" kern="1200" dirty="0" smtClean="0">
                <a:solidFill>
                  <a:srgbClr val="000090"/>
                </a:solidFill>
                <a:effectLst/>
                <a:latin typeface="Candara"/>
                <a:ea typeface="+mn-ea"/>
                <a:cs typeface="Candara"/>
              </a:rPr>
              <a:t>worst fears for the child-young person in their care.</a:t>
            </a:r>
            <a:endParaRPr lang="en-GB" sz="1200" kern="1200" dirty="0" smtClean="0">
              <a:solidFill>
                <a:srgbClr val="000090"/>
              </a:solidFill>
              <a:effectLst/>
              <a:latin typeface="Candara"/>
              <a:ea typeface="+mn-ea"/>
              <a:cs typeface="Candara"/>
            </a:endParaRPr>
          </a:p>
          <a:p>
            <a:pPr marL="228600" lvl="0" indent="-228600">
              <a:buFont typeface="+mj-lt"/>
              <a:buAutoNum type="arabicPeriod"/>
            </a:pPr>
            <a:r>
              <a:rPr lang="en-US" sz="1200" kern="1200" baseline="0" dirty="0" smtClean="0">
                <a:solidFill>
                  <a:srgbClr val="000090"/>
                </a:solidFill>
                <a:effectLst/>
                <a:latin typeface="Candara"/>
                <a:ea typeface="+mn-ea"/>
                <a:cs typeface="Candara"/>
              </a:rPr>
              <a:t>Worker then d</a:t>
            </a:r>
            <a:r>
              <a:rPr lang="en-US" sz="1200" kern="1200" dirty="0" smtClean="0">
                <a:solidFill>
                  <a:srgbClr val="000090"/>
                </a:solidFill>
                <a:effectLst/>
                <a:latin typeface="Candara"/>
                <a:ea typeface="+mn-ea"/>
                <a:cs typeface="Candara"/>
              </a:rPr>
              <a:t>evelops a stability goal with the </a:t>
            </a:r>
            <a:r>
              <a:rPr lang="en-US" sz="1200" kern="1200" dirty="0" err="1" smtClean="0">
                <a:solidFill>
                  <a:srgbClr val="000090"/>
                </a:solidFill>
                <a:effectLst/>
                <a:latin typeface="Candara"/>
                <a:ea typeface="+mn-ea"/>
                <a:cs typeface="Candara"/>
              </a:rPr>
              <a:t>carer</a:t>
            </a:r>
            <a:r>
              <a:rPr lang="en-US" sz="1200" kern="1200" dirty="0" smtClean="0">
                <a:solidFill>
                  <a:srgbClr val="000090"/>
                </a:solidFill>
                <a:effectLst/>
                <a:latin typeface="Candara"/>
                <a:ea typeface="+mn-ea"/>
                <a:cs typeface="Candara"/>
              </a:rPr>
              <a:t> to create a vision of what a successful foster</a:t>
            </a:r>
            <a:r>
              <a:rPr lang="en-US" sz="1200" kern="1200" baseline="0" dirty="0" smtClean="0">
                <a:solidFill>
                  <a:srgbClr val="000090"/>
                </a:solidFill>
                <a:effectLst/>
                <a:latin typeface="Candara"/>
                <a:ea typeface="+mn-ea"/>
                <a:cs typeface="Candara"/>
              </a:rPr>
              <a:t> home</a:t>
            </a:r>
            <a:r>
              <a:rPr lang="en-US" sz="1200" kern="1200" dirty="0" smtClean="0">
                <a:solidFill>
                  <a:srgbClr val="000090"/>
                </a:solidFill>
                <a:effectLst/>
                <a:latin typeface="Candara"/>
                <a:ea typeface="+mn-ea"/>
                <a:cs typeface="Candara"/>
              </a:rPr>
              <a:t> looks like</a:t>
            </a:r>
            <a:endParaRPr lang="en-GB" sz="1200" kern="1200" dirty="0" smtClean="0">
              <a:solidFill>
                <a:srgbClr val="000090"/>
              </a:solidFill>
              <a:effectLst/>
              <a:latin typeface="Candara"/>
              <a:ea typeface="+mn-ea"/>
              <a:cs typeface="Candara"/>
            </a:endParaRPr>
          </a:p>
          <a:p>
            <a:pPr marL="228600" lvl="0" indent="-228600">
              <a:buFont typeface="+mj-lt"/>
              <a:buAutoNum type="arabicPeriod"/>
            </a:pPr>
            <a:r>
              <a:rPr lang="en-US" sz="1200" kern="1200" dirty="0" smtClean="0">
                <a:solidFill>
                  <a:srgbClr val="000090"/>
                </a:solidFill>
                <a:effectLst/>
                <a:latin typeface="Candara"/>
                <a:ea typeface="+mn-ea"/>
                <a:cs typeface="Candara"/>
              </a:rPr>
              <a:t>Worker invites the </a:t>
            </a:r>
            <a:r>
              <a:rPr lang="en-US" sz="1200" kern="1200" dirty="0" err="1" smtClean="0">
                <a:solidFill>
                  <a:srgbClr val="000090"/>
                </a:solidFill>
                <a:effectLst/>
                <a:latin typeface="Candara"/>
                <a:ea typeface="+mn-ea"/>
                <a:cs typeface="Candara"/>
              </a:rPr>
              <a:t>carer</a:t>
            </a:r>
            <a:r>
              <a:rPr lang="en-US" sz="1200" kern="1200" dirty="0" smtClean="0">
                <a:solidFill>
                  <a:srgbClr val="000090"/>
                </a:solidFill>
                <a:effectLst/>
                <a:latin typeface="Candara"/>
                <a:ea typeface="+mn-ea"/>
                <a:cs typeface="Candara"/>
              </a:rPr>
              <a:t> to scale their experiences of</a:t>
            </a:r>
            <a:r>
              <a:rPr lang="en-US" sz="1200" kern="1200" baseline="0" dirty="0" smtClean="0">
                <a:solidFill>
                  <a:srgbClr val="000090"/>
                </a:solidFill>
                <a:effectLst/>
                <a:latin typeface="Candara"/>
                <a:ea typeface="+mn-ea"/>
                <a:cs typeface="Candara"/>
              </a:rPr>
              <a:t> caring for the child</a:t>
            </a:r>
            <a:r>
              <a:rPr lang="en-US" sz="1200" kern="1200" dirty="0" smtClean="0">
                <a:solidFill>
                  <a:srgbClr val="000090"/>
                </a:solidFill>
                <a:effectLst/>
                <a:latin typeface="Candara"/>
                <a:ea typeface="+mn-ea"/>
                <a:cs typeface="Candara"/>
              </a:rPr>
              <a:t> with 10 being best experiences and 0 being worst experiences</a:t>
            </a:r>
            <a:r>
              <a:rPr lang="en-US" sz="1200" kern="1200" baseline="0" dirty="0" smtClean="0">
                <a:solidFill>
                  <a:srgbClr val="000090"/>
                </a:solidFill>
                <a:effectLst/>
                <a:latin typeface="Candara"/>
                <a:ea typeface="+mn-ea"/>
                <a:cs typeface="Candara"/>
              </a:rPr>
              <a:t> detailing what places them there by eliciting all the strengths and safety already happening.  Then g</a:t>
            </a:r>
            <a:r>
              <a:rPr lang="en-US" sz="1200" kern="1200" dirty="0" smtClean="0">
                <a:solidFill>
                  <a:srgbClr val="000090"/>
                </a:solidFill>
                <a:effectLst/>
                <a:latin typeface="Candara"/>
                <a:ea typeface="+mn-ea"/>
                <a:cs typeface="Candara"/>
              </a:rPr>
              <a:t>ain other’s perspectives.  </a:t>
            </a:r>
            <a:endParaRPr lang="en-GB" sz="1200" kern="1200" dirty="0" smtClean="0">
              <a:solidFill>
                <a:srgbClr val="000090"/>
              </a:solidFill>
              <a:effectLst/>
              <a:latin typeface="Candara"/>
              <a:ea typeface="+mn-ea"/>
              <a:cs typeface="Candara"/>
            </a:endParaRPr>
          </a:p>
          <a:p>
            <a:pPr marL="228600" lvl="0" indent="-228600">
              <a:buFont typeface="+mj-lt"/>
              <a:buAutoNum type="arabicPeriod"/>
            </a:pPr>
            <a:r>
              <a:rPr lang="en-US" sz="1200" kern="1200" dirty="0" smtClean="0">
                <a:solidFill>
                  <a:srgbClr val="000090"/>
                </a:solidFill>
                <a:effectLst/>
                <a:latin typeface="Candara"/>
                <a:ea typeface="+mn-ea"/>
                <a:cs typeface="Candara"/>
              </a:rPr>
              <a:t>Invite </a:t>
            </a:r>
            <a:r>
              <a:rPr lang="en-US" sz="1200" kern="1200" dirty="0" err="1" smtClean="0">
                <a:solidFill>
                  <a:srgbClr val="000090"/>
                </a:solidFill>
                <a:effectLst/>
                <a:latin typeface="Candara"/>
                <a:ea typeface="+mn-ea"/>
                <a:cs typeface="Candara"/>
              </a:rPr>
              <a:t>carer</a:t>
            </a:r>
            <a:r>
              <a:rPr lang="en-US" sz="1200" kern="1200" dirty="0" smtClean="0">
                <a:solidFill>
                  <a:srgbClr val="000090"/>
                </a:solidFill>
                <a:effectLst/>
                <a:latin typeface="Candara"/>
                <a:ea typeface="+mn-ea"/>
                <a:cs typeface="Candara"/>
              </a:rPr>
              <a:t> to identify</a:t>
            </a:r>
            <a:r>
              <a:rPr lang="en-US" sz="1200" kern="1200" baseline="0" dirty="0" smtClean="0">
                <a:solidFill>
                  <a:srgbClr val="000090"/>
                </a:solidFill>
                <a:effectLst/>
                <a:latin typeface="Candara"/>
                <a:ea typeface="+mn-ea"/>
                <a:cs typeface="Candara"/>
              </a:rPr>
              <a:t> </a:t>
            </a:r>
            <a:r>
              <a:rPr lang="en-US" sz="1200" kern="1200" dirty="0" smtClean="0">
                <a:solidFill>
                  <a:srgbClr val="000090"/>
                </a:solidFill>
                <a:effectLst/>
                <a:latin typeface="Candara"/>
                <a:ea typeface="+mn-ea"/>
                <a:cs typeface="Candara"/>
              </a:rPr>
              <a:t>next steps they can</a:t>
            </a:r>
            <a:r>
              <a:rPr lang="en-US" sz="1200" kern="1200" baseline="0" dirty="0" smtClean="0">
                <a:solidFill>
                  <a:srgbClr val="000090"/>
                </a:solidFill>
                <a:effectLst/>
                <a:latin typeface="Candara"/>
                <a:ea typeface="+mn-ea"/>
                <a:cs typeface="Candara"/>
              </a:rPr>
              <a:t> take</a:t>
            </a:r>
            <a:r>
              <a:rPr lang="en-US" sz="1200" kern="1200" dirty="0" smtClean="0">
                <a:solidFill>
                  <a:srgbClr val="000090"/>
                </a:solidFill>
                <a:effectLst/>
                <a:latin typeface="Candara"/>
                <a:ea typeface="+mn-ea"/>
                <a:cs typeface="Candara"/>
              </a:rPr>
              <a:t> (and other family members) to</a:t>
            </a:r>
            <a:r>
              <a:rPr lang="en-US" sz="1200" kern="1200" baseline="0" dirty="0" smtClean="0">
                <a:solidFill>
                  <a:srgbClr val="000090"/>
                </a:solidFill>
                <a:effectLst/>
                <a:latin typeface="Candara"/>
                <a:ea typeface="+mn-ea"/>
                <a:cs typeface="Candara"/>
              </a:rPr>
              <a:t> keep</a:t>
            </a:r>
            <a:r>
              <a:rPr lang="en-US" sz="1200" kern="1200" dirty="0" smtClean="0">
                <a:solidFill>
                  <a:srgbClr val="000090"/>
                </a:solidFill>
                <a:effectLst/>
                <a:latin typeface="Candara"/>
                <a:ea typeface="+mn-ea"/>
                <a:cs typeface="Candara"/>
              </a:rPr>
              <a:t> moving up the scale </a:t>
            </a:r>
            <a:endParaRPr lang="en-GB" sz="1200" kern="1200" dirty="0" smtClean="0">
              <a:solidFill>
                <a:srgbClr val="000090"/>
              </a:solidFill>
              <a:effectLst/>
              <a:latin typeface="Candara"/>
              <a:ea typeface="+mn-ea"/>
              <a:cs typeface="Candara"/>
            </a:endParaRPr>
          </a:p>
          <a:p>
            <a:pPr marL="228600" lvl="0" indent="-228600">
              <a:buFont typeface="+mj-lt"/>
              <a:buAutoNum type="arabicPeriod"/>
            </a:pPr>
            <a:r>
              <a:rPr lang="en-US" sz="1200" kern="1200" dirty="0" smtClean="0">
                <a:solidFill>
                  <a:srgbClr val="000090"/>
                </a:solidFill>
                <a:effectLst/>
                <a:latin typeface="Candara"/>
                <a:ea typeface="+mn-ea"/>
                <a:cs typeface="Candara"/>
              </a:rPr>
              <a:t>Worker shares affirmations with the </a:t>
            </a:r>
            <a:r>
              <a:rPr lang="en-US" sz="1200" kern="1200" dirty="0" err="1" smtClean="0">
                <a:solidFill>
                  <a:srgbClr val="000090"/>
                </a:solidFill>
                <a:effectLst/>
                <a:latin typeface="Candara"/>
                <a:ea typeface="+mn-ea"/>
                <a:cs typeface="Candara"/>
              </a:rPr>
              <a:t>carer</a:t>
            </a:r>
            <a:r>
              <a:rPr lang="en-US" sz="1200" kern="1200" dirty="0" smtClean="0">
                <a:solidFill>
                  <a:srgbClr val="000090"/>
                </a:solidFill>
                <a:effectLst/>
                <a:latin typeface="Candara"/>
                <a:ea typeface="+mn-ea"/>
                <a:cs typeface="Candara"/>
              </a:rPr>
              <a:t> based on strengths and safety that’s been identified and the things that impresses the worker about the </a:t>
            </a:r>
            <a:r>
              <a:rPr lang="en-US" sz="1200" kern="1200" dirty="0" err="1" smtClean="0">
                <a:solidFill>
                  <a:srgbClr val="000090"/>
                </a:solidFill>
                <a:effectLst/>
                <a:latin typeface="Candara"/>
                <a:ea typeface="+mn-ea"/>
                <a:cs typeface="Candara"/>
              </a:rPr>
              <a:t>carer</a:t>
            </a:r>
            <a:endParaRPr lang="en-US" sz="1200" kern="1200" dirty="0" smtClean="0">
              <a:solidFill>
                <a:srgbClr val="000090"/>
              </a:solidFill>
              <a:effectLst/>
              <a:latin typeface="Candara"/>
              <a:ea typeface="+mn-ea"/>
              <a:cs typeface="Candara"/>
            </a:endParaRPr>
          </a:p>
          <a:p>
            <a:pPr marL="0" lvl="0" indent="0">
              <a:buFont typeface="+mj-lt"/>
              <a:buNone/>
            </a:pPr>
            <a:endParaRPr lang="en-US" sz="1200" kern="1200" dirty="0" smtClean="0">
              <a:solidFill>
                <a:srgbClr val="000090"/>
              </a:solidFill>
              <a:effectLst/>
              <a:latin typeface="Candara"/>
              <a:ea typeface="+mn-ea"/>
              <a:cs typeface="Candara"/>
            </a:endParaRPr>
          </a:p>
          <a:p>
            <a:pPr marL="0" lvl="0" indent="0">
              <a:buFont typeface="+mj-lt"/>
              <a:buNone/>
            </a:pPr>
            <a:r>
              <a:rPr lang="en-US" sz="1200" kern="1200" dirty="0" smtClean="0">
                <a:solidFill>
                  <a:srgbClr val="000090"/>
                </a:solidFill>
                <a:effectLst/>
                <a:latin typeface="Candara"/>
                <a:ea typeface="+mn-ea"/>
                <a:cs typeface="Candara"/>
              </a:rPr>
              <a:t>If any</a:t>
            </a:r>
            <a:r>
              <a:rPr lang="en-US" sz="1200" kern="1200" baseline="0" dirty="0" smtClean="0">
                <a:solidFill>
                  <a:srgbClr val="000090"/>
                </a:solidFill>
                <a:effectLst/>
                <a:latin typeface="Candara"/>
                <a:ea typeface="+mn-ea"/>
                <a:cs typeface="Candara"/>
              </a:rPr>
              <a:t> questions are identified in the session that need to be put to other family members including the child, young person worker records these under next steps agreeing </a:t>
            </a:r>
            <a:endParaRPr lang="en-US" sz="1200" kern="1200" dirty="0" smtClean="0">
              <a:solidFill>
                <a:srgbClr val="000090"/>
              </a:solidFill>
              <a:effectLst/>
              <a:latin typeface="Candara"/>
              <a:ea typeface="+mn-ea"/>
              <a:cs typeface="Candara"/>
            </a:endParaRPr>
          </a:p>
        </p:txBody>
      </p:sp>
      <p:sp>
        <p:nvSpPr>
          <p:cNvPr id="4" name="Slide Number Placeholder 3"/>
          <p:cNvSpPr>
            <a:spLocks noGrp="1"/>
          </p:cNvSpPr>
          <p:nvPr>
            <p:ph type="sldNum" sz="quarter" idx="10"/>
          </p:nvPr>
        </p:nvSpPr>
        <p:spPr/>
        <p:txBody>
          <a:bodyPr/>
          <a:lstStyle/>
          <a:p>
            <a:fld id="{A49D7AE8-6160-A546-B9A6-CF04D98BCEB1}" type="slidenum">
              <a:rPr lang="en-US" smtClean="0"/>
              <a:t>1</a:t>
            </a:fld>
            <a:endParaRPr lang="en-US"/>
          </a:p>
        </p:txBody>
      </p:sp>
    </p:spTree>
    <p:extLst>
      <p:ext uri="{BB962C8B-B14F-4D97-AF65-F5344CB8AC3E}">
        <p14:creationId xmlns:p14="http://schemas.microsoft.com/office/powerpoint/2010/main" val="1598277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68C2560D-EC28-3B41-86E8-18F1CE0113B4}" type="datetimeFigureOut">
              <a:rPr lang="en-US" smtClean="0"/>
              <a:t>2/12/2020</a:t>
            </a:fld>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Signs of Safety Quarter-Circle Logo for widescreen ppt.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004042" y="4320444"/>
            <a:ext cx="5151061" cy="833346"/>
          </a:xfrm>
          <a:prstGeom prst="rect">
            <a:avLst/>
          </a:prstGeom>
        </p:spPr>
      </p:pic>
      <p:sp>
        <p:nvSpPr>
          <p:cNvPr id="4" name="TextBox 3"/>
          <p:cNvSpPr txBox="1"/>
          <p:nvPr userDrawn="1"/>
        </p:nvSpPr>
        <p:spPr>
          <a:xfrm>
            <a:off x="3255820" y="4700928"/>
            <a:ext cx="2499591" cy="215444"/>
          </a:xfrm>
          <a:prstGeom prst="rect">
            <a:avLst/>
          </a:prstGeom>
          <a:noFill/>
        </p:spPr>
        <p:txBody>
          <a:bodyPr wrap="square" rtlCol="0">
            <a:spAutoFit/>
          </a:bodyPr>
          <a:lstStyle/>
          <a:p>
            <a:pPr algn="ctr"/>
            <a:r>
              <a:rPr lang="en-US" sz="800" dirty="0" smtClean="0">
                <a:solidFill>
                  <a:schemeClr val="accent6"/>
                </a:solidFill>
              </a:rPr>
              <a:t>© 2015 RESOLUTIONS CONSULTANCY</a:t>
            </a:r>
            <a:endParaRPr lang="en-US" sz="800" dirty="0">
              <a:solidFill>
                <a:schemeClr val="accent6"/>
              </a:solidFill>
            </a:endParaRPr>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H="1">
            <a:off x="3122245" y="315586"/>
            <a:ext cx="1955" cy="3493542"/>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flipH="1">
            <a:off x="6294245" y="315586"/>
            <a:ext cx="4619" cy="3496255"/>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643115" y="0"/>
            <a:ext cx="5866646" cy="307764"/>
          </a:xfrm>
          <a:prstGeom prst="rect">
            <a:avLst/>
          </a:prstGeom>
          <a:noFill/>
        </p:spPr>
        <p:txBody>
          <a:bodyPr wrap="none" lIns="91428" tIns="45714" rIns="91428" bIns="45714">
            <a:spAutoFit/>
          </a:bodyPr>
          <a:lstStyle/>
          <a:p>
            <a:pPr algn="ctr" fontAlgn="auto">
              <a:spcBef>
                <a:spcPts val="0"/>
              </a:spcBef>
              <a:spcAft>
                <a:spcPts val="0"/>
              </a:spcAft>
              <a:defRPr/>
            </a:pPr>
            <a:r>
              <a:rPr lang="en-US" sz="1400" b="1" dirty="0">
                <a:solidFill>
                  <a:srgbClr val="000090"/>
                </a:solidFill>
                <a:effectLst/>
                <a:latin typeface="+mj-lt"/>
                <a:ea typeface="ＭＳ Ｐゴシック" pitchFamily="-110" charset="-128"/>
                <a:cs typeface="Marker Felt"/>
              </a:rPr>
              <a:t>Thinking about a </a:t>
            </a:r>
            <a:r>
              <a:rPr lang="en-US" sz="1400" b="1" dirty="0" smtClean="0">
                <a:solidFill>
                  <a:srgbClr val="000090"/>
                </a:solidFill>
                <a:effectLst/>
                <a:latin typeface="+mj-lt"/>
                <a:ea typeface="ＭＳ Ｐゴシック" pitchFamily="-110" charset="-128"/>
                <a:cs typeface="Marker Felt"/>
              </a:rPr>
              <a:t>child/teenager in your care: Signs of Success (Foster </a:t>
            </a:r>
            <a:r>
              <a:rPr lang="en-US" sz="1400" b="1" dirty="0" smtClean="0">
                <a:solidFill>
                  <a:srgbClr val="000090"/>
                </a:solidFill>
                <a:latin typeface="+mj-lt"/>
                <a:ea typeface="ＭＳ Ｐゴシック" pitchFamily="-110" charset="-128"/>
                <a:cs typeface="Marker Felt"/>
              </a:rPr>
              <a:t>family</a:t>
            </a:r>
            <a:r>
              <a:rPr lang="en-US" sz="1400" b="1" dirty="0" smtClean="0">
                <a:solidFill>
                  <a:srgbClr val="000090"/>
                </a:solidFill>
                <a:effectLst/>
                <a:latin typeface="+mj-lt"/>
                <a:ea typeface="ＭＳ Ｐゴシック" pitchFamily="-110" charset="-128"/>
                <a:cs typeface="Marker Felt"/>
              </a:rPr>
              <a:t>)</a:t>
            </a:r>
            <a:endParaRPr lang="en-US" sz="1400" b="1" dirty="0">
              <a:solidFill>
                <a:srgbClr val="000090"/>
              </a:solidFill>
              <a:effectLst/>
              <a:latin typeface="+mj-lt"/>
              <a:ea typeface="ＭＳ Ｐゴシック" pitchFamily="-110" charset="-128"/>
              <a:cs typeface="Marker Felt"/>
            </a:endParaRPr>
          </a:p>
        </p:txBody>
      </p:sp>
      <p:sp>
        <p:nvSpPr>
          <p:cNvPr id="5" name="Text Box 6"/>
          <p:cNvSpPr txBox="1">
            <a:spLocks noChangeArrowheads="1"/>
          </p:cNvSpPr>
          <p:nvPr/>
        </p:nvSpPr>
        <p:spPr bwMode="auto">
          <a:xfrm>
            <a:off x="3845365" y="305067"/>
            <a:ext cx="1836311" cy="307764"/>
          </a:xfrm>
          <a:prstGeom prst="rect">
            <a:avLst/>
          </a:prstGeom>
          <a:noFill/>
          <a:ln w="9525">
            <a:noFill/>
            <a:miter lim="800000"/>
            <a:headEnd/>
            <a:tailEnd/>
          </a:ln>
          <a:effectLst/>
        </p:spPr>
        <p:txBody>
          <a:bodyPr wrap="none" lIns="91428" tIns="45714" rIns="91428" bIns="45714">
            <a:spAutoFit/>
          </a:bodyPr>
          <a:lstStyle/>
          <a:p>
            <a:pPr algn="ctr" fontAlgn="auto">
              <a:spcBef>
                <a:spcPts val="0"/>
              </a:spcBef>
              <a:spcAft>
                <a:spcPts val="0"/>
              </a:spcAft>
              <a:defRPr/>
            </a:pPr>
            <a:r>
              <a:rPr lang="en-US" sz="1400" b="1" dirty="0">
                <a:solidFill>
                  <a:schemeClr val="accent6">
                    <a:lumMod val="75000"/>
                  </a:schemeClr>
                </a:solidFill>
                <a:effectLst/>
                <a:latin typeface="+mj-lt"/>
                <a:ea typeface="ＭＳ Ｐゴシック" pitchFamily="-110" charset="-128"/>
                <a:cs typeface="ＭＳ Ｐゴシック" pitchFamily="-110" charset="-128"/>
              </a:rPr>
              <a:t>What’s Working Well?</a:t>
            </a:r>
          </a:p>
        </p:txBody>
      </p:sp>
      <p:sp>
        <p:nvSpPr>
          <p:cNvPr id="6" name="Line 11"/>
          <p:cNvSpPr>
            <a:spLocks noChangeShapeType="1"/>
          </p:cNvSpPr>
          <p:nvPr/>
        </p:nvSpPr>
        <p:spPr bwMode="auto">
          <a:xfrm flipH="1">
            <a:off x="152400" y="307764"/>
            <a:ext cx="8839200" cy="0"/>
          </a:xfrm>
          <a:prstGeom prst="line">
            <a:avLst/>
          </a:prstGeom>
          <a:noFill/>
          <a:ln w="9525">
            <a:solidFill>
              <a:srgbClr val="000090"/>
            </a:solidFill>
            <a:round/>
            <a:headEnd/>
            <a:tailEnd/>
          </a:ln>
          <a:extLst>
            <a:ext uri="{909E8E84-426E-40dd-AFC4-6F175D3DCCD1}">
              <a14:hiddenFill xmlns="" xmlns:a14="http://schemas.microsoft.com/office/drawing/2010/main">
                <a:noFill/>
              </a14:hiddenFill>
            </a:ext>
          </a:extLst>
        </p:spPr>
        <p:txBody>
          <a:bodyPr wrap="none" lIns="91428" tIns="45714" rIns="91428" bIns="45714" anchor="ctr"/>
          <a:lstStyle/>
          <a:p>
            <a:endParaRPr lang="en-US" b="1" dirty="0">
              <a:effectLst/>
              <a:latin typeface="+mj-lt"/>
            </a:endParaRPr>
          </a:p>
        </p:txBody>
      </p:sp>
      <p:sp>
        <p:nvSpPr>
          <p:cNvPr id="7" name="Text Box 5"/>
          <p:cNvSpPr txBox="1">
            <a:spLocks noChangeArrowheads="1"/>
          </p:cNvSpPr>
          <p:nvPr/>
        </p:nvSpPr>
        <p:spPr bwMode="auto">
          <a:xfrm>
            <a:off x="361076" y="315586"/>
            <a:ext cx="2424486" cy="307764"/>
          </a:xfrm>
          <a:prstGeom prst="rect">
            <a:avLst/>
          </a:prstGeom>
          <a:noFill/>
          <a:ln w="9525">
            <a:noFill/>
            <a:miter lim="800000"/>
            <a:headEnd/>
            <a:tailEnd/>
          </a:ln>
          <a:effectLst/>
        </p:spPr>
        <p:txBody>
          <a:bodyPr wrap="none" lIns="91428" tIns="45714" rIns="91428" bIns="45714">
            <a:spAutoFit/>
          </a:bodyPr>
          <a:lstStyle/>
          <a:p>
            <a:pPr algn="ctr" fontAlgn="auto">
              <a:spcBef>
                <a:spcPts val="0"/>
              </a:spcBef>
              <a:spcAft>
                <a:spcPts val="0"/>
              </a:spcAft>
              <a:defRPr/>
            </a:pPr>
            <a:r>
              <a:rPr lang="en-US" sz="1400" b="1" dirty="0">
                <a:solidFill>
                  <a:schemeClr val="accent6">
                    <a:lumMod val="75000"/>
                  </a:schemeClr>
                </a:solidFill>
                <a:effectLst/>
                <a:latin typeface="+mj-lt"/>
                <a:ea typeface="ＭＳ Ｐゴシック" pitchFamily="-110" charset="-128"/>
                <a:cs typeface="ＭＳ Ｐゴシック" pitchFamily="-110" charset="-128"/>
              </a:rPr>
              <a:t>What are you Worried About?</a:t>
            </a:r>
          </a:p>
        </p:txBody>
      </p:sp>
      <p:sp>
        <p:nvSpPr>
          <p:cNvPr id="8" name="Text Box 5"/>
          <p:cNvSpPr txBox="1">
            <a:spLocks noChangeArrowheads="1"/>
          </p:cNvSpPr>
          <p:nvPr/>
        </p:nvSpPr>
        <p:spPr bwMode="auto">
          <a:xfrm>
            <a:off x="6298864" y="315586"/>
            <a:ext cx="2761766" cy="307764"/>
          </a:xfrm>
          <a:prstGeom prst="rect">
            <a:avLst/>
          </a:prstGeom>
          <a:noFill/>
          <a:ln w="9525">
            <a:noFill/>
            <a:miter lim="800000"/>
            <a:headEnd/>
            <a:tailEnd/>
          </a:ln>
          <a:effectLst/>
        </p:spPr>
        <p:txBody>
          <a:bodyPr wrap="square" lIns="91428" tIns="45714" rIns="91428" bIns="45714">
            <a:spAutoFit/>
          </a:bodyPr>
          <a:lstStyle/>
          <a:p>
            <a:pPr algn="ctr" fontAlgn="auto">
              <a:spcBef>
                <a:spcPts val="0"/>
              </a:spcBef>
              <a:spcAft>
                <a:spcPts val="0"/>
              </a:spcAft>
              <a:defRPr/>
            </a:pPr>
            <a:r>
              <a:rPr lang="en-US" sz="1400" b="1" dirty="0">
                <a:solidFill>
                  <a:schemeClr val="accent6">
                    <a:lumMod val="75000"/>
                  </a:schemeClr>
                </a:solidFill>
                <a:effectLst/>
                <a:latin typeface="+mj-lt"/>
                <a:ea typeface="ＭＳ Ｐゴシック" pitchFamily="-110" charset="-128"/>
                <a:cs typeface="ＭＳ Ｐゴシック" pitchFamily="-110" charset="-128"/>
              </a:rPr>
              <a:t>What Needs to Happen?</a:t>
            </a:r>
          </a:p>
        </p:txBody>
      </p:sp>
      <p:sp>
        <p:nvSpPr>
          <p:cNvPr id="9" name="Line 11"/>
          <p:cNvSpPr>
            <a:spLocks noChangeShapeType="1"/>
          </p:cNvSpPr>
          <p:nvPr/>
        </p:nvSpPr>
        <p:spPr bwMode="auto">
          <a:xfrm flipH="1">
            <a:off x="207913" y="3832242"/>
            <a:ext cx="8839200" cy="0"/>
          </a:xfrm>
          <a:prstGeom prst="line">
            <a:avLst/>
          </a:prstGeom>
          <a:noFill/>
          <a:ln w="9525">
            <a:solidFill>
              <a:srgbClr val="000090"/>
            </a:solidFill>
            <a:round/>
            <a:headEnd/>
            <a:tailEnd/>
          </a:ln>
          <a:extLst>
            <a:ext uri="{909E8E84-426E-40dd-AFC4-6F175D3DCCD1}">
              <a14:hiddenFill xmlns="" xmlns:a14="http://schemas.microsoft.com/office/drawing/2010/main">
                <a:noFill/>
              </a14:hiddenFill>
            </a:ext>
          </a:extLst>
        </p:spPr>
        <p:txBody>
          <a:bodyPr wrap="none" lIns="91428" tIns="45714" rIns="91428" bIns="45714" anchor="ctr"/>
          <a:lstStyle/>
          <a:p>
            <a:endParaRPr lang="en-US" b="1" dirty="0">
              <a:effectLst/>
              <a:latin typeface="+mj-lt"/>
            </a:endParaRPr>
          </a:p>
        </p:txBody>
      </p:sp>
      <p:sp>
        <p:nvSpPr>
          <p:cNvPr id="10" name="TextBox 9"/>
          <p:cNvSpPr txBox="1"/>
          <p:nvPr/>
        </p:nvSpPr>
        <p:spPr>
          <a:xfrm>
            <a:off x="131713" y="3855357"/>
            <a:ext cx="8991599" cy="769429"/>
          </a:xfrm>
          <a:prstGeom prst="rect">
            <a:avLst/>
          </a:prstGeom>
          <a:noFill/>
        </p:spPr>
        <p:txBody>
          <a:bodyPr lIns="91428" tIns="45714" rIns="91428" bIns="45714">
            <a:spAutoFit/>
          </a:bodyPr>
          <a:lstStyle/>
          <a:p>
            <a:pPr algn="ctr">
              <a:defRPr/>
            </a:pPr>
            <a:r>
              <a:rPr lang="en-GB" sz="1100" b="1" dirty="0">
                <a:solidFill>
                  <a:srgbClr val="000099"/>
                </a:solidFill>
              </a:rPr>
              <a:t>On a scale of 0 to 10; Where 10 is that you feel you are able to manage any difficulties that arise and are able to continue to meet the young person’s needs for care, belonging and stability. 0 is that you feel unable to meet the young person’s needs and are worried that you may need support to provide care, belonging and stability for this child. What number would you be on this scale today? </a:t>
            </a:r>
          </a:p>
          <a:p>
            <a:pPr algn="ctr" fontAlgn="auto">
              <a:spcBef>
                <a:spcPts val="0"/>
              </a:spcBef>
              <a:spcAft>
                <a:spcPts val="0"/>
              </a:spcAft>
              <a:defRPr/>
            </a:pPr>
            <a:r>
              <a:rPr lang="en-US" sz="1100" b="1" dirty="0" smtClean="0">
                <a:solidFill>
                  <a:srgbClr val="000090"/>
                </a:solidFill>
                <a:effectLst/>
                <a:latin typeface="+mj-lt"/>
                <a:ea typeface="ＭＳ Ｐゴシック" pitchFamily="-110" charset="-128"/>
                <a:cs typeface="Marker Felt"/>
              </a:rPr>
              <a:t>? Where do you think the person who knows you best would say you are? They are? </a:t>
            </a:r>
            <a:endParaRPr lang="en-US" sz="1100" b="1" dirty="0">
              <a:solidFill>
                <a:srgbClr val="000090"/>
              </a:solidFill>
              <a:effectLst/>
              <a:latin typeface="+mj-lt"/>
              <a:ea typeface="ＭＳ Ｐゴシック" pitchFamily="-110" charset="-128"/>
              <a:cs typeface="Marker Felt"/>
            </a:endParaRPr>
          </a:p>
        </p:txBody>
      </p:sp>
      <p:sp>
        <p:nvSpPr>
          <p:cNvPr id="11" name="Text Box 5"/>
          <p:cNvSpPr txBox="1">
            <a:spLocks noChangeArrowheads="1"/>
          </p:cNvSpPr>
          <p:nvPr/>
        </p:nvSpPr>
        <p:spPr bwMode="auto">
          <a:xfrm>
            <a:off x="283307" y="4360064"/>
            <a:ext cx="346544" cy="477042"/>
          </a:xfrm>
          <a:prstGeom prst="rect">
            <a:avLst/>
          </a:prstGeom>
          <a:noFill/>
          <a:ln w="9525">
            <a:noFill/>
            <a:miter lim="800000"/>
            <a:headEnd/>
            <a:tailEnd/>
          </a:ln>
          <a:effectLst/>
        </p:spPr>
        <p:txBody>
          <a:bodyPr wrap="none" lIns="91428" tIns="45714" rIns="91428" bIns="45714">
            <a:spAutoFit/>
          </a:bodyPr>
          <a:lstStyle/>
          <a:p>
            <a:pPr algn="ctr" fontAlgn="auto">
              <a:spcBef>
                <a:spcPts val="0"/>
              </a:spcBef>
              <a:spcAft>
                <a:spcPts val="0"/>
              </a:spcAft>
              <a:defRPr/>
            </a:pPr>
            <a:r>
              <a:rPr lang="en-US" sz="2500" b="1" dirty="0">
                <a:solidFill>
                  <a:srgbClr val="000090"/>
                </a:solidFill>
                <a:effectLst/>
                <a:latin typeface="+mj-lt"/>
                <a:ea typeface="ＭＳ Ｐゴシック" pitchFamily="-110" charset="-128"/>
                <a:cs typeface="ＭＳ Ｐゴシック" pitchFamily="-110" charset="-128"/>
              </a:rPr>
              <a:t>0</a:t>
            </a:r>
          </a:p>
        </p:txBody>
      </p:sp>
      <p:sp>
        <p:nvSpPr>
          <p:cNvPr id="12" name="Text Box 5"/>
          <p:cNvSpPr txBox="1">
            <a:spLocks noChangeArrowheads="1"/>
          </p:cNvSpPr>
          <p:nvPr/>
        </p:nvSpPr>
        <p:spPr bwMode="auto">
          <a:xfrm>
            <a:off x="7784521" y="4376829"/>
            <a:ext cx="645104" cy="477042"/>
          </a:xfrm>
          <a:prstGeom prst="rect">
            <a:avLst/>
          </a:prstGeom>
          <a:noFill/>
          <a:ln w="9525">
            <a:noFill/>
            <a:miter lim="800000"/>
            <a:headEnd/>
            <a:tailEnd/>
          </a:ln>
          <a:effectLst/>
        </p:spPr>
        <p:txBody>
          <a:bodyPr wrap="square" lIns="91428" tIns="45714" rIns="91428" bIns="45714">
            <a:spAutoFit/>
          </a:bodyPr>
          <a:lstStyle/>
          <a:p>
            <a:pPr algn="ctr" fontAlgn="auto">
              <a:spcBef>
                <a:spcPts val="0"/>
              </a:spcBef>
              <a:spcAft>
                <a:spcPts val="0"/>
              </a:spcAft>
              <a:defRPr/>
            </a:pPr>
            <a:r>
              <a:rPr lang="en-US" sz="2500" b="1" dirty="0">
                <a:solidFill>
                  <a:srgbClr val="000090"/>
                </a:solidFill>
                <a:effectLst/>
                <a:latin typeface="+mj-lt"/>
                <a:ea typeface="ＭＳ Ｐゴシック" pitchFamily="-110" charset="-128"/>
                <a:cs typeface="ＭＳ Ｐゴシック" pitchFamily="-110" charset="-128"/>
              </a:rPr>
              <a:t>10</a:t>
            </a:r>
          </a:p>
        </p:txBody>
      </p:sp>
      <p:cxnSp>
        <p:nvCxnSpPr>
          <p:cNvPr id="13" name="Straight Arrow Connector 12"/>
          <p:cNvCxnSpPr/>
          <p:nvPr/>
        </p:nvCxnSpPr>
        <p:spPr bwMode="auto">
          <a:xfrm>
            <a:off x="575826" y="4598585"/>
            <a:ext cx="7352099" cy="0"/>
          </a:xfrm>
          <a:prstGeom prst="straightConnector1">
            <a:avLst/>
          </a:prstGeom>
          <a:solidFill>
            <a:srgbClr val="B2E1E3"/>
          </a:solidFill>
          <a:ln w="76200" cap="flat" cmpd="sng" algn="ctr">
            <a:solidFill>
              <a:schemeClr val="tx2">
                <a:lumMod val="40000"/>
                <a:lumOff val="60000"/>
              </a:schemeClr>
            </a:solidFill>
            <a:prstDash val="solid"/>
            <a:round/>
            <a:headEnd type="arrow" w="med" len="med"/>
            <a:tailEnd type="arrow" w="med" len="med"/>
          </a:ln>
          <a:effectLst/>
        </p:spPr>
      </p:cxnSp>
      <p:sp>
        <p:nvSpPr>
          <p:cNvPr id="14" name="Text Box 5"/>
          <p:cNvSpPr txBox="1">
            <a:spLocks noChangeArrowheads="1"/>
          </p:cNvSpPr>
          <p:nvPr/>
        </p:nvSpPr>
        <p:spPr bwMode="auto">
          <a:xfrm>
            <a:off x="42320" y="646560"/>
            <a:ext cx="3039560" cy="1061817"/>
          </a:xfrm>
          <a:prstGeom prst="rect">
            <a:avLst/>
          </a:prstGeom>
          <a:noFill/>
          <a:ln w="9525">
            <a:noFill/>
            <a:miter lim="800000"/>
            <a:headEnd/>
            <a:tailEnd/>
          </a:ln>
          <a:effectLst/>
        </p:spPr>
        <p:txBody>
          <a:bodyPr wrap="square" lIns="91428" tIns="45714" rIns="91428" bIns="45714">
            <a:spAutoFit/>
          </a:bodyPr>
          <a:lstStyle/>
          <a:p>
            <a:pPr algn="ctr" fontAlgn="auto">
              <a:spcBef>
                <a:spcPts val="0"/>
              </a:spcBef>
              <a:spcAft>
                <a:spcPts val="0"/>
              </a:spcAft>
              <a:defRPr/>
            </a:pPr>
            <a:r>
              <a:rPr lang="en-US" sz="1050" b="1" dirty="0">
                <a:solidFill>
                  <a:srgbClr val="000090"/>
                </a:solidFill>
                <a:effectLst/>
                <a:latin typeface="+mj-lt"/>
                <a:ea typeface="ＭＳ Ｐゴシック" pitchFamily="-110" charset="-128"/>
                <a:cs typeface="ＭＳ Ｐゴシック" pitchFamily="-110" charset="-128"/>
              </a:rPr>
              <a:t>What </a:t>
            </a:r>
            <a:r>
              <a:rPr lang="en-US" sz="1050" b="1" dirty="0" smtClean="0">
                <a:solidFill>
                  <a:srgbClr val="000090"/>
                </a:solidFill>
                <a:effectLst/>
                <a:latin typeface="+mj-lt"/>
                <a:ea typeface="ＭＳ Ｐゴシック" pitchFamily="-110" charset="-128"/>
                <a:cs typeface="ＭＳ Ｐゴシック" pitchFamily="-110" charset="-128"/>
              </a:rPr>
              <a:t>is happening with this child that makes you worry about them? </a:t>
            </a:r>
          </a:p>
          <a:p>
            <a:pPr algn="ctr" fontAlgn="auto">
              <a:spcBef>
                <a:spcPts val="0"/>
              </a:spcBef>
              <a:spcAft>
                <a:spcPts val="0"/>
              </a:spcAft>
              <a:defRPr/>
            </a:pPr>
            <a:endParaRPr lang="en-US" sz="1050" b="1" dirty="0" smtClean="0">
              <a:solidFill>
                <a:srgbClr val="000090"/>
              </a:solidFill>
              <a:effectLst/>
              <a:latin typeface="+mj-lt"/>
              <a:ea typeface="ＭＳ Ｐゴシック" pitchFamily="-110" charset="-128"/>
              <a:cs typeface="ＭＳ Ｐゴシック" pitchFamily="-110" charset="-128"/>
            </a:endParaRPr>
          </a:p>
          <a:p>
            <a:pPr algn="ctr" fontAlgn="auto">
              <a:spcBef>
                <a:spcPts val="0"/>
              </a:spcBef>
              <a:spcAft>
                <a:spcPts val="0"/>
              </a:spcAft>
              <a:defRPr/>
            </a:pPr>
            <a:r>
              <a:rPr lang="en-US" sz="1050" b="1" dirty="0" smtClean="0">
                <a:solidFill>
                  <a:srgbClr val="000090"/>
                </a:solidFill>
                <a:effectLst/>
                <a:latin typeface="+mj-lt"/>
                <a:ea typeface="ＭＳ Ｐゴシック" pitchFamily="-110" charset="-128"/>
                <a:cs typeface="ＭＳ Ｐゴシック" pitchFamily="-110" charset="-128"/>
              </a:rPr>
              <a:t>What is happening with this child that makes you worry about them living with you and as part of your family?</a:t>
            </a:r>
            <a:endParaRPr lang="en-US" sz="1050" b="1" dirty="0">
              <a:solidFill>
                <a:srgbClr val="000090"/>
              </a:solidFill>
              <a:effectLst/>
              <a:latin typeface="+mj-lt"/>
              <a:ea typeface="ＭＳ Ｐゴシック" pitchFamily="-110" charset="-128"/>
              <a:cs typeface="ＭＳ Ｐゴシック" pitchFamily="-110" charset="-128"/>
            </a:endParaRPr>
          </a:p>
        </p:txBody>
      </p:sp>
      <p:sp>
        <p:nvSpPr>
          <p:cNvPr id="15" name="Text Box 5"/>
          <p:cNvSpPr txBox="1">
            <a:spLocks noChangeArrowheads="1"/>
          </p:cNvSpPr>
          <p:nvPr/>
        </p:nvSpPr>
        <p:spPr bwMode="auto">
          <a:xfrm>
            <a:off x="-9690" y="2225482"/>
            <a:ext cx="3124200" cy="577069"/>
          </a:xfrm>
          <a:prstGeom prst="rect">
            <a:avLst/>
          </a:prstGeom>
          <a:noFill/>
          <a:ln w="9525">
            <a:noFill/>
            <a:miter lim="800000"/>
            <a:headEnd/>
            <a:tailEnd/>
          </a:ln>
          <a:effectLst/>
        </p:spPr>
        <p:txBody>
          <a:bodyPr lIns="91428" tIns="45714" rIns="91428" bIns="45714">
            <a:spAutoFit/>
          </a:bodyPr>
          <a:lstStyle/>
          <a:p>
            <a:pPr algn="ctr" fontAlgn="auto">
              <a:spcBef>
                <a:spcPts val="0"/>
              </a:spcBef>
              <a:spcAft>
                <a:spcPts val="0"/>
              </a:spcAft>
              <a:defRPr/>
            </a:pPr>
            <a:r>
              <a:rPr lang="en-US" sz="1050" b="1" dirty="0">
                <a:solidFill>
                  <a:srgbClr val="000090"/>
                </a:solidFill>
                <a:effectLst/>
                <a:latin typeface="+mj-lt"/>
                <a:ea typeface="ＭＳ Ｐゴシック" pitchFamily="-110" charset="-128"/>
                <a:cs typeface="ＭＳ Ｐゴシック" pitchFamily="-110" charset="-128"/>
              </a:rPr>
              <a:t>When you think about </a:t>
            </a:r>
            <a:r>
              <a:rPr lang="en-US" sz="1050" b="1" dirty="0" smtClean="0">
                <a:solidFill>
                  <a:srgbClr val="000090"/>
                </a:solidFill>
                <a:effectLst/>
                <a:latin typeface="+mj-lt"/>
                <a:ea typeface="ＭＳ Ｐゴシック" pitchFamily="-110" charset="-128"/>
                <a:cs typeface="ＭＳ Ｐゴシック" pitchFamily="-110" charset="-128"/>
              </a:rPr>
              <a:t>the problems this child has had to deal with what’s the worst thing you worry will happen to them because of these problems?</a:t>
            </a:r>
            <a:endParaRPr lang="en-US" sz="1050" b="1" dirty="0">
              <a:solidFill>
                <a:srgbClr val="000090"/>
              </a:solidFill>
              <a:effectLst/>
              <a:latin typeface="+mj-lt"/>
              <a:ea typeface="ＭＳ Ｐゴシック" pitchFamily="-110" charset="-128"/>
              <a:cs typeface="ＭＳ Ｐゴシック" pitchFamily="-110" charset="-128"/>
            </a:endParaRPr>
          </a:p>
        </p:txBody>
      </p:sp>
      <p:sp>
        <p:nvSpPr>
          <p:cNvPr id="16" name="Text Box 5"/>
          <p:cNvSpPr txBox="1">
            <a:spLocks noChangeArrowheads="1"/>
          </p:cNvSpPr>
          <p:nvPr/>
        </p:nvSpPr>
        <p:spPr bwMode="auto">
          <a:xfrm>
            <a:off x="3115055" y="652283"/>
            <a:ext cx="3200400" cy="600152"/>
          </a:xfrm>
          <a:prstGeom prst="rect">
            <a:avLst/>
          </a:prstGeom>
          <a:noFill/>
          <a:ln w="9525">
            <a:noFill/>
            <a:miter lim="800000"/>
            <a:headEnd/>
            <a:tailEnd/>
          </a:ln>
          <a:effectLst/>
        </p:spPr>
        <p:txBody>
          <a:bodyPr lIns="91428" tIns="45714" rIns="91428" bIns="45714">
            <a:spAutoFit/>
          </a:bodyPr>
          <a:lstStyle/>
          <a:p>
            <a:pPr algn="ctr" fontAlgn="auto">
              <a:spcBef>
                <a:spcPts val="0"/>
              </a:spcBef>
              <a:spcAft>
                <a:spcPts val="0"/>
              </a:spcAft>
              <a:defRPr/>
            </a:pPr>
            <a:r>
              <a:rPr lang="en-US" sz="1100" b="1" dirty="0" smtClean="0">
                <a:solidFill>
                  <a:srgbClr val="000090"/>
                </a:solidFill>
                <a:effectLst/>
                <a:latin typeface="+mj-lt"/>
                <a:ea typeface="ＭＳ Ｐゴシック" pitchFamily="-110" charset="-128"/>
                <a:cs typeface="ＭＳ Ｐゴシック" pitchFamily="-110" charset="-128"/>
              </a:rPr>
              <a:t>What do you like most about the child? What else does the child do that makes you enjoy being with or around them?</a:t>
            </a:r>
          </a:p>
        </p:txBody>
      </p:sp>
      <p:sp>
        <p:nvSpPr>
          <p:cNvPr id="17" name="Text Box 5"/>
          <p:cNvSpPr txBox="1">
            <a:spLocks noChangeArrowheads="1"/>
          </p:cNvSpPr>
          <p:nvPr/>
        </p:nvSpPr>
        <p:spPr bwMode="auto">
          <a:xfrm>
            <a:off x="6298161" y="645446"/>
            <a:ext cx="2701588" cy="938706"/>
          </a:xfrm>
          <a:prstGeom prst="rect">
            <a:avLst/>
          </a:prstGeom>
          <a:noFill/>
          <a:ln w="9525">
            <a:noFill/>
            <a:miter lim="800000"/>
            <a:headEnd/>
            <a:tailEnd/>
          </a:ln>
          <a:effectLst/>
        </p:spPr>
        <p:txBody>
          <a:bodyPr wrap="square" lIns="91428" tIns="45714" rIns="91428" bIns="45714">
            <a:spAutoFit/>
          </a:bodyPr>
          <a:lstStyle/>
          <a:p>
            <a:pPr algn="ctr" fontAlgn="auto">
              <a:spcBef>
                <a:spcPts val="0"/>
              </a:spcBef>
              <a:spcAft>
                <a:spcPts val="0"/>
              </a:spcAft>
              <a:defRPr/>
            </a:pPr>
            <a:r>
              <a:rPr lang="en-US" sz="1100" b="1" dirty="0">
                <a:solidFill>
                  <a:srgbClr val="000090"/>
                </a:solidFill>
                <a:effectLst/>
                <a:latin typeface="+mj-lt"/>
                <a:ea typeface="ＭＳ Ｐゴシック" pitchFamily="-110" charset="-128"/>
                <a:cs typeface="ＭＳ Ｐゴシック" pitchFamily="-110" charset="-128"/>
              </a:rPr>
              <a:t>Having thought more about </a:t>
            </a:r>
            <a:r>
              <a:rPr lang="en-US" sz="1100" b="1" dirty="0" smtClean="0">
                <a:solidFill>
                  <a:srgbClr val="000090"/>
                </a:solidFill>
                <a:effectLst/>
                <a:latin typeface="+mj-lt"/>
                <a:ea typeface="ＭＳ Ｐゴシック" pitchFamily="-110" charset="-128"/>
                <a:cs typeface="ＭＳ Ｐゴシック" pitchFamily="-110" charset="-128"/>
              </a:rPr>
              <a:t>your experiences in caring for this child </a:t>
            </a:r>
            <a:r>
              <a:rPr lang="en-US" sz="1100" b="1" dirty="0">
                <a:solidFill>
                  <a:srgbClr val="000090"/>
                </a:solidFill>
                <a:effectLst/>
                <a:latin typeface="+mj-lt"/>
                <a:ea typeface="ＭＳ Ｐゴシック" pitchFamily="-110" charset="-128"/>
                <a:cs typeface="ＭＳ Ｐゴシック" pitchFamily="-110" charset="-128"/>
              </a:rPr>
              <a:t>what would you need to see that would make </a:t>
            </a:r>
            <a:r>
              <a:rPr lang="en-US" sz="1100" b="1" dirty="0" smtClean="0">
                <a:solidFill>
                  <a:srgbClr val="000090"/>
                </a:solidFill>
                <a:effectLst/>
                <a:latin typeface="+mj-lt"/>
                <a:ea typeface="ＭＳ Ｐゴシック" pitchFamily="-110" charset="-128"/>
                <a:cs typeface="ＭＳ Ｐゴシック" pitchFamily="-110" charset="-128"/>
              </a:rPr>
              <a:t>you </a:t>
            </a:r>
            <a:r>
              <a:rPr lang="en-US" sz="1100" b="1" dirty="0">
                <a:solidFill>
                  <a:srgbClr val="000090"/>
                </a:solidFill>
                <a:effectLst/>
                <a:latin typeface="+mj-lt"/>
                <a:ea typeface="ＭＳ Ｐゴシック" pitchFamily="-110" charset="-128"/>
                <a:cs typeface="ＭＳ Ｐゴシック" pitchFamily="-110" charset="-128"/>
              </a:rPr>
              <a:t>satisfied </a:t>
            </a:r>
            <a:r>
              <a:rPr lang="en-US" sz="1100" b="1" dirty="0" smtClean="0">
                <a:solidFill>
                  <a:srgbClr val="000090"/>
                </a:solidFill>
                <a:effectLst/>
                <a:latin typeface="+mj-lt"/>
                <a:ea typeface="ＭＳ Ｐゴシック" pitchFamily="-110" charset="-128"/>
                <a:cs typeface="ＭＳ Ｐゴシック" pitchFamily="-110" charset="-128"/>
              </a:rPr>
              <a:t>them living with you as part of your family is </a:t>
            </a:r>
            <a:r>
              <a:rPr lang="en-US" sz="1100" b="1" dirty="0">
                <a:solidFill>
                  <a:srgbClr val="000090"/>
                </a:solidFill>
                <a:effectLst/>
                <a:latin typeface="+mj-lt"/>
                <a:ea typeface="ＭＳ Ｐゴシック" pitchFamily="-110" charset="-128"/>
                <a:cs typeface="ＭＳ Ｐゴシック" pitchFamily="-110" charset="-128"/>
              </a:rPr>
              <a:t>a </a:t>
            </a:r>
            <a:r>
              <a:rPr lang="en-US" sz="1100" b="1" dirty="0" smtClean="0">
                <a:solidFill>
                  <a:srgbClr val="000090"/>
                </a:solidFill>
                <a:effectLst/>
                <a:latin typeface="+mj-lt"/>
                <a:ea typeface="ＭＳ Ｐゴシック" pitchFamily="-110" charset="-128"/>
                <a:cs typeface="ＭＳ Ｐゴシック" pitchFamily="-110" charset="-128"/>
              </a:rPr>
              <a:t>10 for them? </a:t>
            </a:r>
            <a:endParaRPr lang="en-US" sz="1100" b="1" dirty="0">
              <a:solidFill>
                <a:srgbClr val="000090"/>
              </a:solidFill>
              <a:effectLst/>
              <a:latin typeface="+mj-lt"/>
              <a:ea typeface="ＭＳ Ｐゴシック" pitchFamily="-110" charset="-128"/>
              <a:cs typeface="ＭＳ Ｐゴシック" pitchFamily="-110" charset="-128"/>
            </a:endParaRPr>
          </a:p>
        </p:txBody>
      </p:sp>
      <p:sp>
        <p:nvSpPr>
          <p:cNvPr id="18" name="Text Box 5"/>
          <p:cNvSpPr txBox="1">
            <a:spLocks noChangeArrowheads="1"/>
          </p:cNvSpPr>
          <p:nvPr/>
        </p:nvSpPr>
        <p:spPr bwMode="auto">
          <a:xfrm>
            <a:off x="42320" y="1675709"/>
            <a:ext cx="3124200" cy="577069"/>
          </a:xfrm>
          <a:prstGeom prst="rect">
            <a:avLst/>
          </a:prstGeom>
          <a:noFill/>
          <a:ln w="9525">
            <a:noFill/>
            <a:miter lim="800000"/>
            <a:headEnd/>
            <a:tailEnd/>
          </a:ln>
          <a:effectLst/>
        </p:spPr>
        <p:txBody>
          <a:bodyPr lIns="91428" tIns="45714" rIns="91428" bIns="45714">
            <a:spAutoFit/>
          </a:bodyPr>
          <a:lstStyle/>
          <a:p>
            <a:pPr algn="ctr" fontAlgn="auto">
              <a:spcBef>
                <a:spcPts val="0"/>
              </a:spcBef>
              <a:spcAft>
                <a:spcPts val="0"/>
              </a:spcAft>
              <a:defRPr/>
            </a:pPr>
            <a:r>
              <a:rPr lang="en-US" sz="1050" b="1" dirty="0" smtClean="0">
                <a:solidFill>
                  <a:srgbClr val="000090"/>
                </a:solidFill>
                <a:effectLst/>
                <a:latin typeface="+mj-lt"/>
                <a:ea typeface="ＭＳ Ｐゴシック" pitchFamily="-110" charset="-128"/>
                <a:cs typeface="ＭＳ Ｐゴシック" pitchFamily="-110" charset="-128"/>
              </a:rPr>
              <a:t>What </a:t>
            </a:r>
            <a:r>
              <a:rPr lang="en-US" sz="1050" b="1" dirty="0">
                <a:solidFill>
                  <a:srgbClr val="000090"/>
                </a:solidFill>
                <a:effectLst/>
                <a:latin typeface="+mj-lt"/>
                <a:ea typeface="ＭＳ Ｐゴシック" pitchFamily="-110" charset="-128"/>
                <a:cs typeface="ＭＳ Ｐゴシック" pitchFamily="-110" charset="-128"/>
              </a:rPr>
              <a:t>words </a:t>
            </a:r>
            <a:r>
              <a:rPr lang="en-US" sz="1050" b="1" dirty="0" smtClean="0">
                <a:solidFill>
                  <a:srgbClr val="000090"/>
                </a:solidFill>
                <a:effectLst/>
                <a:latin typeface="+mj-lt"/>
                <a:ea typeface="ＭＳ Ｐゴシック" pitchFamily="-110" charset="-128"/>
                <a:cs typeface="ＭＳ Ｐゴシック" pitchFamily="-110" charset="-128"/>
              </a:rPr>
              <a:t>do you use </a:t>
            </a:r>
            <a:r>
              <a:rPr lang="en-US" sz="1050" b="1" dirty="0">
                <a:solidFill>
                  <a:srgbClr val="000090"/>
                </a:solidFill>
                <a:effectLst/>
                <a:latin typeface="+mj-lt"/>
                <a:ea typeface="ＭＳ Ｐゴシック" pitchFamily="-110" charset="-128"/>
                <a:cs typeface="ＭＳ Ｐゴシック" pitchFamily="-110" charset="-128"/>
              </a:rPr>
              <a:t>to talk about </a:t>
            </a:r>
            <a:r>
              <a:rPr lang="en-US" sz="1050" b="1" dirty="0" smtClean="0">
                <a:solidFill>
                  <a:srgbClr val="000090"/>
                </a:solidFill>
                <a:effectLst/>
                <a:latin typeface="+mj-lt"/>
                <a:ea typeface="ＭＳ Ｐゴシック" pitchFamily="-110" charset="-128"/>
                <a:cs typeface="ＭＳ Ｐゴシック" pitchFamily="-110" charset="-128"/>
              </a:rPr>
              <a:t>problems with the child </a:t>
            </a:r>
            <a:r>
              <a:rPr lang="en-US" sz="1050" b="1" dirty="0">
                <a:solidFill>
                  <a:srgbClr val="000090"/>
                </a:solidFill>
                <a:effectLst/>
                <a:latin typeface="+mj-lt"/>
                <a:ea typeface="ＭＳ Ｐゴシック" pitchFamily="-110" charset="-128"/>
                <a:cs typeface="ＭＳ Ｐゴシック" pitchFamily="-110" charset="-128"/>
              </a:rPr>
              <a:t>so </a:t>
            </a:r>
            <a:r>
              <a:rPr lang="en-US" sz="1050" b="1" dirty="0" smtClean="0">
                <a:solidFill>
                  <a:srgbClr val="000090"/>
                </a:solidFill>
                <a:effectLst/>
                <a:latin typeface="+mj-lt"/>
                <a:ea typeface="ＭＳ Ｐゴシック" pitchFamily="-110" charset="-128"/>
                <a:cs typeface="ＭＳ Ｐゴシック" pitchFamily="-110" charset="-128"/>
              </a:rPr>
              <a:t>they understand </a:t>
            </a:r>
            <a:r>
              <a:rPr lang="en-US" sz="1050" b="1" dirty="0">
                <a:solidFill>
                  <a:srgbClr val="000090"/>
                </a:solidFill>
                <a:effectLst/>
                <a:latin typeface="+mj-lt"/>
                <a:ea typeface="ＭＳ Ｐゴシック" pitchFamily="-110" charset="-128"/>
                <a:cs typeface="ＭＳ Ｐゴシック" pitchFamily="-110" charset="-128"/>
              </a:rPr>
              <a:t>what </a:t>
            </a:r>
            <a:r>
              <a:rPr lang="en-US" sz="1050" b="1" dirty="0" smtClean="0">
                <a:solidFill>
                  <a:srgbClr val="000090"/>
                </a:solidFill>
                <a:effectLst/>
                <a:latin typeface="+mj-lt"/>
                <a:ea typeface="ＭＳ Ｐゴシック" pitchFamily="-110" charset="-128"/>
                <a:cs typeface="ＭＳ Ｐゴシック" pitchFamily="-110" charset="-128"/>
              </a:rPr>
              <a:t>you are </a:t>
            </a:r>
            <a:r>
              <a:rPr lang="en-US" sz="1050" b="1" dirty="0">
                <a:solidFill>
                  <a:srgbClr val="000090"/>
                </a:solidFill>
                <a:effectLst/>
                <a:latin typeface="+mj-lt"/>
                <a:ea typeface="ＭＳ Ｐゴシック" pitchFamily="-110" charset="-128"/>
                <a:cs typeface="ＭＳ Ｐゴシック" pitchFamily="-110" charset="-128"/>
              </a:rPr>
              <a:t>worried about?</a:t>
            </a:r>
          </a:p>
        </p:txBody>
      </p:sp>
      <p:sp>
        <p:nvSpPr>
          <p:cNvPr id="19" name="Text Box 5"/>
          <p:cNvSpPr txBox="1">
            <a:spLocks noChangeArrowheads="1"/>
          </p:cNvSpPr>
          <p:nvPr/>
        </p:nvSpPr>
        <p:spPr bwMode="auto">
          <a:xfrm>
            <a:off x="19706" y="2822452"/>
            <a:ext cx="3124200" cy="900234"/>
          </a:xfrm>
          <a:prstGeom prst="rect">
            <a:avLst/>
          </a:prstGeom>
          <a:noFill/>
          <a:ln w="9525">
            <a:noFill/>
            <a:miter lim="800000"/>
            <a:headEnd/>
            <a:tailEnd/>
          </a:ln>
          <a:effectLst/>
        </p:spPr>
        <p:txBody>
          <a:bodyPr lIns="91428" tIns="45714" rIns="91428" bIns="45714">
            <a:spAutoFit/>
          </a:bodyPr>
          <a:lstStyle/>
          <a:p>
            <a:pPr algn="ctr" fontAlgn="auto">
              <a:spcBef>
                <a:spcPts val="0"/>
              </a:spcBef>
              <a:spcAft>
                <a:spcPts val="0"/>
              </a:spcAft>
              <a:defRPr/>
            </a:pPr>
            <a:r>
              <a:rPr lang="en-US" sz="1050" b="1" dirty="0">
                <a:solidFill>
                  <a:srgbClr val="000090"/>
                </a:solidFill>
                <a:effectLst/>
                <a:latin typeface="+mj-lt"/>
                <a:ea typeface="ＭＳ Ｐゴシック" pitchFamily="-110" charset="-128"/>
                <a:cs typeface="ＭＳ Ｐゴシック" pitchFamily="-110" charset="-128"/>
              </a:rPr>
              <a:t>Are there things happening in </a:t>
            </a:r>
            <a:r>
              <a:rPr lang="en-US" sz="1050" b="1" dirty="0" smtClean="0">
                <a:solidFill>
                  <a:srgbClr val="000090"/>
                </a:solidFill>
                <a:effectLst/>
                <a:latin typeface="+mj-lt"/>
                <a:ea typeface="ＭＳ Ｐゴシック" pitchFamily="-110" charset="-128"/>
                <a:cs typeface="ＭＳ Ｐゴシック" pitchFamily="-110" charset="-128"/>
              </a:rPr>
              <a:t>the child’s life, family or community </a:t>
            </a:r>
            <a:r>
              <a:rPr lang="en-US" sz="1050" b="1" dirty="0">
                <a:solidFill>
                  <a:srgbClr val="000090"/>
                </a:solidFill>
                <a:effectLst/>
                <a:latin typeface="+mj-lt"/>
                <a:ea typeface="ＭＳ Ｐゴシック" pitchFamily="-110" charset="-128"/>
                <a:cs typeface="ＭＳ Ｐゴシック" pitchFamily="-110" charset="-128"/>
              </a:rPr>
              <a:t>that </a:t>
            </a:r>
            <a:r>
              <a:rPr lang="en-US" sz="1050" b="1" dirty="0" smtClean="0">
                <a:solidFill>
                  <a:srgbClr val="000090"/>
                </a:solidFill>
                <a:effectLst/>
                <a:latin typeface="+mj-lt"/>
                <a:ea typeface="ＭＳ Ｐゴシック" pitchFamily="-110" charset="-128"/>
                <a:cs typeface="ＭＳ Ｐゴシック" pitchFamily="-110" charset="-128"/>
              </a:rPr>
              <a:t>makes caring for them hard? </a:t>
            </a:r>
          </a:p>
          <a:p>
            <a:pPr algn="ctr" fontAlgn="auto">
              <a:spcBef>
                <a:spcPts val="0"/>
              </a:spcBef>
              <a:spcAft>
                <a:spcPts val="0"/>
              </a:spcAft>
              <a:defRPr/>
            </a:pPr>
            <a:endParaRPr lang="en-US" sz="1050" b="1" dirty="0">
              <a:solidFill>
                <a:srgbClr val="000090"/>
              </a:solidFill>
              <a:effectLst/>
              <a:latin typeface="+mj-lt"/>
              <a:ea typeface="ＭＳ Ｐゴシック" pitchFamily="-110" charset="-128"/>
              <a:cs typeface="ＭＳ Ｐゴシック" pitchFamily="-110" charset="-128"/>
            </a:endParaRPr>
          </a:p>
          <a:p>
            <a:pPr algn="ctr" fontAlgn="auto">
              <a:spcBef>
                <a:spcPts val="0"/>
              </a:spcBef>
              <a:spcAft>
                <a:spcPts val="0"/>
              </a:spcAft>
              <a:defRPr/>
            </a:pPr>
            <a:r>
              <a:rPr lang="en-US" sz="1050" b="1" dirty="0">
                <a:solidFill>
                  <a:srgbClr val="000090"/>
                </a:solidFill>
                <a:latin typeface="+mj-lt"/>
                <a:ea typeface="ＭＳ Ｐゴシック" pitchFamily="-110" charset="-128"/>
                <a:cs typeface="ＭＳ Ｐゴシック" pitchFamily="-110" charset="-128"/>
              </a:rPr>
              <a:t>I</a:t>
            </a:r>
            <a:r>
              <a:rPr lang="en-US" sz="1050" b="1" dirty="0" smtClean="0">
                <a:solidFill>
                  <a:srgbClr val="000090"/>
                </a:solidFill>
                <a:effectLst/>
                <a:latin typeface="+mj-lt"/>
                <a:ea typeface="ＭＳ Ｐゴシック" pitchFamily="-110" charset="-128"/>
                <a:cs typeface="ＭＳ Ｐゴシック" pitchFamily="-110" charset="-128"/>
              </a:rPr>
              <a:t>s there anything happening with you and your family that’s making caring for the child harder?</a:t>
            </a:r>
            <a:endParaRPr lang="en-US" sz="1050" b="1" dirty="0">
              <a:solidFill>
                <a:srgbClr val="000090"/>
              </a:solidFill>
              <a:effectLst/>
              <a:latin typeface="+mj-lt"/>
              <a:ea typeface="ＭＳ Ｐゴシック" pitchFamily="-110" charset="-128"/>
              <a:cs typeface="ＭＳ Ｐゴシック" pitchFamily="-110" charset="-128"/>
            </a:endParaRPr>
          </a:p>
        </p:txBody>
      </p:sp>
      <p:sp>
        <p:nvSpPr>
          <p:cNvPr id="20" name="Text Box 5"/>
          <p:cNvSpPr txBox="1">
            <a:spLocks noChangeArrowheads="1"/>
          </p:cNvSpPr>
          <p:nvPr/>
        </p:nvSpPr>
        <p:spPr bwMode="auto">
          <a:xfrm>
            <a:off x="3137863" y="1251584"/>
            <a:ext cx="3107494" cy="600152"/>
          </a:xfrm>
          <a:prstGeom prst="rect">
            <a:avLst/>
          </a:prstGeom>
          <a:noFill/>
          <a:ln w="9525">
            <a:noFill/>
            <a:miter lim="800000"/>
            <a:headEnd/>
            <a:tailEnd/>
          </a:ln>
          <a:effectLst/>
        </p:spPr>
        <p:txBody>
          <a:bodyPr wrap="square" lIns="91428" tIns="45714" rIns="91428" bIns="45714">
            <a:spAutoFit/>
          </a:bodyPr>
          <a:lstStyle/>
          <a:p>
            <a:pPr algn="ctr" fontAlgn="ctr">
              <a:spcBef>
                <a:spcPts val="0"/>
              </a:spcBef>
              <a:spcAft>
                <a:spcPts val="0"/>
              </a:spcAft>
              <a:defRPr/>
            </a:pPr>
            <a:r>
              <a:rPr lang="en-US" sz="1100" b="1" dirty="0" smtClean="0">
                <a:solidFill>
                  <a:srgbClr val="000090"/>
                </a:solidFill>
                <a:effectLst/>
                <a:latin typeface="+mj-lt"/>
                <a:ea typeface="ＭＳ Ｐゴシック" pitchFamily="-110" charset="-128"/>
                <a:cs typeface="ＭＳ Ｐゴシック" pitchFamily="-110" charset="-128"/>
              </a:rPr>
              <a:t>Who </a:t>
            </a:r>
            <a:r>
              <a:rPr lang="en-US" sz="1100" b="1" dirty="0">
                <a:solidFill>
                  <a:srgbClr val="000090"/>
                </a:solidFill>
                <a:effectLst/>
                <a:latin typeface="+mj-lt"/>
                <a:ea typeface="ＭＳ Ｐゴシック" pitchFamily="-110" charset="-128"/>
                <a:cs typeface="ＭＳ Ｐゴシック" pitchFamily="-110" charset="-128"/>
              </a:rPr>
              <a:t>are the people that care most </a:t>
            </a:r>
            <a:r>
              <a:rPr lang="en-US" sz="1100" b="1" dirty="0" smtClean="0">
                <a:solidFill>
                  <a:srgbClr val="000090"/>
                </a:solidFill>
                <a:effectLst/>
                <a:latin typeface="+mj-lt"/>
                <a:ea typeface="ＭＳ Ｐゴシック" pitchFamily="-110" charset="-128"/>
                <a:cs typeface="ＭＳ Ｐゴシック" pitchFamily="-110" charset="-128"/>
              </a:rPr>
              <a:t>about the child in your family?  How do they show the child they care about them? </a:t>
            </a:r>
            <a:endParaRPr lang="en-US" sz="1100" b="1" dirty="0">
              <a:solidFill>
                <a:srgbClr val="000090"/>
              </a:solidFill>
              <a:effectLst/>
              <a:latin typeface="+mj-lt"/>
              <a:ea typeface="ＭＳ Ｐゴシック" pitchFamily="-110" charset="-128"/>
              <a:cs typeface="ＭＳ Ｐゴシック" pitchFamily="-110" charset="-128"/>
            </a:endParaRPr>
          </a:p>
        </p:txBody>
      </p:sp>
      <p:sp>
        <p:nvSpPr>
          <p:cNvPr id="21" name="Text Box 5"/>
          <p:cNvSpPr txBox="1">
            <a:spLocks noChangeArrowheads="1"/>
          </p:cNvSpPr>
          <p:nvPr/>
        </p:nvSpPr>
        <p:spPr bwMode="auto">
          <a:xfrm>
            <a:off x="3160489" y="1895252"/>
            <a:ext cx="3107494" cy="430875"/>
          </a:xfrm>
          <a:prstGeom prst="rect">
            <a:avLst/>
          </a:prstGeom>
          <a:noFill/>
          <a:ln w="9525">
            <a:noFill/>
            <a:miter lim="800000"/>
            <a:headEnd/>
            <a:tailEnd/>
          </a:ln>
          <a:effectLst/>
        </p:spPr>
        <p:txBody>
          <a:bodyPr wrap="square" lIns="91428" tIns="45714" rIns="91428" bIns="45714">
            <a:spAutoFit/>
          </a:bodyPr>
          <a:lstStyle/>
          <a:p>
            <a:pPr algn="ctr" fontAlgn="auto">
              <a:spcBef>
                <a:spcPts val="0"/>
              </a:spcBef>
              <a:spcAft>
                <a:spcPts val="0"/>
              </a:spcAft>
              <a:defRPr/>
            </a:pPr>
            <a:r>
              <a:rPr lang="en-US" sz="1100" b="1" dirty="0" smtClean="0">
                <a:solidFill>
                  <a:srgbClr val="000090"/>
                </a:solidFill>
                <a:effectLst/>
                <a:latin typeface="+mj-lt"/>
                <a:ea typeface="ＭＳ Ｐゴシック" pitchFamily="-110" charset="-128"/>
                <a:cs typeface="ＭＳ Ｐゴシック" pitchFamily="-110" charset="-128"/>
              </a:rPr>
              <a:t>What </a:t>
            </a:r>
            <a:r>
              <a:rPr lang="en-US" sz="1100" b="1" dirty="0">
                <a:solidFill>
                  <a:srgbClr val="000090"/>
                </a:solidFill>
                <a:effectLst/>
                <a:latin typeface="+mj-lt"/>
                <a:ea typeface="ＭＳ Ｐゴシック" pitchFamily="-110" charset="-128"/>
                <a:cs typeface="ＭＳ Ｐゴシック" pitchFamily="-110" charset="-128"/>
              </a:rPr>
              <a:t>would </a:t>
            </a:r>
            <a:r>
              <a:rPr lang="en-US" sz="1100" b="1" dirty="0" smtClean="0">
                <a:solidFill>
                  <a:srgbClr val="000090"/>
                </a:solidFill>
                <a:effectLst/>
                <a:latin typeface="+mj-lt"/>
                <a:ea typeface="ＭＳ Ｐゴシック" pitchFamily="-110" charset="-128"/>
                <a:cs typeface="ＭＳ Ｐゴシック" pitchFamily="-110" charset="-128"/>
              </a:rPr>
              <a:t>the child say are </a:t>
            </a:r>
            <a:r>
              <a:rPr lang="en-US" sz="1100" b="1" dirty="0">
                <a:solidFill>
                  <a:srgbClr val="000090"/>
                </a:solidFill>
                <a:effectLst/>
                <a:latin typeface="+mj-lt"/>
                <a:ea typeface="ＭＳ Ｐゴシック" pitchFamily="-110" charset="-128"/>
                <a:cs typeface="ＭＳ Ｐゴシック" pitchFamily="-110" charset="-128"/>
              </a:rPr>
              <a:t>the best things </a:t>
            </a:r>
            <a:r>
              <a:rPr lang="en-US" sz="1100" b="1" dirty="0" smtClean="0">
                <a:solidFill>
                  <a:srgbClr val="000090"/>
                </a:solidFill>
                <a:effectLst/>
                <a:latin typeface="+mj-lt"/>
                <a:ea typeface="ＭＳ Ｐゴシック" pitchFamily="-110" charset="-128"/>
                <a:cs typeface="ＭＳ Ｐゴシック" pitchFamily="-110" charset="-128"/>
              </a:rPr>
              <a:t>about living with you, and as part of your family?</a:t>
            </a:r>
            <a:endParaRPr lang="en-US" sz="1100" b="1" dirty="0">
              <a:solidFill>
                <a:srgbClr val="000090"/>
              </a:solidFill>
              <a:effectLst/>
              <a:latin typeface="+mj-lt"/>
              <a:ea typeface="ＭＳ Ｐゴシック" pitchFamily="-110" charset="-128"/>
              <a:cs typeface="ＭＳ Ｐゴシック" pitchFamily="-110" charset="-128"/>
            </a:endParaRPr>
          </a:p>
        </p:txBody>
      </p:sp>
      <p:sp>
        <p:nvSpPr>
          <p:cNvPr id="22" name="Text Box 5"/>
          <p:cNvSpPr txBox="1">
            <a:spLocks noChangeArrowheads="1"/>
          </p:cNvSpPr>
          <p:nvPr/>
        </p:nvSpPr>
        <p:spPr bwMode="auto">
          <a:xfrm>
            <a:off x="3147964" y="2343974"/>
            <a:ext cx="3117348" cy="600152"/>
          </a:xfrm>
          <a:prstGeom prst="rect">
            <a:avLst/>
          </a:prstGeom>
          <a:noFill/>
          <a:ln w="9525">
            <a:noFill/>
            <a:miter lim="800000"/>
            <a:headEnd/>
            <a:tailEnd/>
          </a:ln>
          <a:effectLst/>
        </p:spPr>
        <p:txBody>
          <a:bodyPr wrap="square" lIns="91428" tIns="45714" rIns="91428" bIns="45714">
            <a:spAutoFit/>
          </a:bodyPr>
          <a:lstStyle/>
          <a:p>
            <a:pPr algn="ctr" fontAlgn="auto">
              <a:spcBef>
                <a:spcPts val="0"/>
              </a:spcBef>
              <a:spcAft>
                <a:spcPts val="0"/>
              </a:spcAft>
              <a:defRPr/>
            </a:pPr>
            <a:r>
              <a:rPr lang="en-US" sz="1100" b="1" dirty="0" smtClean="0">
                <a:solidFill>
                  <a:srgbClr val="000090"/>
                </a:solidFill>
                <a:effectLst/>
                <a:latin typeface="+mj-lt"/>
                <a:ea typeface="ＭＳ Ｐゴシック" pitchFamily="-110" charset="-128"/>
                <a:cs typeface="ＭＳ Ｐゴシック" pitchFamily="-110" charset="-128"/>
              </a:rPr>
              <a:t>Who would the child say are the most important people in their life and how are they helping the child settle or remain settled in your family? </a:t>
            </a:r>
          </a:p>
        </p:txBody>
      </p:sp>
      <p:sp>
        <p:nvSpPr>
          <p:cNvPr id="23" name="Text Box 5"/>
          <p:cNvSpPr txBox="1">
            <a:spLocks noChangeArrowheads="1"/>
          </p:cNvSpPr>
          <p:nvPr/>
        </p:nvSpPr>
        <p:spPr bwMode="auto">
          <a:xfrm>
            <a:off x="3114510" y="3006755"/>
            <a:ext cx="3200400" cy="600152"/>
          </a:xfrm>
          <a:prstGeom prst="rect">
            <a:avLst/>
          </a:prstGeom>
          <a:noFill/>
          <a:ln w="9525">
            <a:noFill/>
            <a:miter lim="800000"/>
            <a:headEnd/>
            <a:tailEnd/>
          </a:ln>
          <a:effectLst/>
        </p:spPr>
        <p:txBody>
          <a:bodyPr lIns="91428" tIns="45714" rIns="91428" bIns="45714">
            <a:spAutoFit/>
          </a:bodyPr>
          <a:lstStyle/>
          <a:p>
            <a:pPr algn="ctr" fontAlgn="auto">
              <a:spcBef>
                <a:spcPts val="0"/>
              </a:spcBef>
              <a:spcAft>
                <a:spcPts val="0"/>
              </a:spcAft>
              <a:defRPr/>
            </a:pPr>
            <a:r>
              <a:rPr lang="en-US" sz="1100" b="1" dirty="0" smtClean="0">
                <a:solidFill>
                  <a:srgbClr val="000090"/>
                </a:solidFill>
                <a:effectLst/>
                <a:latin typeface="+mj-lt"/>
                <a:ea typeface="ＭＳ Ｐゴシック" pitchFamily="-110" charset="-128"/>
                <a:cs typeface="ＭＳ Ｐゴシック" pitchFamily="-110" charset="-128"/>
              </a:rPr>
              <a:t>Tell me about the </a:t>
            </a:r>
            <a:r>
              <a:rPr lang="en-US" sz="1100" b="1" dirty="0">
                <a:solidFill>
                  <a:srgbClr val="000090"/>
                </a:solidFill>
                <a:effectLst/>
                <a:latin typeface="+mj-lt"/>
                <a:ea typeface="ＭＳ Ｐゴシック" pitchFamily="-110" charset="-128"/>
                <a:cs typeface="ＭＳ Ｐゴシック" pitchFamily="-110" charset="-128"/>
              </a:rPr>
              <a:t>times </a:t>
            </a:r>
            <a:r>
              <a:rPr lang="en-US" sz="1100" b="1" dirty="0" smtClean="0">
                <a:solidFill>
                  <a:srgbClr val="000090"/>
                </a:solidFill>
                <a:effectLst/>
                <a:latin typeface="+mj-lt"/>
                <a:ea typeface="ＭＳ Ｐゴシック" pitchFamily="-110" charset="-128"/>
                <a:cs typeface="ＭＳ Ｐゴシック" pitchFamily="-110" charset="-128"/>
              </a:rPr>
              <a:t>you have experienced problems caring for the child and you managed to overcome them? </a:t>
            </a:r>
            <a:r>
              <a:rPr lang="en-US" sz="1100" b="1" dirty="0">
                <a:solidFill>
                  <a:srgbClr val="000090"/>
                </a:solidFill>
                <a:effectLst/>
                <a:latin typeface="+mj-lt"/>
                <a:ea typeface="ＭＳ Ｐゴシック" pitchFamily="-110" charset="-128"/>
                <a:cs typeface="ＭＳ Ｐゴシック" pitchFamily="-110" charset="-128"/>
              </a:rPr>
              <a:t>How did </a:t>
            </a:r>
            <a:r>
              <a:rPr lang="en-US" sz="1100" b="1" dirty="0" smtClean="0">
                <a:solidFill>
                  <a:srgbClr val="000090"/>
                </a:solidFill>
                <a:effectLst/>
                <a:latin typeface="+mj-lt"/>
                <a:ea typeface="ＭＳ Ｐゴシック" pitchFamily="-110" charset="-128"/>
                <a:cs typeface="ＭＳ Ｐゴシック" pitchFamily="-110" charset="-128"/>
              </a:rPr>
              <a:t>you do that?  </a:t>
            </a:r>
            <a:endParaRPr lang="en-US" sz="1100" b="1" dirty="0">
              <a:solidFill>
                <a:srgbClr val="000090"/>
              </a:solidFill>
              <a:effectLst/>
              <a:latin typeface="+mj-lt"/>
              <a:ea typeface="ＭＳ Ｐゴシック" pitchFamily="-110" charset="-128"/>
              <a:cs typeface="ＭＳ Ｐゴシック" pitchFamily="-110" charset="-128"/>
            </a:endParaRPr>
          </a:p>
        </p:txBody>
      </p:sp>
      <p:sp>
        <p:nvSpPr>
          <p:cNvPr id="24" name="Text Box 5"/>
          <p:cNvSpPr txBox="1">
            <a:spLocks noChangeArrowheads="1"/>
          </p:cNvSpPr>
          <p:nvPr/>
        </p:nvSpPr>
        <p:spPr bwMode="auto">
          <a:xfrm>
            <a:off x="6312380" y="1606248"/>
            <a:ext cx="2734733" cy="1277261"/>
          </a:xfrm>
          <a:prstGeom prst="rect">
            <a:avLst/>
          </a:prstGeom>
          <a:noFill/>
          <a:ln w="9525">
            <a:noFill/>
            <a:miter lim="800000"/>
            <a:headEnd/>
            <a:tailEnd/>
          </a:ln>
          <a:effectLst/>
        </p:spPr>
        <p:txBody>
          <a:bodyPr wrap="square" lIns="91428" tIns="45714" rIns="91428" bIns="45714">
            <a:spAutoFit/>
          </a:bodyPr>
          <a:lstStyle/>
          <a:p>
            <a:pPr algn="ctr" fontAlgn="auto">
              <a:spcBef>
                <a:spcPts val="0"/>
              </a:spcBef>
              <a:spcAft>
                <a:spcPts val="0"/>
              </a:spcAft>
              <a:defRPr/>
            </a:pPr>
            <a:r>
              <a:rPr lang="en-US" sz="1100" b="1" dirty="0">
                <a:solidFill>
                  <a:srgbClr val="000090"/>
                </a:solidFill>
                <a:effectLst/>
                <a:latin typeface="+mj-lt"/>
                <a:ea typeface="ＭＳ Ｐゴシック" pitchFamily="-110" charset="-128"/>
                <a:cs typeface="ＭＳ Ｐゴシック" pitchFamily="-110" charset="-128"/>
              </a:rPr>
              <a:t>What would </a:t>
            </a:r>
            <a:r>
              <a:rPr lang="en-US" sz="1100" b="1" dirty="0" smtClean="0">
                <a:solidFill>
                  <a:srgbClr val="000090"/>
                </a:solidFill>
                <a:effectLst/>
                <a:latin typeface="+mj-lt"/>
                <a:ea typeface="ＭＳ Ｐゴシック" pitchFamily="-110" charset="-128"/>
                <a:cs typeface="ＭＳ Ｐゴシック" pitchFamily="-110" charset="-128"/>
              </a:rPr>
              <a:t>the child </a:t>
            </a:r>
            <a:r>
              <a:rPr lang="en-US" sz="1100" b="1" dirty="0">
                <a:solidFill>
                  <a:srgbClr val="000090"/>
                </a:solidFill>
                <a:effectLst/>
                <a:latin typeface="+mj-lt"/>
                <a:ea typeface="ＭＳ Ｐゴシック" pitchFamily="-110" charset="-128"/>
                <a:cs typeface="ＭＳ Ｐゴシック" pitchFamily="-110" charset="-128"/>
              </a:rPr>
              <a:t>need to see that would make them say </a:t>
            </a:r>
            <a:r>
              <a:rPr lang="en-US" sz="1100" b="1" dirty="0" smtClean="0">
                <a:solidFill>
                  <a:srgbClr val="000090"/>
                </a:solidFill>
                <a:effectLst/>
                <a:latin typeface="+mj-lt"/>
                <a:ea typeface="ＭＳ Ｐゴシック" pitchFamily="-110" charset="-128"/>
                <a:cs typeface="ＭＳ Ｐゴシック" pitchFamily="-110" charset="-128"/>
              </a:rPr>
              <a:t>living with you as part of your family is a 10?</a:t>
            </a:r>
          </a:p>
          <a:p>
            <a:pPr algn="ctr" fontAlgn="auto">
              <a:spcBef>
                <a:spcPts val="0"/>
              </a:spcBef>
              <a:spcAft>
                <a:spcPts val="0"/>
              </a:spcAft>
              <a:defRPr/>
            </a:pPr>
            <a:endParaRPr lang="en-US" sz="1100" b="1" dirty="0" smtClean="0">
              <a:solidFill>
                <a:srgbClr val="000090"/>
              </a:solidFill>
              <a:effectLst/>
              <a:latin typeface="+mj-lt"/>
              <a:ea typeface="ＭＳ Ｐゴシック" pitchFamily="-110" charset="-128"/>
              <a:cs typeface="ＭＳ Ｐゴシック" pitchFamily="-110" charset="-128"/>
            </a:endParaRPr>
          </a:p>
          <a:p>
            <a:pPr algn="ctr" fontAlgn="auto">
              <a:spcBef>
                <a:spcPts val="0"/>
              </a:spcBef>
              <a:spcAft>
                <a:spcPts val="0"/>
              </a:spcAft>
              <a:defRPr/>
            </a:pPr>
            <a:r>
              <a:rPr lang="en-US" sz="1100" b="1" dirty="0" smtClean="0">
                <a:solidFill>
                  <a:srgbClr val="000090"/>
                </a:solidFill>
                <a:effectLst/>
                <a:latin typeface="+mj-lt"/>
                <a:ea typeface="ＭＳ Ｐゴシック" pitchFamily="-110" charset="-128"/>
                <a:cs typeface="ＭＳ Ｐゴシック" pitchFamily="-110" charset="-128"/>
              </a:rPr>
              <a:t>And the child’s family what would they need to see to know their child </a:t>
            </a:r>
            <a:r>
              <a:rPr lang="en-US" sz="1100" b="1" dirty="0" smtClean="0">
                <a:solidFill>
                  <a:srgbClr val="000090"/>
                </a:solidFill>
                <a:latin typeface="+mj-lt"/>
                <a:ea typeface="ＭＳ Ｐゴシック" pitchFamily="-110" charset="-128"/>
                <a:cs typeface="ＭＳ Ｐゴシック" pitchFamily="-110" charset="-128"/>
              </a:rPr>
              <a:t>living with you as part of your family</a:t>
            </a:r>
            <a:r>
              <a:rPr lang="en-US" sz="1100" b="1" dirty="0" smtClean="0">
                <a:solidFill>
                  <a:srgbClr val="000090"/>
                </a:solidFill>
                <a:effectLst/>
                <a:latin typeface="+mj-lt"/>
                <a:ea typeface="ＭＳ Ｐゴシック" pitchFamily="-110" charset="-128"/>
                <a:cs typeface="ＭＳ Ｐゴシック" pitchFamily="-110" charset="-128"/>
              </a:rPr>
              <a:t> is a 10?</a:t>
            </a:r>
            <a:endParaRPr lang="en-US" sz="1100" b="1" dirty="0">
              <a:solidFill>
                <a:srgbClr val="000090"/>
              </a:solidFill>
              <a:effectLst/>
              <a:latin typeface="+mj-lt"/>
              <a:ea typeface="ＭＳ Ｐゴシック" pitchFamily="-110" charset="-128"/>
              <a:cs typeface="ＭＳ Ｐゴシック" pitchFamily="-110" charset="-128"/>
            </a:endParaRPr>
          </a:p>
        </p:txBody>
      </p:sp>
      <p:sp>
        <p:nvSpPr>
          <p:cNvPr id="25" name="Text Box 5"/>
          <p:cNvSpPr txBox="1">
            <a:spLocks noChangeArrowheads="1"/>
          </p:cNvSpPr>
          <p:nvPr/>
        </p:nvSpPr>
        <p:spPr bwMode="auto">
          <a:xfrm>
            <a:off x="6333045" y="2874073"/>
            <a:ext cx="2667000" cy="769429"/>
          </a:xfrm>
          <a:prstGeom prst="rect">
            <a:avLst/>
          </a:prstGeom>
          <a:noFill/>
          <a:ln w="9525">
            <a:noFill/>
            <a:miter lim="800000"/>
            <a:headEnd/>
            <a:tailEnd/>
          </a:ln>
          <a:effectLst/>
        </p:spPr>
        <p:txBody>
          <a:bodyPr lIns="91428" tIns="45714" rIns="91428" bIns="45714">
            <a:spAutoFit/>
          </a:bodyPr>
          <a:lstStyle/>
          <a:p>
            <a:pPr algn="ctr" fontAlgn="auto">
              <a:spcBef>
                <a:spcPts val="0"/>
              </a:spcBef>
              <a:spcAft>
                <a:spcPts val="0"/>
              </a:spcAft>
              <a:defRPr/>
            </a:pPr>
            <a:r>
              <a:rPr lang="en-US" sz="1100" b="1" dirty="0" smtClean="0">
                <a:solidFill>
                  <a:srgbClr val="000090"/>
                </a:solidFill>
                <a:effectLst/>
                <a:latin typeface="+mj-lt"/>
                <a:ea typeface="ＭＳ Ｐゴシック" pitchFamily="-110" charset="-128"/>
                <a:cs typeface="ＭＳ Ｐゴシック" pitchFamily="-110" charset="-128"/>
              </a:rPr>
              <a:t>What next steps should </a:t>
            </a:r>
            <a:r>
              <a:rPr lang="en-US" sz="1100" b="1" dirty="0">
                <a:solidFill>
                  <a:srgbClr val="000090"/>
                </a:solidFill>
                <a:effectLst/>
                <a:latin typeface="+mj-lt"/>
                <a:ea typeface="ＭＳ Ｐゴシック" pitchFamily="-110" charset="-128"/>
                <a:cs typeface="ＭＳ Ｐゴシック" pitchFamily="-110" charset="-128"/>
              </a:rPr>
              <a:t>happen to </a:t>
            </a:r>
            <a:r>
              <a:rPr lang="en-US" sz="1100" b="1" dirty="0" smtClean="0">
                <a:solidFill>
                  <a:srgbClr val="000090"/>
                </a:solidFill>
                <a:effectLst/>
                <a:latin typeface="+mj-lt"/>
                <a:ea typeface="ＭＳ Ｐゴシック" pitchFamily="-110" charset="-128"/>
                <a:cs typeface="ＭＳ Ｐゴシック" pitchFamily="-110" charset="-128"/>
              </a:rPr>
              <a:t>achieve your goal? The child’s goals? </a:t>
            </a:r>
          </a:p>
          <a:p>
            <a:pPr algn="ctr" fontAlgn="auto">
              <a:spcBef>
                <a:spcPts val="0"/>
              </a:spcBef>
              <a:spcAft>
                <a:spcPts val="0"/>
              </a:spcAft>
              <a:defRPr/>
            </a:pPr>
            <a:endParaRPr lang="en-US" sz="1100" b="1" dirty="0">
              <a:solidFill>
                <a:srgbClr val="000090"/>
              </a:solidFill>
              <a:effectLst/>
              <a:latin typeface="+mj-lt"/>
              <a:ea typeface="ＭＳ Ｐゴシック" pitchFamily="-110" charset="-128"/>
              <a:cs typeface="ＭＳ Ｐゴシック" pitchFamily="-110" charset="-128"/>
            </a:endParaRPr>
          </a:p>
          <a:p>
            <a:pPr algn="ctr" fontAlgn="auto">
              <a:spcBef>
                <a:spcPts val="0"/>
              </a:spcBef>
              <a:spcAft>
                <a:spcPts val="0"/>
              </a:spcAft>
              <a:defRPr/>
            </a:pPr>
            <a:r>
              <a:rPr lang="en-US" sz="1100" b="1" dirty="0" smtClean="0">
                <a:solidFill>
                  <a:srgbClr val="000090"/>
                </a:solidFill>
                <a:effectLst/>
                <a:latin typeface="+mj-lt"/>
                <a:ea typeface="ＭＳ Ｐゴシック" pitchFamily="-110" charset="-128"/>
                <a:cs typeface="ＭＳ Ｐゴシック" pitchFamily="-110" charset="-128"/>
              </a:rPr>
              <a:t>What questions do we have?</a:t>
            </a:r>
            <a:endParaRPr lang="en-US" sz="1100" b="1" dirty="0">
              <a:solidFill>
                <a:srgbClr val="000090"/>
              </a:solidFill>
              <a:effectLst/>
              <a:latin typeface="+mj-lt"/>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199731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2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2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purl.org/dc/dcmitype/"/>
    <ds:schemaRef ds:uri="http://www.w3.org/XML/1998/namespace"/>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microsoft.com/sharepoint/v3/field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Knowledge Bank PowerPoint Template Widescreen 150320</Template>
  <TotalTime>59</TotalTime>
  <Words>538</Words>
  <Application>Microsoft Office PowerPoint</Application>
  <PresentationFormat>On-screen Show (16:9)</PresentationFormat>
  <Paragraphs>55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Candara</vt:lpstr>
      <vt:lpstr>Marker Felt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Jamilla Giles</dc:creator>
  <cp:lastModifiedBy>Linda Fraser</cp:lastModifiedBy>
  <cp:revision>8</cp:revision>
  <cp:lastPrinted>2019-10-23T09:28:59Z</cp:lastPrinted>
  <dcterms:created xsi:type="dcterms:W3CDTF">2016-10-13T06:49:50Z</dcterms:created>
  <dcterms:modified xsi:type="dcterms:W3CDTF">2020-02-12T08:55:16Z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