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0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42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9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60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663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7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9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528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6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34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6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55F6-785D-481E-8071-E1806396E09E}" type="datetimeFigureOut">
              <a:rPr lang="en-GB" smtClean="0"/>
              <a:t>18/12/2019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205AC-DB78-4A15-A827-855448B595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8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Connected Persons Protocol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Launch 31 October 2019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Richard Clark Principal Solicitor DMBC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00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Assessment Process: Negative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VIABILITY NEGATIVE – Social worker shares conclusion with person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FULL ASSESSMENT MID POINT REVIEW NEGATIVE – Brief report to panel and possibly court.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FULL ASSESSMENT NEGATIVE – All completed assessments must go to panel</a:t>
            </a:r>
          </a:p>
        </p:txBody>
      </p:sp>
    </p:spTree>
    <p:extLst>
      <p:ext uri="{BB962C8B-B14F-4D97-AF65-F5344CB8AC3E}">
        <p14:creationId xmlns:p14="http://schemas.microsoft.com/office/powerpoint/2010/main" val="412534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ADM DOES NOT APPROVE – “Qualifying determination” issued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28 DAY PERIOD TO CHALLENGE – (1) Panel for reconsideration or (2) Independent Review Mechanism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ADM FOR FINAL DECISION</a:t>
            </a:r>
          </a:p>
        </p:txBody>
      </p:sp>
    </p:spTree>
    <p:extLst>
      <p:ext uri="{BB962C8B-B14F-4D97-AF65-F5344CB8AC3E}">
        <p14:creationId xmlns:p14="http://schemas.microsoft.com/office/powerpoint/2010/main" val="367702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Regulation 24 urgent placements: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>
                <a:latin typeface="Arial" panose="020B0604020202020204" pitchFamily="34" charset="0"/>
                <a:cs typeface="Arial" panose="020B0604020202020204" pitchFamily="34" charset="0"/>
              </a:rPr>
              <a:t>Emergency 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placements require approval by ADM in accordance with CPPR 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Regs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. 2010 Reg. 24. 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Fostering panel to consider full fostering assessment in 16 weeks.</a:t>
            </a:r>
          </a:p>
        </p:txBody>
      </p:sp>
    </p:spTree>
    <p:extLst>
      <p:ext uri="{BB962C8B-B14F-4D97-AF65-F5344CB8AC3E}">
        <p14:creationId xmlns:p14="http://schemas.microsoft.com/office/powerpoint/2010/main" val="2786778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Timescale is 16 weeks 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This requires planning well in advance of issue of court proceedings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protocol focus is on considering connected person carers at the CIN, Child Protection, S20 or Pre Proceedings Protocol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Issue of S31 proceedings </a:t>
            </a:r>
            <a:r>
              <a:rPr lang="en-GB" sz="4000">
                <a:latin typeface="Arial" panose="020B0604020202020204" pitchFamily="34" charset="0"/>
                <a:cs typeface="Arial" panose="020B0604020202020204" pitchFamily="34" charset="0"/>
              </a:rPr>
              <a:t>is too late!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7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Definition Connected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 relative, friend or other person </a:t>
            </a: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connected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with a looked after child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Who can demonstrate an </a:t>
            </a: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established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relationship with the child (or their primary carer)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With willingness to work with LA</a:t>
            </a:r>
          </a:p>
        </p:txBody>
      </p:sp>
    </p:spTree>
    <p:extLst>
      <p:ext uri="{BB962C8B-B14F-4D97-AF65-F5344CB8AC3E}">
        <p14:creationId xmlns:p14="http://schemas.microsoft.com/office/powerpoint/2010/main" val="69389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Purpose of Protocol – Consistency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Identification 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Approval</a:t>
            </a:r>
          </a:p>
          <a:p>
            <a:pPr marL="0" indent="0" algn="ctr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-to facilitate timely and quality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2247703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Objective of Planning for Permanence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To ensure children have a secure, stable and loving family to support them throughout childhood and beyond…….</a:t>
            </a:r>
          </a:p>
        </p:txBody>
      </p:sp>
    </p:spTree>
    <p:extLst>
      <p:ext uri="{BB962C8B-B14F-4D97-AF65-F5344CB8AC3E}">
        <p14:creationId xmlns:p14="http://schemas.microsoft.com/office/powerpoint/2010/main" val="2715909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Triggers for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Child Protection Conference </a:t>
            </a: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40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 Child Looked After Review </a:t>
            </a: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Children in Need – case appropriate</a:t>
            </a:r>
          </a:p>
        </p:txBody>
      </p:sp>
    </p:spTree>
    <p:extLst>
      <p:ext uri="{BB962C8B-B14F-4D97-AF65-F5344CB8AC3E}">
        <p14:creationId xmlns:p14="http://schemas.microsoft.com/office/powerpoint/2010/main" val="1456088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Explaining the options clearly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Through a Family Group Conference or Family Meeting: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Foster care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Special Guardianship</a:t>
            </a:r>
          </a:p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Child Arrangement Order</a:t>
            </a:r>
          </a:p>
        </p:txBody>
      </p:sp>
    </p:spTree>
    <p:extLst>
      <p:ext uri="{BB962C8B-B14F-4D97-AF65-F5344CB8AC3E}">
        <p14:creationId xmlns:p14="http://schemas.microsoft.com/office/powerpoint/2010/main" val="661096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How many persons do we assess?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Ideally one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FGC/Family meeting should seek to identify one option that all others can support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Occasionally two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Two children with different plans?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Maternal and paternal sides of family?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21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Assessment Process: Positive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VIABILITY ASSESSMENT – Fostering social worker to carry overall responsibility (</a:t>
            </a:r>
            <a:r>
              <a:rPr lang="en-GB" sz="4000" dirty="0" err="1">
                <a:latin typeface="Arial" panose="020B0604020202020204" pitchFamily="34" charset="0"/>
                <a:cs typeface="Arial" panose="020B0604020202020204" pitchFamily="34" charset="0"/>
              </a:rPr>
              <a:t>FSRegs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. 2011)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POSITIVE ASSESSMENTS – Full Fostering Assessment toward a provisional Fostering Panel date. 16 weeks.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MID POINT REVIEW – </a:t>
            </a: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6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FOSTERING PANEL – Positive </a:t>
            </a: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recommendation</a:t>
            </a:r>
          </a:p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AGENCY DECISION MAKER – Positive </a:t>
            </a:r>
            <a:r>
              <a:rPr lang="en-GB" sz="4000" i="1" dirty="0">
                <a:latin typeface="Arial" panose="020B0604020202020204" pitchFamily="34" charset="0"/>
                <a:cs typeface="Arial" panose="020B0604020202020204" pitchFamily="34" charset="0"/>
              </a:rPr>
              <a:t>decision</a:t>
            </a:r>
          </a:p>
        </p:txBody>
      </p:sp>
    </p:spTree>
    <p:extLst>
      <p:ext uri="{BB962C8B-B14F-4D97-AF65-F5344CB8AC3E}">
        <p14:creationId xmlns:p14="http://schemas.microsoft.com/office/powerpoint/2010/main" val="4782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374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Connected Persons Protocol</vt:lpstr>
      <vt:lpstr>Definition Connected Person</vt:lpstr>
      <vt:lpstr>Purpose of Protocol – Consistency of</vt:lpstr>
      <vt:lpstr>Objective of Planning for Permanence</vt:lpstr>
      <vt:lpstr>Triggers for Process</vt:lpstr>
      <vt:lpstr>Explaining the options clearly</vt:lpstr>
      <vt:lpstr>How many persons do we assess?</vt:lpstr>
      <vt:lpstr>Assessment Process: Positive</vt:lpstr>
      <vt:lpstr>Continued…</vt:lpstr>
      <vt:lpstr>Assessment Process: Negative</vt:lpstr>
      <vt:lpstr>Continued…</vt:lpstr>
      <vt:lpstr>Regulation 24 urgent placements:</vt:lpstr>
      <vt:lpstr>Summary</vt:lpstr>
    </vt:vector>
  </TitlesOfParts>
  <Company>Dudley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Connected Persons Protocol</dc:title>
  <dc:creator>Richard Clark</dc:creator>
  <cp:lastModifiedBy>cc122794</cp:lastModifiedBy>
  <cp:revision>9</cp:revision>
  <dcterms:created xsi:type="dcterms:W3CDTF">2019-10-29T20:46:45Z</dcterms:created>
  <dcterms:modified xsi:type="dcterms:W3CDTF">2019-12-18T09:40:51Z</dcterms:modified>
</cp:coreProperties>
</file>