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16256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m, Shaeda" initials="AS" lastIdx="5" clrIdx="0">
    <p:extLst>
      <p:ext uri="{19B8F6BF-5375-455C-9EA6-DF929625EA0E}">
        <p15:presenceInfo xmlns:p15="http://schemas.microsoft.com/office/powerpoint/2012/main" userId="S-1-5-21-3073725641-1204123029-569601206-2477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/>
  </p:normalViewPr>
  <p:slideViewPr>
    <p:cSldViewPr snapToGrid="0">
      <p:cViewPr varScale="1">
        <p:scale>
          <a:sx n="49" d="100"/>
          <a:sy n="49" d="100"/>
        </p:scale>
        <p:origin x="30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March 2019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C63D-C9C3-4A82-9D8B-7DE13564736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21913-F486-413E-A96F-2D44E128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8601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March 2019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6DD84-7983-4273-AB4F-46D97FEC173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1243013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3974B-71B2-447A-B65B-3129E62C2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666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0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F367-FF1C-4913-A90E-C704A6889277}" type="datetime1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73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1329-DBDB-4630-9444-753E9CE3C3E3}" type="datetime1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93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FBB78-49BA-4400-A981-236E5900640E}" type="datetime1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7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9762-3EA6-46EE-8E9E-3E1D22E1B3BC}" type="datetime1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A2F6-A27E-4730-B660-63FB24CA288D}" type="datetime1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3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FDE-C644-4562-8DA8-24A036549009}" type="datetime1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37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6BE5-D20C-402B-8131-A9CF401E9D6F}" type="datetime1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6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B0C-62F0-49E2-A0D7-B6D788104658}" type="datetime1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08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FB4E-E319-4AB8-A57B-3A5B5B030FE3}" type="datetime1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0574-2E02-44AF-BFA5-6E1AED37786A}" type="datetime1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4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E23-54A7-4893-B9F1-9CF1D2D4E289}" type="datetime1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95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EB680-F59C-4C88-9DDE-9942700165A6}" type="datetime1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15942-FECD-4AD8-8D81-313F05B3F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93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178373" y="21037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Pre-Proceedings Flowchart – CSC and Legal</a:t>
            </a:r>
            <a:endParaRPr lang="en-GB" sz="3200" b="1" dirty="0"/>
          </a:p>
        </p:txBody>
      </p:sp>
      <p:sp>
        <p:nvSpPr>
          <p:cNvPr id="50" name="Rounded Rectangle 49"/>
          <p:cNvSpPr/>
          <p:nvPr/>
        </p:nvSpPr>
        <p:spPr>
          <a:xfrm>
            <a:off x="7306837" y="2542740"/>
            <a:ext cx="3939562" cy="956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4. Senior Manager Instruction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5664" y="1187713"/>
            <a:ext cx="3946528" cy="9597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1. Concerns escalate – Approval to seek legal advice obtained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312931" y="1157054"/>
            <a:ext cx="3933468" cy="989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2. Request to Legal for LPM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(with supporting documents)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215664" y="2542347"/>
            <a:ext cx="3946528" cy="9872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3. Legal Planning Meeting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92122" y="4014278"/>
            <a:ext cx="3546478" cy="91855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A. Continue with Child In Need/Child Protection Plan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4353373" y="4019550"/>
            <a:ext cx="3527387" cy="9132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B. Pre-Proceedings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8195533" y="4014277"/>
            <a:ext cx="3527387" cy="9185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C. Issue proceedings 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SWET to Legal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3623679" y="6602123"/>
            <a:ext cx="8106462" cy="71122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6</a:t>
            </a:r>
            <a:r>
              <a:rPr lang="en-GB" sz="2000" dirty="0" smtClean="0">
                <a:solidFill>
                  <a:schemeClr val="tx1"/>
                </a:solidFill>
              </a:rPr>
              <a:t>. Consideration of evidence required 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626079" y="7693961"/>
            <a:ext cx="8096841" cy="697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7</a:t>
            </a:r>
            <a:r>
              <a:rPr lang="en-GB" sz="2000" dirty="0" smtClean="0">
                <a:solidFill>
                  <a:schemeClr val="tx1"/>
                </a:solidFill>
              </a:rPr>
              <a:t>. First 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PPM – Pre-Proceedings Plan and Schedule </a:t>
            </a:r>
            <a:r>
              <a:rPr lang="en-GB" sz="2000" smtClean="0">
                <a:solidFill>
                  <a:schemeClr val="tx1"/>
                </a:solidFill>
              </a:rPr>
              <a:t>of Expectations </a:t>
            </a:r>
            <a:r>
              <a:rPr lang="en-GB" sz="2000" dirty="0" smtClean="0">
                <a:solidFill>
                  <a:schemeClr val="tx1"/>
                </a:solidFill>
              </a:rPr>
              <a:t>to be finalised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624874" y="8816833"/>
            <a:ext cx="8099527" cy="697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8</a:t>
            </a:r>
            <a:r>
              <a:rPr lang="en-GB" sz="2000" dirty="0" smtClean="0">
                <a:solidFill>
                  <a:schemeClr val="tx1"/>
                </a:solidFill>
              </a:rPr>
              <a:t>. LOI drafted  by CSC and sent to Legal 2 working days from PPM.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Family Group Conference and Assessments commenced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624873" y="9941728"/>
            <a:ext cx="8098047" cy="697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9</a:t>
            </a:r>
            <a:r>
              <a:rPr lang="en-GB" sz="2000" dirty="0" smtClean="0">
                <a:solidFill>
                  <a:schemeClr val="tx1"/>
                </a:solidFill>
              </a:rPr>
              <a:t>. Legal  Review – Legal contact  SW for update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624872" y="11060518"/>
            <a:ext cx="8105269" cy="697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10. Review PPM held 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623679" y="12113428"/>
            <a:ext cx="8106462" cy="697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11. </a:t>
            </a:r>
            <a:r>
              <a:rPr lang="en-GB" sz="2000" dirty="0">
                <a:solidFill>
                  <a:schemeClr val="tx1"/>
                </a:solidFill>
              </a:rPr>
              <a:t>Senior Manager </a:t>
            </a:r>
            <a:r>
              <a:rPr lang="en-GB" sz="2000" dirty="0" smtClean="0">
                <a:solidFill>
                  <a:schemeClr val="tx1"/>
                </a:solidFill>
              </a:rPr>
              <a:t>Instruction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624872" y="13233340"/>
            <a:ext cx="8105269" cy="697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12. </a:t>
            </a:r>
            <a:r>
              <a:rPr lang="en-GB" sz="2000" dirty="0">
                <a:solidFill>
                  <a:schemeClr val="tx1"/>
                </a:solidFill>
              </a:rPr>
              <a:t>Legal Review 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3623679" y="14361195"/>
            <a:ext cx="3718347" cy="6978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A. Letter </a:t>
            </a:r>
            <a:r>
              <a:rPr lang="en-GB" sz="2000" dirty="0" smtClean="0">
                <a:solidFill>
                  <a:schemeClr val="tx1"/>
                </a:solidFill>
              </a:rPr>
              <a:t>confirming</a:t>
            </a:r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d</a:t>
            </a:r>
            <a:r>
              <a:rPr lang="en-GB" sz="2000" dirty="0" smtClean="0">
                <a:solidFill>
                  <a:schemeClr val="tx1"/>
                </a:solidFill>
              </a:rPr>
              <a:t>e-escalation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8023064" y="14349496"/>
            <a:ext cx="3699856" cy="6978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B. Issue </a:t>
            </a:r>
            <a:r>
              <a:rPr lang="en-GB" sz="2000" dirty="0" smtClean="0">
                <a:solidFill>
                  <a:schemeClr val="tx1"/>
                </a:solidFill>
              </a:rPr>
              <a:t>proceedings </a:t>
            </a:r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SWET to Legal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82595" y="7842841"/>
            <a:ext cx="258127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Week </a:t>
            </a:r>
            <a:r>
              <a:rPr lang="en-GB" sz="2000" dirty="0"/>
              <a:t>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92125" y="8929251"/>
            <a:ext cx="258127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Week 2</a:t>
            </a:r>
            <a:endParaRPr lang="en-GB" sz="2000" dirty="0"/>
          </a:p>
        </p:txBody>
      </p:sp>
      <p:sp>
        <p:nvSpPr>
          <p:cNvPr id="174" name="TextBox 173"/>
          <p:cNvSpPr txBox="1"/>
          <p:nvPr/>
        </p:nvSpPr>
        <p:spPr>
          <a:xfrm>
            <a:off x="496885" y="10087252"/>
            <a:ext cx="258127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Week </a:t>
            </a:r>
            <a:r>
              <a:rPr lang="en-GB" sz="2000" dirty="0"/>
              <a:t>6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92122" y="11220794"/>
            <a:ext cx="258127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Week 10</a:t>
            </a:r>
            <a:endParaRPr lang="en-GB" sz="2000" dirty="0"/>
          </a:p>
        </p:txBody>
      </p:sp>
      <p:sp>
        <p:nvSpPr>
          <p:cNvPr id="176" name="TextBox 175"/>
          <p:cNvSpPr txBox="1"/>
          <p:nvPr/>
        </p:nvSpPr>
        <p:spPr>
          <a:xfrm>
            <a:off x="492122" y="12280775"/>
            <a:ext cx="258127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Week 11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492122" y="13388888"/>
            <a:ext cx="258127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Week 11</a:t>
            </a:r>
            <a:endParaRPr lang="en-GB" sz="2000" dirty="0"/>
          </a:p>
        </p:txBody>
      </p:sp>
      <p:sp>
        <p:nvSpPr>
          <p:cNvPr id="178" name="TextBox 177"/>
          <p:cNvSpPr txBox="1"/>
          <p:nvPr/>
        </p:nvSpPr>
        <p:spPr>
          <a:xfrm>
            <a:off x="482595" y="14498376"/>
            <a:ext cx="258127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smtClean="0"/>
              <a:t>Week 12</a:t>
            </a:r>
            <a:endParaRPr lang="en-GB" sz="2000" dirty="0"/>
          </a:p>
        </p:txBody>
      </p:sp>
      <p:cxnSp>
        <p:nvCxnSpPr>
          <p:cNvPr id="182" name="Straight Connector 181"/>
          <p:cNvCxnSpPr>
            <a:stCxn id="171" idx="2"/>
            <a:endCxn id="172" idx="0"/>
          </p:cNvCxnSpPr>
          <p:nvPr/>
        </p:nvCxnSpPr>
        <p:spPr>
          <a:xfrm>
            <a:off x="1773231" y="8242951"/>
            <a:ext cx="9530" cy="68630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74" idx="0"/>
            <a:endCxn id="172" idx="2"/>
          </p:cNvCxnSpPr>
          <p:nvPr/>
        </p:nvCxnSpPr>
        <p:spPr>
          <a:xfrm flipH="1" flipV="1">
            <a:off x="1782761" y="9329361"/>
            <a:ext cx="4760" cy="757891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74" idx="2"/>
            <a:endCxn id="175" idx="0"/>
          </p:cNvCxnSpPr>
          <p:nvPr/>
        </p:nvCxnSpPr>
        <p:spPr>
          <a:xfrm flipH="1">
            <a:off x="1782758" y="10487362"/>
            <a:ext cx="4763" cy="733432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75" idx="2"/>
            <a:endCxn id="176" idx="0"/>
          </p:cNvCxnSpPr>
          <p:nvPr/>
        </p:nvCxnSpPr>
        <p:spPr>
          <a:xfrm>
            <a:off x="1782758" y="11620904"/>
            <a:ext cx="0" cy="659871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76" idx="2"/>
            <a:endCxn id="177" idx="0"/>
          </p:cNvCxnSpPr>
          <p:nvPr/>
        </p:nvCxnSpPr>
        <p:spPr>
          <a:xfrm>
            <a:off x="1782758" y="12680885"/>
            <a:ext cx="0" cy="708003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77" idx="2"/>
            <a:endCxn id="178" idx="0"/>
          </p:cNvCxnSpPr>
          <p:nvPr/>
        </p:nvCxnSpPr>
        <p:spPr>
          <a:xfrm flipH="1">
            <a:off x="1773231" y="13788998"/>
            <a:ext cx="9527" cy="70937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January 2020</a:t>
            </a:r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472211" y="6202013"/>
            <a:ext cx="258127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Prior to PPM</a:t>
            </a:r>
            <a:endParaRPr lang="en-GB" sz="2000" dirty="0"/>
          </a:p>
        </p:txBody>
      </p:sp>
      <p:sp>
        <p:nvSpPr>
          <p:cNvPr id="91" name="Rounded Rectangle 90"/>
          <p:cNvSpPr/>
          <p:nvPr/>
        </p:nvSpPr>
        <p:spPr>
          <a:xfrm>
            <a:off x="3623679" y="5248502"/>
            <a:ext cx="8106462" cy="10154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5. Dates </a:t>
            </a:r>
            <a:r>
              <a:rPr lang="en-GB" sz="2000" dirty="0">
                <a:solidFill>
                  <a:schemeClr val="tx1"/>
                </a:solidFill>
              </a:rPr>
              <a:t>of </a:t>
            </a:r>
            <a:r>
              <a:rPr lang="en-GB" sz="2000" dirty="0" smtClean="0">
                <a:solidFill>
                  <a:schemeClr val="tx1"/>
                </a:solidFill>
              </a:rPr>
              <a:t>LBP </a:t>
            </a:r>
            <a:r>
              <a:rPr lang="en-GB" sz="2000" dirty="0">
                <a:solidFill>
                  <a:schemeClr val="tx1"/>
                </a:solidFill>
              </a:rPr>
              <a:t>(2 working days from </a:t>
            </a:r>
            <a:r>
              <a:rPr lang="en-GB" sz="2000" dirty="0" smtClean="0">
                <a:solidFill>
                  <a:schemeClr val="tx1"/>
                </a:solidFill>
              </a:rPr>
              <a:t>LPM</a:t>
            </a:r>
            <a:r>
              <a:rPr lang="en-GB" sz="2000" dirty="0">
                <a:solidFill>
                  <a:schemeClr val="tx1"/>
                </a:solidFill>
              </a:rPr>
              <a:t>) and </a:t>
            </a:r>
            <a:r>
              <a:rPr lang="en-GB" sz="2000" dirty="0" smtClean="0">
                <a:solidFill>
                  <a:schemeClr val="tx1"/>
                </a:solidFill>
              </a:rPr>
              <a:t>Pre-Proceedings Meeting </a:t>
            </a:r>
            <a:r>
              <a:rPr lang="en-GB" sz="2000" dirty="0">
                <a:solidFill>
                  <a:schemeClr val="tx1"/>
                </a:solidFill>
              </a:rPr>
              <a:t>to be arranged </a:t>
            </a:r>
            <a:r>
              <a:rPr lang="en-GB" sz="2000" dirty="0" smtClean="0">
                <a:solidFill>
                  <a:schemeClr val="tx1"/>
                </a:solidFill>
              </a:rPr>
              <a:t>during the LPM. </a:t>
            </a:r>
            <a:r>
              <a:rPr lang="en-GB" sz="2000" dirty="0">
                <a:solidFill>
                  <a:schemeClr val="tx1"/>
                </a:solidFill>
              </a:rPr>
              <a:t>Agree experts assessments at </a:t>
            </a:r>
            <a:r>
              <a:rPr lang="en-GB" sz="2000" dirty="0" smtClean="0">
                <a:solidFill>
                  <a:schemeClr val="tx1"/>
                </a:solidFill>
              </a:rPr>
              <a:t>LPM.</a:t>
            </a:r>
            <a:endParaRPr lang="en-GB" sz="2000" dirty="0">
              <a:solidFill>
                <a:schemeClr val="tx1"/>
              </a:solidFill>
            </a:endParaRPr>
          </a:p>
        </p:txBody>
      </p:sp>
      <p:cxnSp>
        <p:nvCxnSpPr>
          <p:cNvPr id="67" name="Elbow Connector 66"/>
          <p:cNvCxnSpPr>
            <a:stCxn id="18" idx="2"/>
            <a:endCxn id="24" idx="0"/>
          </p:cNvCxnSpPr>
          <p:nvPr/>
        </p:nvCxnSpPr>
        <p:spPr>
          <a:xfrm rot="5400000">
            <a:off x="6036403" y="-700916"/>
            <a:ext cx="395789" cy="60907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" idx="3"/>
            <a:endCxn id="18" idx="1"/>
          </p:cNvCxnSpPr>
          <p:nvPr/>
        </p:nvCxnSpPr>
        <p:spPr>
          <a:xfrm flipV="1">
            <a:off x="5162192" y="1651806"/>
            <a:ext cx="2150739" cy="15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4" idx="3"/>
            <a:endCxn id="50" idx="1"/>
          </p:cNvCxnSpPr>
          <p:nvPr/>
        </p:nvCxnSpPr>
        <p:spPr>
          <a:xfrm flipV="1">
            <a:off x="5162192" y="3020815"/>
            <a:ext cx="2144645" cy="15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50" idx="2"/>
            <a:endCxn id="57" idx="0"/>
          </p:cNvCxnSpPr>
          <p:nvPr/>
        </p:nvCxnSpPr>
        <p:spPr>
          <a:xfrm rot="5400000">
            <a:off x="5513296" y="250955"/>
            <a:ext cx="515389" cy="7011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50" idx="2"/>
            <a:endCxn id="60" idx="0"/>
          </p:cNvCxnSpPr>
          <p:nvPr/>
        </p:nvCxnSpPr>
        <p:spPr>
          <a:xfrm rot="5400000">
            <a:off x="7436513" y="2179444"/>
            <a:ext cx="520661" cy="315955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50" idx="2"/>
            <a:endCxn id="61" idx="0"/>
          </p:cNvCxnSpPr>
          <p:nvPr/>
        </p:nvCxnSpPr>
        <p:spPr>
          <a:xfrm rot="16200000" flipH="1">
            <a:off x="9360228" y="3415278"/>
            <a:ext cx="515388" cy="6826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75" idx="2"/>
            <a:endCxn id="171" idx="0"/>
          </p:cNvCxnSpPr>
          <p:nvPr/>
        </p:nvCxnSpPr>
        <p:spPr>
          <a:xfrm>
            <a:off x="1762847" y="6602123"/>
            <a:ext cx="10384" cy="124071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60" idx="2"/>
            <a:endCxn id="91" idx="0"/>
          </p:cNvCxnSpPr>
          <p:nvPr/>
        </p:nvCxnSpPr>
        <p:spPr>
          <a:xfrm rot="16200000" flipH="1">
            <a:off x="6739152" y="4310743"/>
            <a:ext cx="315673" cy="15598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1" idx="2"/>
            <a:endCxn id="76" idx="0"/>
          </p:cNvCxnSpPr>
          <p:nvPr/>
        </p:nvCxnSpPr>
        <p:spPr>
          <a:xfrm>
            <a:off x="7676910" y="6263944"/>
            <a:ext cx="0" cy="338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76" idx="2"/>
            <a:endCxn id="80" idx="0"/>
          </p:cNvCxnSpPr>
          <p:nvPr/>
        </p:nvCxnSpPr>
        <p:spPr>
          <a:xfrm flipH="1">
            <a:off x="7674500" y="7313344"/>
            <a:ext cx="2410" cy="380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80" idx="2"/>
            <a:endCxn id="81" idx="0"/>
          </p:cNvCxnSpPr>
          <p:nvPr/>
        </p:nvCxnSpPr>
        <p:spPr>
          <a:xfrm>
            <a:off x="7674500" y="8391831"/>
            <a:ext cx="138" cy="42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81" idx="2"/>
            <a:endCxn id="83" idx="0"/>
          </p:cNvCxnSpPr>
          <p:nvPr/>
        </p:nvCxnSpPr>
        <p:spPr>
          <a:xfrm flipH="1">
            <a:off x="7673897" y="9514703"/>
            <a:ext cx="741" cy="427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83" idx="2"/>
            <a:endCxn id="84" idx="0"/>
          </p:cNvCxnSpPr>
          <p:nvPr/>
        </p:nvCxnSpPr>
        <p:spPr>
          <a:xfrm>
            <a:off x="7673897" y="10639598"/>
            <a:ext cx="3610" cy="420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84" idx="2"/>
            <a:endCxn id="85" idx="0"/>
          </p:cNvCxnSpPr>
          <p:nvPr/>
        </p:nvCxnSpPr>
        <p:spPr>
          <a:xfrm flipH="1">
            <a:off x="7676910" y="11758388"/>
            <a:ext cx="597" cy="355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85" idx="2"/>
            <a:endCxn id="86" idx="0"/>
          </p:cNvCxnSpPr>
          <p:nvPr/>
        </p:nvCxnSpPr>
        <p:spPr>
          <a:xfrm>
            <a:off x="7676910" y="12811298"/>
            <a:ext cx="597" cy="422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stCxn id="86" idx="2"/>
            <a:endCxn id="87" idx="0"/>
          </p:cNvCxnSpPr>
          <p:nvPr/>
        </p:nvCxnSpPr>
        <p:spPr>
          <a:xfrm rot="5400000">
            <a:off x="6365188" y="13048875"/>
            <a:ext cx="429985" cy="21946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stCxn id="86" idx="2"/>
            <a:endCxn id="114" idx="0"/>
          </p:cNvCxnSpPr>
          <p:nvPr/>
        </p:nvCxnSpPr>
        <p:spPr>
          <a:xfrm rot="16200000" flipH="1">
            <a:off x="8566106" y="13042610"/>
            <a:ext cx="418286" cy="21954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5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183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BT Lancashire Services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cgateley001</dc:creator>
  <cp:lastModifiedBy>Jones, Sarah</cp:lastModifiedBy>
  <cp:revision>63</cp:revision>
  <cp:lastPrinted>2019-04-10T08:44:02Z</cp:lastPrinted>
  <dcterms:created xsi:type="dcterms:W3CDTF">2017-10-06T08:52:19Z</dcterms:created>
  <dcterms:modified xsi:type="dcterms:W3CDTF">2020-03-11T09:41:42Z</dcterms:modified>
</cp:coreProperties>
</file>