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46" autoAdjust="0"/>
  </p:normalViewPr>
  <p:slideViewPr>
    <p:cSldViewPr snapToGrid="0">
      <p:cViewPr varScale="1">
        <p:scale>
          <a:sx n="110" d="100"/>
          <a:sy n="110" d="100"/>
        </p:scale>
        <p:origin x="4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B64E3E-F84A-FF08-B7D0-3AD6D283C8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1B62C-3943-499B-4B34-54EA6E24D4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71E18-0ED1-41D8-8D43-D4FB15F01F20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69945-ED95-1860-99E9-BCE79B5C10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BD40A-1F8F-646B-95D1-A8FC48FC03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D3E30-5026-4577-A61F-8E43B0785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6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D3B8-FA8C-4B8D-A368-6AD774191C89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9C6-1D58-418F-9734-BE533AE92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8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19D1-8E32-3621-AC4C-98954C1EC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76A85-61FA-5281-180E-AC011145F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3F06C-1EE5-F071-9EF6-4F66C7BC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C154C-57DC-CF46-4851-8B6E4A18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2BE3D-3691-6733-5DBA-469B0FBB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5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0130-5383-C5F8-55E0-8B6459E1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9E4D4-6DB5-8D7D-8793-7B4D05335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BE978-8F01-C54B-9AB9-FD87F662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FA4E5-4EE9-FFF3-75DD-8885BFAE7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0AADB-6739-32B0-0FE6-EB36BC1D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81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8C9D9-352D-D4C5-3E81-ABBA13080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4A984-A283-A074-8E11-B6CD41275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58558-217E-96C7-690F-6DC3F49D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2CBF8-9CA1-F0E6-2496-C23A543C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B12E3-94AA-7823-AAC7-D2E58C0E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85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42D8-57C5-14B3-9EC9-DA7663489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6E5B3-C51C-6F30-0F45-128CC8BBE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B5924-FE8F-E496-DD21-C4123846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93384-78AB-6685-1B42-C1E86079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A136E-79ED-3E2C-7EE0-02A1F355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3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3611-2D97-473F-12C2-461CDD73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F055C-16F8-BEE7-ED25-FF6563A31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79947-5157-650F-E103-AA10DAF3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64764-8C20-D1E4-9DA9-4D23BC30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2E172-6988-9846-2BC7-3D6320FF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9778A-C3A2-D7B7-FFF3-8FF2D720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5AFD-A546-DAEA-7005-58034DC82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3DFDA-719A-C776-ABE4-356606370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56C19-8044-81A3-D839-D70228CC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5673C-8E83-09C2-36C9-378C998B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86323-8483-5B53-2389-EDDB4AEA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1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F0F5-C0E1-2828-2F59-61DBCE18F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3CD1E-22D4-8162-869B-C2A8381D2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D21AF-2DE2-AB97-D6E5-98DB05E9B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F5BCF-1F46-8BE9-D64B-88F83660B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344FA-F656-D232-C7B8-7C79919C6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5419A-C249-840E-EDB9-1984E805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7EB457-9A71-4213-25A3-5A5AA7B5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D3B71-AE69-3D75-6E8D-58B0DAFE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E2EC-EADD-1D3F-3941-BB0732EC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A6EB1-C44E-B0E6-8874-8BDA5B4B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89047-8F39-E475-7AA0-C58EFF7A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EE002-96AC-D4A8-1E30-770AA360E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2D0CA-F14D-7AE1-A20A-1ECB7521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FD0FB-FA10-8480-5C5A-F1E3C982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4F4E5-B0ED-4C7F-A5A6-88295CE1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4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50B3-CDDC-994B-B774-AE6B809E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2E186-3932-F806-2781-AD4D334AA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EEB3-4765-8608-6B19-D47D44C13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11B27-68A2-F66E-7151-34F150DF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C33AD-5709-CF63-8DF8-17DF0146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87556-9BAA-7DF8-8E69-BF526150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3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FDB8B-06F4-2733-F49B-ACB34DF5B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48061-720E-1061-772B-9EF2E8D7E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F01E8-4566-FE75-C40D-4217231C2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80E27-F986-C5F9-50F0-78DA9758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D2709-3A08-0749-2011-14885CD9D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24EF3-0877-6018-B53E-18B37810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D7BEF-1363-F708-1818-120B47BAC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C4C35-9696-5D67-F732-0AC04BB2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4D2B8-7D64-46B9-FE34-2CB8BA538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803D-E739-4EC3-BA54-4064C08E3B61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BFCA7-EF31-D07F-5AFE-5E3A09DB1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1A22E-F339-0E21-C393-B5A0CE98F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6F33-DD72-4E5B-A989-09EA29A77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8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061DBF4D-84E9-68C7-E87A-D35D87DA65EC}"/>
              </a:ext>
            </a:extLst>
          </p:cNvPr>
          <p:cNvSpPr/>
          <p:nvPr/>
        </p:nvSpPr>
        <p:spPr>
          <a:xfrm>
            <a:off x="411710" y="852614"/>
            <a:ext cx="11368579" cy="531341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Child Protection Concern-safeguarding referral to social care and multiagency strategy meeting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6FD753-7252-FEB8-A717-201A1F159E84}"/>
              </a:ext>
            </a:extLst>
          </p:cNvPr>
          <p:cNvCxnSpPr/>
          <p:nvPr/>
        </p:nvCxnSpPr>
        <p:spPr>
          <a:xfrm>
            <a:off x="1173495" y="1383955"/>
            <a:ext cx="0" cy="64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80B4CE-771A-8C75-B4AF-CBA09D865270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194531" y="1383955"/>
            <a:ext cx="0" cy="6672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DEB5202-CA81-8668-1A37-ED2C3FCACE36}"/>
              </a:ext>
            </a:extLst>
          </p:cNvPr>
          <p:cNvCxnSpPr/>
          <p:nvPr/>
        </p:nvCxnSpPr>
        <p:spPr>
          <a:xfrm>
            <a:off x="9187769" y="1396314"/>
            <a:ext cx="0" cy="64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613F5E-1A9A-83CB-91B7-FBC6410EA4D7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1140647" y="1378372"/>
            <a:ext cx="0" cy="667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403C5014-E923-C5AE-BF4D-CEE9C146190A}"/>
              </a:ext>
            </a:extLst>
          </p:cNvPr>
          <p:cNvSpPr/>
          <p:nvPr/>
        </p:nvSpPr>
        <p:spPr>
          <a:xfrm>
            <a:off x="311077" y="2038865"/>
            <a:ext cx="1768796" cy="531341"/>
          </a:xfrm>
          <a:prstGeom prst="flowChartProcess">
            <a:avLst/>
          </a:prstGeom>
          <a:solidFill>
            <a:srgbClr val="C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Child needs urgent medical care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58E08C14-2ADA-BE3A-1C32-C7708A049E70}"/>
              </a:ext>
            </a:extLst>
          </p:cNvPr>
          <p:cNvSpPr/>
          <p:nvPr/>
        </p:nvSpPr>
        <p:spPr>
          <a:xfrm>
            <a:off x="8378161" y="2038865"/>
            <a:ext cx="1684385" cy="575388"/>
          </a:xfrm>
          <a:prstGeom prst="flowChartProcess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Sexual abuse concerns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4AC281E-68FD-FB8F-18AB-496DB91829A6}"/>
              </a:ext>
            </a:extLst>
          </p:cNvPr>
          <p:cNvSpPr/>
          <p:nvPr/>
        </p:nvSpPr>
        <p:spPr>
          <a:xfrm>
            <a:off x="10372660" y="2045840"/>
            <a:ext cx="1535974" cy="556055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Chronic neglect or historic abuse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2AECFA17-A629-9844-A75F-0EB5AE4D743A}"/>
              </a:ext>
            </a:extLst>
          </p:cNvPr>
          <p:cNvSpPr/>
          <p:nvPr/>
        </p:nvSpPr>
        <p:spPr>
          <a:xfrm>
            <a:off x="2310133" y="2051222"/>
            <a:ext cx="1768796" cy="531341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Bruising / injuries in non mobile infant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F61529-2F82-7C57-CF55-6CA524D41BDC}"/>
              </a:ext>
            </a:extLst>
          </p:cNvPr>
          <p:cNvCxnSpPr>
            <a:cxnSpLocks/>
          </p:cNvCxnSpPr>
          <p:nvPr/>
        </p:nvCxnSpPr>
        <p:spPr>
          <a:xfrm>
            <a:off x="6217613" y="1378372"/>
            <a:ext cx="0" cy="660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52AEAEE7-9A90-1E83-EAF9-5D024027971D}"/>
              </a:ext>
            </a:extLst>
          </p:cNvPr>
          <p:cNvSpPr/>
          <p:nvPr/>
        </p:nvSpPr>
        <p:spPr>
          <a:xfrm>
            <a:off x="4302398" y="2051222"/>
            <a:ext cx="3842213" cy="54369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Urgent Child Protection Medical for acute physical abuse </a:t>
            </a:r>
          </a:p>
          <a:p>
            <a:pPr algn="ctr"/>
            <a:endParaRPr lang="en-GB" sz="1400" b="1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A6EAA6-68AA-4FB1-B4EE-7B22A9323B36}"/>
              </a:ext>
            </a:extLst>
          </p:cNvPr>
          <p:cNvCxnSpPr/>
          <p:nvPr/>
        </p:nvCxnSpPr>
        <p:spPr>
          <a:xfrm>
            <a:off x="1287058" y="2594920"/>
            <a:ext cx="0" cy="64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845957C-544E-34D2-67DE-FCB21C1F267B}"/>
              </a:ext>
            </a:extLst>
          </p:cNvPr>
          <p:cNvCxnSpPr/>
          <p:nvPr/>
        </p:nvCxnSpPr>
        <p:spPr>
          <a:xfrm>
            <a:off x="3182758" y="2594920"/>
            <a:ext cx="0" cy="64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07B955-4897-C33D-BA45-F9B0151560EE}"/>
              </a:ext>
            </a:extLst>
          </p:cNvPr>
          <p:cNvCxnSpPr>
            <a:cxnSpLocks/>
            <a:stCxn id="18" idx="2"/>
            <a:endCxn id="28" idx="0"/>
          </p:cNvCxnSpPr>
          <p:nvPr/>
        </p:nvCxnSpPr>
        <p:spPr>
          <a:xfrm flipH="1">
            <a:off x="6217613" y="2594920"/>
            <a:ext cx="5892" cy="6301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93F265-5317-6A66-062F-BEAB8DFFBF91}"/>
              </a:ext>
            </a:extLst>
          </p:cNvPr>
          <p:cNvCxnSpPr/>
          <p:nvPr/>
        </p:nvCxnSpPr>
        <p:spPr>
          <a:xfrm>
            <a:off x="9187769" y="2582562"/>
            <a:ext cx="0" cy="64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3020D-533D-E4DF-B4A7-5E627EC87AAE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11140646" y="2601895"/>
            <a:ext cx="1" cy="1971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202F041A-7385-2989-9D2F-E55820FEE176}"/>
              </a:ext>
            </a:extLst>
          </p:cNvPr>
          <p:cNvSpPr/>
          <p:nvPr/>
        </p:nvSpPr>
        <p:spPr>
          <a:xfrm>
            <a:off x="293768" y="3237472"/>
            <a:ext cx="1768795" cy="1716666"/>
          </a:xfrm>
          <a:prstGeom prst="flowChartProcess">
            <a:avLst/>
          </a:prstGeom>
          <a:solidFill>
            <a:srgbClr val="C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requiring urgent or emergency medical care should be taken to the nearest hospital emergency department, via 999 ambulance if necessary</a:t>
            </a:r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7579663-517B-B077-1FEB-D2AEA7CCE861}"/>
              </a:ext>
            </a:extLst>
          </p:cNvPr>
          <p:cNvSpPr/>
          <p:nvPr/>
        </p:nvSpPr>
        <p:spPr>
          <a:xfrm>
            <a:off x="2265053" y="3237471"/>
            <a:ext cx="1835411" cy="1716666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ollow the Berkshire Bruising Protocol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the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paediatric team via switchboard to arrange urgent hospital review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A361AA49-D5BC-58E6-7B44-916262C49959}"/>
              </a:ext>
            </a:extLst>
          </p:cNvPr>
          <p:cNvSpPr/>
          <p:nvPr/>
        </p:nvSpPr>
        <p:spPr>
          <a:xfrm>
            <a:off x="4302954" y="3225113"/>
            <a:ext cx="3829318" cy="345989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worker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contact the  safeguarding team at Wexham Park Hospital on 0300 615 3879 as early as possible between 09:00 -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:00 Monday to Friday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Clinician will call back to discuss and arrange medical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indicated (timescale same day/next day)</a:t>
            </a:r>
            <a:endParaRPr lang="en-GB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Foe referrals outside 09:00 - 16:00 Monday to Friday ring as soon as possible on the next working day 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 more urgent response is needed contact the on-call paediatrician via the Wexham Park Hospital switchboard (03006145000)  to discuss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be seen by appointment either at Wexham Park or Upton Hospital Slough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children under 2 will be seen on the acute hospital site at Wexham Park Hospital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CE8D8B99-D571-EE39-8E31-45791D092939}"/>
              </a:ext>
            </a:extLst>
          </p:cNvPr>
          <p:cNvSpPr/>
          <p:nvPr/>
        </p:nvSpPr>
        <p:spPr>
          <a:xfrm>
            <a:off x="9073662" y="4573601"/>
            <a:ext cx="2990518" cy="888085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directly to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paediatrics on</a:t>
            </a:r>
          </a:p>
          <a:p>
            <a:pPr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community.paediatrics@berkshire.nhs.uk</a:t>
            </a:r>
          </a:p>
          <a:p>
            <a:pPr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(timescale for examination 10-14 days)</a:t>
            </a:r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81ACE8FD-A52F-3D6B-599E-F9FC72C2F3D4}"/>
              </a:ext>
            </a:extLst>
          </p:cNvPr>
          <p:cNvSpPr/>
          <p:nvPr/>
        </p:nvSpPr>
        <p:spPr>
          <a:xfrm>
            <a:off x="8329044" y="3237471"/>
            <a:ext cx="1782617" cy="1062682"/>
          </a:xfrm>
          <a:prstGeom prst="flowChartProcess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the Solace Sexual Assault Referral Centre on 0800 9534113</a:t>
            </a:r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78F8EA19-401E-5A9C-B290-088B475FDCAF}"/>
              </a:ext>
            </a:extLst>
          </p:cNvPr>
          <p:cNvSpPr/>
          <p:nvPr/>
        </p:nvSpPr>
        <p:spPr>
          <a:xfrm>
            <a:off x="117987" y="172989"/>
            <a:ext cx="11946193" cy="531341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Referral pathway for child protection medical examination in East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erkshire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54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3FB6E8644F234088092887480472C7" ma:contentTypeVersion="17" ma:contentTypeDescription="Create a new document." ma:contentTypeScope="" ma:versionID="91a1c19606b53c87154862a5a7249b17">
  <xsd:schema xmlns:xsd="http://www.w3.org/2001/XMLSchema" xmlns:xs="http://www.w3.org/2001/XMLSchema" xmlns:p="http://schemas.microsoft.com/office/2006/metadata/properties" xmlns:ns2="298885ef-bf23-4a17-96d4-cc2143bd480a" xmlns:ns3="dd0726a3-2c13-48b8-b146-53ef3cf4e3f2" targetNamespace="http://schemas.microsoft.com/office/2006/metadata/properties" ma:root="true" ma:fieldsID="6bc3d7f530406b77226005e515facee8" ns2:_="" ns3:_="">
    <xsd:import namespace="298885ef-bf23-4a17-96d4-cc2143bd480a"/>
    <xsd:import namespace="dd0726a3-2c13-48b8-b146-53ef3cf4e3f2"/>
    <xsd:element name="properties">
      <xsd:complexType>
        <xsd:sequence>
          <xsd:element name="documentManagement">
            <xsd:complexType>
              <xsd:all>
                <xsd:element ref="ns2:g6bea6a2f1ea42c39c093ce4a3c9ff04" minOccurs="0"/>
                <xsd:element ref="ns3:TaxCatchAll" minOccurs="0"/>
                <xsd:element ref="ns2:p253b9a7980d46e0be90a8c2603a604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885ef-bf23-4a17-96d4-cc2143bd480a" elementFormDefault="qualified">
    <xsd:import namespace="http://schemas.microsoft.com/office/2006/documentManagement/types"/>
    <xsd:import namespace="http://schemas.microsoft.com/office/infopath/2007/PartnerControls"/>
    <xsd:element name="g6bea6a2f1ea42c39c093ce4a3c9ff04" ma:index="9" nillable="true" ma:taxonomy="true" ma:internalName="g6bea6a2f1ea42c39c093ce4a3c9ff04" ma:taxonomyFieldName="OrgTeam" ma:displayName="Organisation Team" ma:default="1;#Childrens Social Care - BWSCP|9d99a414-8bb4-4744-a660-eef8cdd7a693" ma:fieldId="{06bea6a2-f1ea-42c3-9c09-3ce4a3c9ff04}" ma:sspId="7bef11b6-0958-4610-a2c8-35c8ec14b7d6" ma:termSetId="f77e901d-c966-4efa-8340-3d233957aa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253b9a7980d46e0be90a8c2603a604e" ma:index="12" nillable="true" ma:taxonomy="true" ma:internalName="p253b9a7980d46e0be90a8c2603a604e" ma:taxonomyFieldName="SecClass" ma:displayName="Classification" ma:default="2;#OFFICIAL-SENSITIVE|f543468c-2ac9-4632-b1ad-d0cc89fccbd7" ma:fieldId="{9253b9a7-980d-46e0-be90-a8c2603a604e}" ma:sspId="7bef11b6-0958-4610-a2c8-35c8ec14b7d6" ma:termSetId="a0f0737d-c306-4eb0-97fb-b953aadcf9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bef11b6-0958-4610-a2c8-35c8ec14b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0726a3-2c13-48b8-b146-53ef3cf4e3f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d3d61a8-2cf5-41ed-b9c4-f3dd27ae50a7}" ma:internalName="TaxCatchAll" ma:showField="CatchAllData" ma:web="dd0726a3-2c13-48b8-b146-53ef3cf4e3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253b9a7980d46e0be90a8c2603a604e xmlns="298885ef-bf23-4a17-96d4-cc2143bd48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OFFICIAL-SENSITIVE</TermName>
          <TermId xmlns="http://schemas.microsoft.com/office/infopath/2007/PartnerControls">f543468c-2ac9-4632-b1ad-d0cc89fccbd7</TermId>
        </TermInfo>
      </Terms>
    </p253b9a7980d46e0be90a8c2603a604e>
    <TaxCatchAll xmlns="dd0726a3-2c13-48b8-b146-53ef3cf4e3f2">
      <Value>2</Value>
      <Value>1</Value>
    </TaxCatchAll>
    <g6bea6a2f1ea42c39c093ce4a3c9ff04 xmlns="298885ef-bf23-4a17-96d4-cc2143bd48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Childrens Social Care - BWSCP</TermName>
          <TermId xmlns="http://schemas.microsoft.com/office/infopath/2007/PartnerControls">9d99a414-8bb4-4744-a660-eef8cdd7a693</TermId>
        </TermInfo>
      </Terms>
    </g6bea6a2f1ea42c39c093ce4a3c9ff04>
    <lcf76f155ced4ddcb4097134ff3c332f xmlns="298885ef-bf23-4a17-96d4-cc2143bd480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81B523-DC5D-4765-A603-DD3BD584854F}"/>
</file>

<file path=customXml/itemProps2.xml><?xml version="1.0" encoding="utf-8"?>
<ds:datastoreItem xmlns:ds="http://schemas.openxmlformats.org/officeDocument/2006/customXml" ds:itemID="{998AD56E-B321-4A13-8B5F-08E4A80B6823}"/>
</file>

<file path=customXml/itemProps3.xml><?xml version="1.0" encoding="utf-8"?>
<ds:datastoreItem xmlns:ds="http://schemas.openxmlformats.org/officeDocument/2006/customXml" ds:itemID="{4F2F58F9-80C5-4618-ACB7-F4DB6B6A0625}"/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239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Vinita Sharma</dc:creator>
  <cp:lastModifiedBy>Louise Watson</cp:lastModifiedBy>
  <cp:revision>3</cp:revision>
  <dcterms:created xsi:type="dcterms:W3CDTF">2023-02-16T19:29:24Z</dcterms:created>
  <dcterms:modified xsi:type="dcterms:W3CDTF">2023-03-03T12:46:08Z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0x0101005D3FB6E8644F234088092887480472C7</vt:lpwstr>
  </property>
  <property fmtid="{D5CDD505-2E9C-101B-9397-08002B2CF9AE}" pid="3" name="MediaServiceImageTags">
    <vt:lpwstr/>
  </property>
  <property fmtid="{D5CDD505-2E9C-101B-9397-08002B2CF9AE}" pid="4" name="OrgTeam">
    <vt:lpwstr>1;#Childrens Social Care - BWSCP|9d99a414-8bb4-4744-a660-eef8cdd7a693</vt:lpwstr>
  </property>
  <property fmtid="{D5CDD505-2E9C-101B-9397-08002B2CF9AE}" pid="5" name="SecClass">
    <vt:lpwstr>2;#OFFICIAL-SENSITIVE|f543468c-2ac9-4632-b1ad-d0cc89fccbd7</vt:lpwstr>
  </property>
</Properties>
</file>